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865" r:id="rId1"/>
    <p:sldMasterId id="2147483905" r:id="rId2"/>
  </p:sldMasterIdLst>
  <p:notesMasterIdLst>
    <p:notesMasterId r:id="rId13"/>
  </p:notesMasterIdLst>
  <p:handoutMasterIdLst>
    <p:handoutMasterId r:id="rId14"/>
  </p:handoutMasterIdLst>
  <p:sldIdLst>
    <p:sldId id="1149" r:id="rId3"/>
    <p:sldId id="408" r:id="rId4"/>
    <p:sldId id="1150" r:id="rId5"/>
    <p:sldId id="1151" r:id="rId6"/>
    <p:sldId id="1152" r:id="rId7"/>
    <p:sldId id="1153" r:id="rId8"/>
    <p:sldId id="1154" r:id="rId9"/>
    <p:sldId id="1156" r:id="rId10"/>
    <p:sldId id="1157" r:id="rId11"/>
    <p:sldId id="1158" r:id="rId12"/>
  </p:sldIdLst>
  <p:sldSz cx="9144000" cy="6858000" type="screen4x3"/>
  <p:notesSz cx="6645275" cy="9777413"/>
  <p:embeddedFontLst>
    <p:embeddedFont>
      <p:font typeface="Arial Narrow" panose="020B0606020202030204" pitchFamily="34" charset="0"/>
      <p:regular r:id="rId15"/>
      <p:bold r:id="rId16"/>
      <p:italic r:id="rId17"/>
      <p:boldItalic r:id="rId18"/>
    </p:embeddedFont>
    <p:embeddedFont>
      <p:font typeface="Monotype Sorts" panose="01010601010101010101" pitchFamily="2" charset="2"/>
      <p:regular r:id="rId19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0F0F0"/>
    <a:srgbClr val="D1EBFC"/>
    <a:srgbClr val="FA492D"/>
    <a:srgbClr val="00083A"/>
    <a:srgbClr val="90F1FF"/>
    <a:srgbClr val="2B9DED"/>
    <a:srgbClr val="E6140E"/>
    <a:srgbClr val="000066"/>
    <a:srgbClr val="336699"/>
    <a:srgbClr val="CCE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8" autoAdjust="0"/>
    <p:restoredTop sz="92779" autoAdjust="0"/>
  </p:normalViewPr>
  <p:slideViewPr>
    <p:cSldViewPr snapToGrid="0">
      <p:cViewPr varScale="1">
        <p:scale>
          <a:sx n="107" d="100"/>
          <a:sy n="107" d="100"/>
        </p:scale>
        <p:origin x="870" y="126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8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25299B30-3DBF-45DF-B914-8651D327EB66}" type="datetime1">
              <a:rPr lang="cs-CZ" altLang="cs-CZ" smtClean="0"/>
              <a:t>14.03.2024</a:t>
            </a:fld>
            <a:endParaRPr lang="cs-CZ" alt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704715D5-1A52-46CE-8C41-AE262D005F8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85749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17742034-AFA6-41AD-9E2A-C3D4F4E027A3}" type="datetime1">
              <a:rPr lang="cs-CZ" altLang="cs-CZ" smtClean="0"/>
              <a:t>14.03.2024</a:t>
            </a:fld>
            <a:endParaRPr lang="cs-CZ" altLang="cs-CZ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B6A82522-FE63-42EF-ACE2-0D368C6451E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0533006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168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132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039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24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5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3500438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cs-CZ" noProof="0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FD0C93-B725-4F68-93FF-65A95A29BF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867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80F5B-7280-4AF9-BBB7-FF5700670E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351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E3221-87D2-4586-A418-27A20AF5B8F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715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DC42E-A813-4C7B-B81D-B6525478AE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421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5ED6D-FD9E-44FC-A0C3-2720DE45ECC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002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322F1-5B71-41B3-8150-9B0EEB6B296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392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719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A30DA-5D10-4099-AD7B-3CB288EAB0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724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A5D31-CD47-4CFC-9A7E-BD2B1BD4A53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68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E0298-3B0D-4971-B6C1-9D7468CEEE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510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62558-DAC3-45DD-8956-5F0DB9748C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9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B7CA0-C669-41EB-B504-AB7C28582A1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423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24A10-93FA-458B-AE3F-27A847044D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890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984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170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219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706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285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701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770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0430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  <p:sldLayoutId id="2147483878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fld id="{738DE8A7-704F-4DC5-BC13-F7C4C8BCBBB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3596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  <p:sldLayoutId id="2147483917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269B3737-F03C-46AC-9BD2-EE7E0AB79D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4984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Gravitace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2A27950-B696-44BC-BC3B-77CA049521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8740"/>
            <a:ext cx="9144000" cy="5509260"/>
          </a:xfrm>
          <a:prstGeom prst="rect">
            <a:avLst/>
          </a:prstGeom>
        </p:spPr>
      </p:pic>
      <p:sp>
        <p:nvSpPr>
          <p:cNvPr id="7" name="Text Box 7">
            <a:extLst>
              <a:ext uri="{FF2B5EF4-FFF2-40B4-BE49-F238E27FC236}">
                <a16:creationId xmlns:a16="http://schemas.microsoft.com/office/drawing/2014/main" id="{A4E3FDEF-3054-42C8-8D88-09F5D8777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8047" y="75588"/>
            <a:ext cx="6544235" cy="646331"/>
          </a:xfrm>
          <a:prstGeom prst="rect">
            <a:avLst/>
          </a:prstGeom>
          <a:solidFill>
            <a:schemeClr val="bg2">
              <a:alpha val="24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Platí princip ekvivalence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?  (Kenneth </a:t>
            </a:r>
            <a:r>
              <a:rPr lang="cs-CZ" sz="1800" b="0" dirty="0" err="1">
                <a:solidFill>
                  <a:schemeClr val="bg1"/>
                </a:solidFill>
                <a:latin typeface="Arial" panose="020B0604020202020204" pitchFamily="34" charset="0"/>
              </a:rPr>
              <a:t>Nordtved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, 1968)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Je gravitace samostatnou silou? (Erik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Verlinde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2010)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4C85BB9E-DF2D-43DE-A356-1A8C7446A463}"/>
              </a:ext>
            </a:extLst>
          </p:cNvPr>
          <p:cNvCxnSpPr/>
          <p:nvPr/>
        </p:nvCxnSpPr>
        <p:spPr bwMode="auto">
          <a:xfrm>
            <a:off x="0" y="1348740"/>
            <a:ext cx="9144000" cy="0"/>
          </a:xfrm>
          <a:prstGeom prst="line">
            <a:avLst/>
          </a:prstGeom>
          <a:solidFill>
            <a:schemeClr val="accent1"/>
          </a:solidFill>
          <a:ln w="2286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56653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Microscope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0EEFF70-D711-4CAC-A0C5-A0AF8FF5EF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1328"/>
            <a:ext cx="9144000" cy="648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49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Eötvösův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C6942D24-903A-4DD9-8A39-02AA4345CEA6}"/>
              </a:ext>
            </a:extLst>
          </p:cNvPr>
          <p:cNvSpPr txBox="1"/>
          <p:nvPr/>
        </p:nvSpPr>
        <p:spPr>
          <a:xfrm>
            <a:off x="0" y="581328"/>
            <a:ext cx="240161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 err="1">
                <a:solidFill>
                  <a:schemeClr val="tx2"/>
                </a:solidFill>
                <a:latin typeface="+mn-lt"/>
              </a:rPr>
              <a:t>Loránd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Eötvös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(1848–1919)</a:t>
            </a:r>
          </a:p>
          <a:p>
            <a:r>
              <a:rPr lang="cs-CZ" b="0" dirty="0">
                <a:solidFill>
                  <a:schemeClr val="tx2"/>
                </a:solidFill>
                <a:latin typeface="+mn-lt"/>
              </a:rPr>
              <a:t>experimenty: 1885–1909</a:t>
            </a:r>
          </a:p>
          <a:p>
            <a:r>
              <a:rPr lang="cs-CZ" b="0" dirty="0">
                <a:solidFill>
                  <a:schemeClr val="tx2"/>
                </a:solidFill>
                <a:latin typeface="+mn-lt"/>
              </a:rPr>
              <a:t>relativní přesnost: 5×10</a:t>
            </a:r>
            <a:r>
              <a:rPr lang="cs-CZ" sz="1600" b="0" baseline="30000" dirty="0">
                <a:solidFill>
                  <a:schemeClr val="tx2"/>
                </a:solidFill>
                <a:latin typeface="+mn-lt"/>
              </a:rPr>
              <a:t>–9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5ECD343-8593-4DE2-A78C-FF0CDC16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376" y="-9382"/>
            <a:ext cx="4921624" cy="686738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D411E667-B194-4219-A7F9-AF1FC9C829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74" y="1565265"/>
            <a:ext cx="3406622" cy="4509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Eötvösův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C6942D24-903A-4DD9-8A39-02AA4345CEA6}"/>
              </a:ext>
            </a:extLst>
          </p:cNvPr>
          <p:cNvSpPr txBox="1"/>
          <p:nvPr/>
        </p:nvSpPr>
        <p:spPr>
          <a:xfrm>
            <a:off x="0" y="652349"/>
            <a:ext cx="24016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 err="1">
                <a:solidFill>
                  <a:schemeClr val="tx2"/>
                </a:solidFill>
                <a:latin typeface="+mn-lt"/>
              </a:rPr>
              <a:t>Loránd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Eötvös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(1848–1919)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9450CA2-43EB-480D-8A9F-856904197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1343"/>
            <a:ext cx="4303059" cy="4970001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4C3D7D3-95A6-4751-89F7-A67580320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008" y="2061883"/>
            <a:ext cx="4254911" cy="393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17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Eötvösův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7EB9F3C-3C2D-414D-B631-7484B355E0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19616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16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Další experimenty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7999BE2-5F70-4486-87D8-E95C4F2029E1}"/>
              </a:ext>
            </a:extLst>
          </p:cNvPr>
          <p:cNvSpPr txBox="1"/>
          <p:nvPr/>
        </p:nvSpPr>
        <p:spPr>
          <a:xfrm>
            <a:off x="4482353" y="231704"/>
            <a:ext cx="4354077" cy="1355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tx2"/>
                </a:solidFill>
                <a:latin typeface="+mn-lt"/>
              </a:rPr>
              <a:t>1909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Loránd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Eötvös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: relativní přesnost: 5×10</a:t>
            </a:r>
            <a:r>
              <a:rPr lang="cs-CZ" sz="1600" b="0" baseline="30000" dirty="0">
                <a:solidFill>
                  <a:schemeClr val="tx2"/>
                </a:solidFill>
                <a:latin typeface="+mn-lt"/>
              </a:rPr>
              <a:t>–9</a:t>
            </a:r>
          </a:p>
          <a:p>
            <a:pPr>
              <a:lnSpc>
                <a:spcPct val="120000"/>
              </a:lnSpc>
            </a:pPr>
            <a:r>
              <a:rPr lang="cs-CZ" b="0" dirty="0">
                <a:solidFill>
                  <a:schemeClr val="tx2"/>
                </a:solidFill>
                <a:latin typeface="+mn-lt"/>
              </a:rPr>
              <a:t>1964 Robert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Dicke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: i Slunce</a:t>
            </a:r>
            <a:r>
              <a:rPr lang="cs-CZ" b="0" dirty="0">
                <a:solidFill>
                  <a:schemeClr val="tx2"/>
                </a:solidFill>
              </a:rPr>
              <a:t> 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10</a:t>
            </a:r>
            <a:r>
              <a:rPr lang="cs-CZ" sz="1600" b="0" baseline="30000" dirty="0">
                <a:solidFill>
                  <a:schemeClr val="tx2"/>
                </a:solidFill>
                <a:latin typeface="+mn-lt"/>
              </a:rPr>
              <a:t>–11</a:t>
            </a:r>
          </a:p>
          <a:p>
            <a:pPr>
              <a:lnSpc>
                <a:spcPct val="120000"/>
              </a:lnSpc>
            </a:pPr>
            <a:r>
              <a:rPr lang="cs-CZ" b="0" dirty="0">
                <a:solidFill>
                  <a:schemeClr val="tx2"/>
                </a:solidFill>
                <a:latin typeface="+mn-lt"/>
              </a:rPr>
              <a:t>1996 Jean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Dicke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: odraz paprsku od Měsíce: 4×10</a:t>
            </a:r>
            <a:r>
              <a:rPr lang="cs-CZ" sz="1600" b="0" baseline="30000" dirty="0">
                <a:solidFill>
                  <a:schemeClr val="tx2"/>
                </a:solidFill>
                <a:latin typeface="+mn-lt"/>
              </a:rPr>
              <a:t>–13</a:t>
            </a:r>
          </a:p>
          <a:p>
            <a:pPr>
              <a:lnSpc>
                <a:spcPct val="120000"/>
              </a:lnSpc>
            </a:pPr>
            <a:r>
              <a:rPr lang="cs-CZ" b="0" dirty="0">
                <a:solidFill>
                  <a:schemeClr val="tx2"/>
                </a:solidFill>
                <a:latin typeface="+mn-lt"/>
              </a:rPr>
              <a:t>2012: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Eric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Adelberger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: 3×10</a:t>
            </a:r>
            <a:r>
              <a:rPr lang="cs-CZ" sz="1600" b="0" baseline="30000" dirty="0">
                <a:solidFill>
                  <a:schemeClr val="tx2"/>
                </a:solidFill>
                <a:latin typeface="+mn-lt"/>
              </a:rPr>
              <a:t>–14</a:t>
            </a:r>
          </a:p>
          <a:p>
            <a:pPr>
              <a:lnSpc>
                <a:spcPct val="120000"/>
              </a:lnSpc>
            </a:pPr>
            <a:r>
              <a:rPr lang="cs-CZ" b="0" dirty="0">
                <a:solidFill>
                  <a:schemeClr val="tx2"/>
                </a:solidFill>
                <a:latin typeface="+mn-lt"/>
              </a:rPr>
              <a:t>2022: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Microscope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: 1,5×10</a:t>
            </a:r>
            <a:r>
              <a:rPr lang="cs-CZ" sz="1600" b="0" baseline="30000" dirty="0">
                <a:solidFill>
                  <a:schemeClr val="tx2"/>
                </a:solidFill>
                <a:latin typeface="+mn-lt"/>
              </a:rPr>
              <a:t>–15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07FE248-2E3F-43FA-A0D2-46056144FA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133"/>
            <a:ext cx="9144000" cy="514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93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Microscope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7999BE2-5F70-4486-87D8-E95C4F2029E1}"/>
              </a:ext>
            </a:extLst>
          </p:cNvPr>
          <p:cNvSpPr txBox="1"/>
          <p:nvPr/>
        </p:nvSpPr>
        <p:spPr>
          <a:xfrm>
            <a:off x="0" y="581328"/>
            <a:ext cx="658353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0" dirty="0">
                <a:solidFill>
                  <a:schemeClr val="tx2"/>
                </a:solidFill>
                <a:latin typeface="+mn-lt"/>
              </a:rPr>
              <a:t>start: 2016</a:t>
            </a:r>
          </a:p>
          <a:p>
            <a:r>
              <a:rPr lang="cs-CZ" b="0" dirty="0">
                <a:solidFill>
                  <a:schemeClr val="tx2"/>
                </a:solidFill>
                <a:latin typeface="+mn-lt"/>
              </a:rPr>
              <a:t>deaktivace: 2018</a:t>
            </a:r>
          </a:p>
          <a:p>
            <a:r>
              <a:rPr lang="cs-CZ" b="0" dirty="0">
                <a:solidFill>
                  <a:schemeClr val="tx2"/>
                </a:solidFill>
                <a:latin typeface="+mn-lt"/>
              </a:rPr>
              <a:t>výsledky: 2022</a:t>
            </a:r>
          </a:p>
          <a:p>
            <a:r>
              <a:rPr lang="cs-CZ" b="0" dirty="0">
                <a:solidFill>
                  <a:schemeClr val="tx2"/>
                </a:solidFill>
                <a:latin typeface="+mn-lt"/>
              </a:rPr>
              <a:t>hmotnost: 300 kg</a:t>
            </a:r>
          </a:p>
          <a:p>
            <a:r>
              <a:rPr lang="cs-CZ" b="0" dirty="0">
                <a:solidFill>
                  <a:schemeClr val="tx2"/>
                </a:solidFill>
                <a:latin typeface="+mn-lt"/>
              </a:rPr>
              <a:t>Francie, ESA</a:t>
            </a:r>
          </a:p>
          <a:p>
            <a:r>
              <a:rPr lang="cs-CZ" b="0" dirty="0">
                <a:solidFill>
                  <a:schemeClr val="tx2"/>
                </a:solidFill>
                <a:latin typeface="+mn-lt"/>
              </a:rPr>
              <a:t>Akcelerometry: ONERA (</a:t>
            </a:r>
            <a:r>
              <a:rPr lang="fr-FR" b="0" dirty="0">
                <a:solidFill>
                  <a:schemeClr val="tx2"/>
                </a:solidFill>
                <a:latin typeface="+mn-lt"/>
              </a:rPr>
              <a:t>Office national d'études et de recherches aérospatiales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C693089-0CE2-4886-84D4-978403B5E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6992"/>
            <a:ext cx="9144000" cy="474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3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91CDB41B-2614-473D-9995-1FF8BB4775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9" y="0"/>
            <a:ext cx="8773561" cy="6858000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090D0C71-4506-44B5-80E1-1E7659085987}"/>
              </a:ext>
            </a:extLst>
          </p:cNvPr>
          <p:cNvSpPr txBox="1"/>
          <p:nvPr/>
        </p:nvSpPr>
        <p:spPr>
          <a:xfrm>
            <a:off x="185219" y="124128"/>
            <a:ext cx="6078070" cy="338554"/>
          </a:xfrm>
          <a:prstGeom prst="rect">
            <a:avLst/>
          </a:prstGeom>
          <a:solidFill>
            <a:srgbClr val="F0F0F0"/>
          </a:solidFill>
        </p:spPr>
        <p:txBody>
          <a:bodyPr wrap="square" rtlCol="0">
            <a:spAutoFit/>
          </a:bodyPr>
          <a:lstStyle/>
          <a:p>
            <a:r>
              <a:rPr lang="cs-CZ" sz="1600" b="0" dirty="0">
                <a:solidFill>
                  <a:schemeClr val="bg2"/>
                </a:solidFill>
                <a:latin typeface="+mn-lt"/>
              </a:rPr>
              <a:t>T-SAGE = </a:t>
            </a:r>
            <a:r>
              <a:rPr lang="en-US" sz="1600" b="0" dirty="0">
                <a:solidFill>
                  <a:schemeClr val="bg2"/>
                </a:solidFill>
                <a:latin typeface="+mn-lt"/>
              </a:rPr>
              <a:t>Twin-Space</a:t>
            </a:r>
            <a:r>
              <a:rPr lang="cs-CZ" sz="1600" b="0" dirty="0">
                <a:solidFill>
                  <a:schemeClr val="bg2"/>
                </a:solidFill>
                <a:latin typeface="+mn-lt"/>
              </a:rPr>
              <a:t> </a:t>
            </a:r>
            <a:r>
              <a:rPr lang="en-US" sz="1600" b="0" dirty="0">
                <a:solidFill>
                  <a:schemeClr val="bg2"/>
                </a:solidFill>
                <a:latin typeface="+mn-lt"/>
              </a:rPr>
              <a:t>Accelerometer for Gravity </a:t>
            </a:r>
            <a:r>
              <a:rPr lang="cs-CZ" sz="1600" b="0" dirty="0">
                <a:solidFill>
                  <a:schemeClr val="bg2"/>
                </a:solidFill>
                <a:latin typeface="+mn-lt"/>
              </a:rPr>
              <a:t>E</a:t>
            </a:r>
            <a:r>
              <a:rPr lang="en-US" sz="1600" b="0" dirty="0" err="1">
                <a:solidFill>
                  <a:schemeClr val="bg2"/>
                </a:solidFill>
                <a:latin typeface="+mn-lt"/>
              </a:rPr>
              <a:t>xperiment</a:t>
            </a:r>
            <a:endParaRPr lang="cs-CZ" sz="1600" b="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87B18ADD-CFBA-4A74-A38A-1DDCDE7E199B}"/>
              </a:ext>
            </a:extLst>
          </p:cNvPr>
          <p:cNvSpPr/>
          <p:nvPr/>
        </p:nvSpPr>
        <p:spPr bwMode="auto">
          <a:xfrm>
            <a:off x="358588" y="431905"/>
            <a:ext cx="2097741" cy="518354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0A717BB0-90AD-4EE1-836A-BA3F8684852B}"/>
              </a:ext>
            </a:extLst>
          </p:cNvPr>
          <p:cNvSpPr txBox="1"/>
          <p:nvPr/>
        </p:nvSpPr>
        <p:spPr>
          <a:xfrm>
            <a:off x="7123901" y="6121517"/>
            <a:ext cx="1643581" cy="338554"/>
          </a:xfrm>
          <a:prstGeom prst="rect">
            <a:avLst/>
          </a:prstGeom>
          <a:solidFill>
            <a:srgbClr val="F0F0F0"/>
          </a:solidFill>
        </p:spPr>
        <p:txBody>
          <a:bodyPr wrap="square" rtlCol="0">
            <a:spAutoFit/>
          </a:bodyPr>
          <a:lstStyle/>
          <a:p>
            <a:r>
              <a:rPr lang="cs-CZ" sz="1600" b="0" dirty="0">
                <a:solidFill>
                  <a:schemeClr val="bg2"/>
                </a:solidFill>
                <a:latin typeface="+mn-lt"/>
              </a:rPr>
              <a:t>MICROSCOPE</a:t>
            </a:r>
          </a:p>
        </p:txBody>
      </p:sp>
    </p:spTree>
    <p:extLst>
      <p:ext uri="{BB962C8B-B14F-4D97-AF65-F5344CB8AC3E}">
        <p14:creationId xmlns:p14="http://schemas.microsoft.com/office/powerpoint/2010/main" val="160753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Microscope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2" name="MICROSCOPE">
            <a:hlinkClick r:id="" action="ppaction://media"/>
            <a:extLst>
              <a:ext uri="{FF2B5EF4-FFF2-40B4-BE49-F238E27FC236}">
                <a16:creationId xmlns:a16="http://schemas.microsoft.com/office/drawing/2014/main" id="{E425C3B4-6DC3-436B-ABA7-C77E6854865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5586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19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6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Microscope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0555308-420E-43F0-B18F-F1DF82E8FD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147" y="0"/>
            <a:ext cx="5490853" cy="685800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7851D413-68B4-40E6-A513-1F3C1BC7E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7412"/>
            <a:ext cx="3585882" cy="239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6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3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12540</TotalTime>
  <Words>124</Words>
  <Application>Microsoft Office PowerPoint</Application>
  <PresentationFormat>Předvádění na obrazovce (4:3)</PresentationFormat>
  <Paragraphs>28</Paragraphs>
  <Slides>10</Slides>
  <Notes>0</Notes>
  <HiddenSlides>0</HiddenSlides>
  <MMClips>1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Arial</vt:lpstr>
      <vt:lpstr>Times New Roman</vt:lpstr>
      <vt:lpstr>Monotype Sorts</vt:lpstr>
      <vt:lpstr>Arial Narrow</vt:lpstr>
      <vt:lpstr>3_Default Design</vt:lpstr>
      <vt:lpstr>5_Default Design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 ekvivalence</dc:title>
  <dc:creator>Petr Kulhanek</dc:creator>
  <cp:lastModifiedBy>Kulhanek, Petr</cp:lastModifiedBy>
  <cp:revision>1241</cp:revision>
  <dcterms:created xsi:type="dcterms:W3CDTF">1998-08-13T14:52:10Z</dcterms:created>
  <dcterms:modified xsi:type="dcterms:W3CDTF">2024-03-14T13:14:33Z</dcterms:modified>
</cp:coreProperties>
</file>