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606" r:id="rId2"/>
    <p:sldId id="729" r:id="rId3"/>
    <p:sldId id="730" r:id="rId4"/>
    <p:sldId id="607" r:id="rId5"/>
    <p:sldId id="694" r:id="rId6"/>
    <p:sldId id="726" r:id="rId7"/>
    <p:sldId id="727" r:id="rId8"/>
  </p:sldIdLst>
  <p:sldSz cx="9144000" cy="6858000" type="screen4x3"/>
  <p:notesSz cx="6645275" cy="9777413"/>
  <p:embeddedFontLst>
    <p:embeddedFont>
      <p:font typeface="Monotype Sorts" panose="05000000000000000000" charset="2"/>
      <p:regular r:id="rId11"/>
    </p:embeddedFont>
    <p:embeddedFont>
      <p:font typeface="Arial Narrow" panose="020B0606020202030204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1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1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14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6699"/>
    <a:srgbClr val="006600"/>
    <a:srgbClr val="000066"/>
    <a:srgbClr val="006666"/>
    <a:srgbClr val="003399"/>
    <a:srgbClr val="000050"/>
    <a:srgbClr val="CC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50" autoAdjust="0"/>
    <p:restoredTop sz="92779" autoAdjust="0"/>
  </p:normalViewPr>
  <p:slideViewPr>
    <p:cSldViewPr snapToGrid="0">
      <p:cViewPr varScale="1">
        <p:scale>
          <a:sx n="122" d="100"/>
          <a:sy n="122" d="100"/>
        </p:scale>
        <p:origin x="1230" y="96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handoutMaster" Target="handoutMasters/handout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 b="0"/>
            </a:lvl1pPr>
          </a:lstStyle>
          <a:p>
            <a:pPr>
              <a:defRPr/>
            </a:pPr>
            <a:r>
              <a:rPr lang="cs-CZ"/>
              <a:t>Petr Kulhánek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b="0"/>
            </a:lvl1pPr>
          </a:lstStyle>
          <a:p>
            <a:pPr>
              <a:defRPr/>
            </a:pPr>
            <a:fld id="{6E35891A-D64E-453E-9F2E-EB95DEEF582C}" type="datetime1">
              <a:rPr lang="cs-CZ"/>
              <a:pPr>
                <a:defRPr/>
              </a:pPr>
              <a:t>31.3.2016</a:t>
            </a:fld>
            <a:endParaRPr lang="cs-CZ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8463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b="0"/>
            </a:lvl1pPr>
          </a:lstStyle>
          <a:p>
            <a:pPr>
              <a:defRPr/>
            </a:pPr>
            <a:r>
              <a:rPr lang="cs-CZ"/>
              <a:t>Kosmologie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288463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/>
            </a:lvl1pPr>
          </a:lstStyle>
          <a:p>
            <a:pPr>
              <a:defRPr/>
            </a:pPr>
            <a:fld id="{5978E058-2750-414B-8764-C9685F94D7E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0522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b="0"/>
            </a:lvl1pPr>
          </a:lstStyle>
          <a:p>
            <a:pPr>
              <a:defRPr/>
            </a:pPr>
            <a:fld id="{A0B07B15-4BCD-417A-88B5-B8DF10375BB5}" type="datetime1">
              <a:rPr lang="cs-CZ"/>
              <a:pPr>
                <a:defRPr/>
              </a:pPr>
              <a:t>31.3.2016</a:t>
            </a:fld>
            <a:endParaRPr lang="cs-CZ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7888" y="733425"/>
            <a:ext cx="4889500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5025"/>
            <a:ext cx="4873625" cy="439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8463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b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88463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b="0"/>
            </a:lvl1pPr>
          </a:lstStyle>
          <a:p>
            <a:pPr>
              <a:defRPr/>
            </a:pPr>
            <a:fld id="{F45F7C8D-5C48-4B2A-8177-ED20BFEC268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638209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Arc 3"/>
          <p:cNvSpPr>
            <a:spLocks/>
          </p:cNvSpPr>
          <p:nvPr/>
        </p:nvSpPr>
        <p:spPr bwMode="auto">
          <a:xfrm>
            <a:off x="0" y="842963"/>
            <a:ext cx="3500438" cy="6018212"/>
          </a:xfrm>
          <a:custGeom>
            <a:avLst/>
            <a:gdLst>
              <a:gd name="T0" fmla="*/ 0 w 21600"/>
              <a:gd name="T1" fmla="*/ 0 h 21600"/>
              <a:gd name="T2" fmla="*/ 567271583 w 21600"/>
              <a:gd name="T3" fmla="*/ 1676799800 h 21600"/>
              <a:gd name="T4" fmla="*/ 0 w 21600"/>
              <a:gd name="T5" fmla="*/ 16767998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cs-CZ"/>
              <a:t>Klepnutím upravíte styl předlohy nadpisu.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752600"/>
            <a:ext cx="4572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r>
              <a:rPr lang="cs-CZ"/>
              <a:t>Klepnutím upravíte styl předlohy podnadpisu.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3429-7485-4D9C-8DF0-D0EFAC8C3B3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53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FBE0F-1E37-4443-BF18-E34C1C88CE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130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A110D-9A4C-4BF0-B87F-2CD8CCD11C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286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2819400" y="609600"/>
            <a:ext cx="6096000" cy="54864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CD07D-2EF7-4636-89E9-9210BF253A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712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5E907F-416B-4C53-9E3A-2550D5E522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828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DE9A0-7693-4E6F-8180-D7095C64653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577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6A134-7AF2-4E9F-9F85-F9B00EFA0D0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113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F9F25-2CBC-4317-9935-7F9F5A6C6D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487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489E2-C70A-4BE4-AB5A-152DCB17DF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049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B0AE7-9629-45EA-82D2-2EA0FDF21B4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102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90AA4-B0E0-4FDB-B8A3-541F31F2385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371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7BA56-CF32-40C8-AD2F-5961AF9AA97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472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65467-7125-4C3F-A671-0EE2D1DC2A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818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T0" fmla="*/ 0 w 21600"/>
              <a:gd name="T1" fmla="*/ 0 h 21600"/>
              <a:gd name="T2" fmla="*/ 388171267 w 21600"/>
              <a:gd name="T3" fmla="*/ 1676799800 h 21600"/>
              <a:gd name="T4" fmla="*/ 0 w 21600"/>
              <a:gd name="T5" fmla="*/ 16767998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upravíte styl předlohy nadpisu.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upravíte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b="0">
                <a:solidFill>
                  <a:schemeClr val="hlink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6AD8D76-CF9F-45FA-B818-E6A9F7AFF36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7" r:id="rId2"/>
    <p:sldLayoutId id="2147483706" r:id="rId3"/>
    <p:sldLayoutId id="2147483705" r:id="rId4"/>
    <p:sldLayoutId id="2147483704" r:id="rId5"/>
    <p:sldLayoutId id="2147483703" r:id="rId6"/>
    <p:sldLayoutId id="2147483702" r:id="rId7"/>
    <p:sldLayoutId id="2147483701" r:id="rId8"/>
    <p:sldLayoutId id="2147483700" r:id="rId9"/>
    <p:sldLayoutId id="2147483699" r:id="rId10"/>
    <p:sldLayoutId id="2147483698" r:id="rId11"/>
    <p:sldLayoutId id="2147483697" r:id="rId12"/>
    <p:sldLayoutId id="2147483708" r:id="rId1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anose="01010601010101010101" pitchFamily="2" charset="2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anose="01010601010101010101" pitchFamily="2" charset="2"/>
        <a:buChar char="u"/>
        <a:defRPr kumimoji="1"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anose="01010601010101010101" pitchFamily="2" charset="2"/>
        <a:buChar char="F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1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762906"/>
              </p:ext>
            </p:extLst>
          </p:nvPr>
        </p:nvGraphicFramePr>
        <p:xfrm>
          <a:off x="5918833" y="0"/>
          <a:ext cx="3225167" cy="4581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66" name="Corel PHOTO-PAINT 10.0 Image" r:id="rId3" imgW="5973586" imgH="8484931" progId="CorelPhotoPaint.Image.10">
                  <p:embed/>
                </p:oleObj>
              </mc:Choice>
              <mc:Fallback>
                <p:oleObj name="Corel PHOTO-PAINT 10.0 Image" r:id="rId3" imgW="5973586" imgH="8484931" progId="CorelPhotoPaint.Image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8833" y="0"/>
                        <a:ext cx="3225167" cy="458105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0" y="36513"/>
            <a:ext cx="507061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2800" b="1" dirty="0" err="1" smtClean="0">
                <a:solidFill>
                  <a:schemeClr val="tx2"/>
                </a:solidFill>
                <a:latin typeface="+mj-lt"/>
              </a:rPr>
              <a:t>Poundův-Rebkův</a:t>
            </a:r>
            <a:r>
              <a:rPr lang="cs-CZ" altLang="cs-CZ" sz="2800" b="1" dirty="0" smtClean="0">
                <a:solidFill>
                  <a:schemeClr val="tx2"/>
                </a:solidFill>
                <a:latin typeface="+mj-lt"/>
              </a:rPr>
              <a:t> experiment, 1960</a:t>
            </a:r>
            <a:endParaRPr lang="cs-CZ" altLang="cs-CZ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148" name="Text Box 125"/>
          <p:cNvSpPr txBox="1">
            <a:spLocks noChangeArrowheads="1"/>
          </p:cNvSpPr>
          <p:nvPr/>
        </p:nvSpPr>
        <p:spPr bwMode="auto">
          <a:xfrm>
            <a:off x="89674" y="678281"/>
            <a:ext cx="33313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1600" b="0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1960</a:t>
            </a:r>
            <a:r>
              <a:rPr lang="cs-CZ" altLang="cs-CZ" sz="1600" b="0" dirty="0">
                <a:solidFill>
                  <a:schemeClr val="tx2"/>
                </a:solidFill>
                <a:latin typeface="+mn-lt"/>
              </a:rPr>
              <a:t> – </a:t>
            </a:r>
            <a:r>
              <a:rPr lang="cs-CZ" altLang="cs-CZ" sz="1600" b="0" dirty="0" smtClean="0">
                <a:solidFill>
                  <a:schemeClr val="tx2"/>
                </a:solidFill>
                <a:latin typeface="+mn-lt"/>
              </a:rPr>
              <a:t>Robert </a:t>
            </a:r>
            <a:r>
              <a:rPr lang="cs-CZ" altLang="cs-CZ" sz="1600" b="0" dirty="0" err="1">
                <a:solidFill>
                  <a:schemeClr val="tx2"/>
                </a:solidFill>
                <a:latin typeface="+mn-lt"/>
              </a:rPr>
              <a:t>Pound</a:t>
            </a:r>
            <a:r>
              <a:rPr lang="cs-CZ" altLang="cs-CZ" sz="1600" b="0" dirty="0">
                <a:solidFill>
                  <a:schemeClr val="tx2"/>
                </a:solidFill>
                <a:latin typeface="+mn-lt"/>
              </a:rPr>
              <a:t>, </a:t>
            </a:r>
            <a:r>
              <a:rPr lang="cs-CZ" altLang="cs-CZ" sz="1600" b="0" dirty="0" smtClean="0">
                <a:solidFill>
                  <a:schemeClr val="tx2"/>
                </a:solidFill>
                <a:latin typeface="+mn-lt"/>
              </a:rPr>
              <a:t>Glen </a:t>
            </a:r>
            <a:r>
              <a:rPr lang="cs-CZ" altLang="cs-CZ" sz="1600" b="0" dirty="0" err="1" smtClean="0">
                <a:solidFill>
                  <a:schemeClr val="tx2"/>
                </a:solidFill>
                <a:latin typeface="+mn-lt"/>
              </a:rPr>
              <a:t>Rebka</a:t>
            </a:r>
            <a:endParaRPr lang="cs-CZ" altLang="cs-CZ" sz="16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149" name="Text Box 126"/>
          <p:cNvSpPr txBox="1">
            <a:spLocks noChangeArrowheads="1"/>
          </p:cNvSpPr>
          <p:nvPr/>
        </p:nvSpPr>
        <p:spPr bwMode="auto">
          <a:xfrm>
            <a:off x="213808" y="1874047"/>
            <a:ext cx="3159658" cy="138499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Harvard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22,6 m vysoká 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věž</a:t>
            </a:r>
            <a:endParaRPr lang="cs-CZ" altLang="cs-CZ" sz="1400" b="0" dirty="0">
              <a:solidFill>
                <a:schemeClr val="tx2"/>
              </a:solidFill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Co 57/Fe57, 14,4 </a:t>
            </a:r>
            <a:r>
              <a:rPr lang="cs-CZ" altLang="cs-CZ" sz="1400" b="0" dirty="0" err="1" smtClean="0">
                <a:solidFill>
                  <a:schemeClr val="tx2"/>
                </a:solidFill>
                <a:latin typeface="+mn-lt"/>
              </a:rPr>
              <a:t>keV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 (3,5×10</a:t>
            </a:r>
            <a:r>
              <a:rPr lang="cs-CZ" altLang="cs-CZ" sz="1400" b="0" baseline="30000" dirty="0" smtClean="0">
                <a:solidFill>
                  <a:schemeClr val="tx2"/>
                </a:solidFill>
                <a:latin typeface="+mn-lt"/>
              </a:rPr>
              <a:t>18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 Hz)</a:t>
            </a:r>
            <a:endParaRPr lang="cs-CZ" altLang="cs-CZ" sz="1400" b="0" dirty="0">
              <a:solidFill>
                <a:schemeClr val="tx2"/>
              </a:solidFill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</a:t>
            </a:r>
            <a:r>
              <a:rPr lang="el-GR" altLang="cs-CZ" sz="1400" b="0" dirty="0" smtClean="0">
                <a:solidFill>
                  <a:schemeClr val="tx2"/>
                </a:solidFill>
                <a:latin typeface="+mn-lt"/>
              </a:rPr>
              <a:t>Δ</a:t>
            </a:r>
            <a:r>
              <a:rPr lang="el-GR" altLang="cs-CZ" sz="1400" b="0" i="1" dirty="0" smtClean="0">
                <a:solidFill>
                  <a:schemeClr val="tx2"/>
                </a:solidFill>
                <a:latin typeface="+mn-lt"/>
              </a:rPr>
              <a:t>ω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/</a:t>
            </a:r>
            <a:r>
              <a:rPr lang="el-GR" altLang="cs-CZ" sz="1400" b="0" i="1" dirty="0">
                <a:solidFill>
                  <a:schemeClr val="tx2"/>
                </a:solidFill>
                <a:latin typeface="+mn-lt"/>
              </a:rPr>
              <a:t>ω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altLang="cs-CZ" sz="1400" b="0" dirty="0">
                <a:solidFill>
                  <a:schemeClr val="tx2"/>
                </a:solidFill>
                <a:latin typeface="+mn-lt"/>
              </a:rPr>
              <a:t>~ </a:t>
            </a: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10</a:t>
            </a:r>
            <a:r>
              <a:rPr lang="cs-CZ" altLang="cs-CZ" sz="1400" b="0" baseline="30000" dirty="0">
                <a:solidFill>
                  <a:schemeClr val="tx2"/>
                </a:solidFill>
                <a:latin typeface="+mn-lt"/>
              </a:rPr>
              <a:t>–15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altLang="cs-CZ" sz="1400" b="0" dirty="0" err="1">
                <a:solidFill>
                  <a:schemeClr val="tx2"/>
                </a:solidFill>
                <a:latin typeface="+mn-lt"/>
              </a:rPr>
              <a:t>Mössbauerův</a:t>
            </a: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jev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 relativní přesnost: 0,1, později 0,01</a:t>
            </a:r>
            <a:endParaRPr lang="cs-CZ" altLang="cs-CZ" sz="1400" b="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151" name="Text Box 131"/>
          <p:cNvSpPr txBox="1">
            <a:spLocks noChangeArrowheads="1"/>
          </p:cNvSpPr>
          <p:nvPr/>
        </p:nvSpPr>
        <p:spPr bwMode="auto">
          <a:xfrm>
            <a:off x="4003093" y="3573288"/>
            <a:ext cx="113043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1200" b="0" dirty="0" smtClean="0">
                <a:solidFill>
                  <a:schemeClr val="tx2"/>
                </a:solidFill>
                <a:latin typeface="+mn-lt"/>
              </a:rPr>
              <a:t>Robert </a:t>
            </a:r>
            <a:r>
              <a:rPr lang="cs-CZ" altLang="cs-CZ" sz="1200" b="0" dirty="0" err="1" smtClean="0">
                <a:solidFill>
                  <a:schemeClr val="tx2"/>
                </a:solidFill>
                <a:latin typeface="+mn-lt"/>
              </a:rPr>
              <a:t>Pound</a:t>
            </a:r>
            <a:endParaRPr lang="cs-CZ" altLang="cs-CZ" sz="12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450" y="4472589"/>
            <a:ext cx="3180549" cy="2385412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994" y="3850287"/>
            <a:ext cx="2105401" cy="3007714"/>
          </a:xfrm>
          <a:prstGeom prst="rect">
            <a:avLst/>
          </a:prstGeom>
        </p:spPr>
      </p:pic>
      <p:pic>
        <p:nvPicPr>
          <p:cNvPr id="11" name="Picture 17" descr="Jeffersonova laboratoř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27557"/>
            <a:ext cx="3373466" cy="253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5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683"/>
            <a:ext cx="9144000" cy="672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13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916"/>
            <a:ext cx="9144000" cy="601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20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0" y="0"/>
            <a:ext cx="54136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2800" b="1" dirty="0" err="1" smtClean="0">
                <a:solidFill>
                  <a:schemeClr val="tx2"/>
                </a:solidFill>
                <a:latin typeface="+mj-lt"/>
              </a:rPr>
              <a:t>Hafeleho-Keatingův</a:t>
            </a:r>
            <a:r>
              <a:rPr lang="cs-CZ" altLang="cs-CZ" sz="2800" b="1" dirty="0" smtClean="0">
                <a:solidFill>
                  <a:schemeClr val="tx2"/>
                </a:solidFill>
                <a:latin typeface="+mj-lt"/>
              </a:rPr>
              <a:t> experiment, 1971</a:t>
            </a:r>
            <a:endParaRPr lang="cs-CZ" altLang="cs-CZ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50825" y="1268413"/>
            <a:ext cx="3249608" cy="52322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Joseph </a:t>
            </a:r>
            <a:r>
              <a:rPr lang="cs-CZ" altLang="cs-CZ" sz="1400" b="0" dirty="0" err="1">
                <a:solidFill>
                  <a:schemeClr val="tx2"/>
                </a:solidFill>
                <a:latin typeface="+mn-lt"/>
              </a:rPr>
              <a:t>Hafele</a:t>
            </a: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, 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Richard </a:t>
            </a:r>
            <a:r>
              <a:rPr lang="cs-CZ" altLang="cs-CZ" sz="1400" b="0" dirty="0" err="1">
                <a:solidFill>
                  <a:schemeClr val="tx2"/>
                </a:solidFill>
                <a:latin typeface="+mn-lt"/>
              </a:rPr>
              <a:t>Keating</a:t>
            </a: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, 1971</a:t>
            </a:r>
          </a:p>
          <a:p>
            <a:pPr eaLnBrk="1" hangingPunct="1"/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Science 177 (1972) 166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50825" y="4365625"/>
            <a:ext cx="4248150" cy="16004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regulární lety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oblet trval tři dni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průměrná výška 8 900 m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počítáno z aktuální letové dráhy, </a:t>
            </a:r>
            <a:r>
              <a:rPr lang="cs-CZ" altLang="cs-CZ" sz="1400" b="0" dirty="0" err="1">
                <a:solidFill>
                  <a:schemeClr val="tx2"/>
                </a:solidFill>
                <a:latin typeface="+mn-lt"/>
              </a:rPr>
              <a:t>STR+OTR</a:t>
            </a:r>
            <a:endParaRPr lang="cs-CZ" altLang="cs-CZ" sz="1400" b="0" dirty="0">
              <a:solidFill>
                <a:schemeClr val="tx2"/>
              </a:solidFill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4 </a:t>
            </a:r>
            <a:r>
              <a:rPr lang="cs-CZ" altLang="cs-CZ" sz="1400" b="0" dirty="0" err="1">
                <a:solidFill>
                  <a:schemeClr val="tx2"/>
                </a:solidFill>
                <a:latin typeface="+mn-lt"/>
              </a:rPr>
              <a:t>césiové</a:t>
            </a: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hodiny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srovnávací hodiny: U. S. Naval </a:t>
            </a:r>
            <a:r>
              <a:rPr lang="cs-CZ" altLang="cs-CZ" sz="1400" b="0" dirty="0" err="1" smtClean="0">
                <a:solidFill>
                  <a:schemeClr val="tx2"/>
                </a:solidFill>
                <a:latin typeface="+mn-lt"/>
              </a:rPr>
              <a:t>Observatory</a:t>
            </a:r>
            <a:endParaRPr lang="cs-CZ" altLang="cs-CZ" sz="1400" b="0" dirty="0" smtClean="0">
              <a:solidFill>
                <a:schemeClr val="tx2"/>
              </a:solidFill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 relativní přesnost 0,1, později 0,01</a:t>
            </a:r>
            <a:endParaRPr lang="cs-CZ" altLang="cs-CZ" sz="1400" b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13317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547697"/>
              </p:ext>
            </p:extLst>
          </p:nvPr>
        </p:nvGraphicFramePr>
        <p:xfrm>
          <a:off x="250825" y="2349500"/>
          <a:ext cx="4224338" cy="1373190"/>
        </p:xfrm>
        <a:graphic>
          <a:graphicData uri="http://schemas.openxmlformats.org/drawingml/2006/table">
            <a:tbl>
              <a:tblPr/>
              <a:tblGrid>
                <a:gridCol w="14081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081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081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jev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východní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západní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gravitační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144±14</a:t>
                      </a: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179±18</a:t>
                      </a: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kinematický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184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96±10</a:t>
                      </a: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celkem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–</a:t>
                      </a: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±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275±21</a:t>
                      </a: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ns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6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naměřeno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– 59±10 </a:t>
                      </a:r>
                      <a:r>
                        <a:rPr kumimoji="0" lang="cs-CZ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+273±10 </a:t>
                      </a:r>
                      <a:r>
                        <a:rPr kumimoji="0" lang="cs-CZ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ns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1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938" y="603593"/>
            <a:ext cx="4094061" cy="3226023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545" y="4001632"/>
            <a:ext cx="4105455" cy="285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4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0" y="-49571"/>
            <a:ext cx="386583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cs-CZ" altLang="cs-CZ" sz="2800" b="1" dirty="0" err="1" smtClean="0">
                <a:solidFill>
                  <a:schemeClr val="tx2"/>
                </a:solidFill>
                <a:latin typeface="+mj-lt"/>
              </a:rPr>
              <a:t>Gravity</a:t>
            </a:r>
            <a:r>
              <a:rPr lang="cs-CZ" altLang="cs-CZ" sz="2800" b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cs-CZ" altLang="cs-CZ" sz="2800" b="1" dirty="0" err="1" smtClean="0">
                <a:solidFill>
                  <a:schemeClr val="tx2"/>
                </a:solidFill>
                <a:latin typeface="+mj-lt"/>
              </a:rPr>
              <a:t>Probe</a:t>
            </a:r>
            <a:r>
              <a:rPr lang="cs-CZ" altLang="cs-CZ" sz="2800" b="1" dirty="0" smtClean="0">
                <a:solidFill>
                  <a:schemeClr val="tx2"/>
                </a:solidFill>
                <a:latin typeface="+mj-lt"/>
              </a:rPr>
              <a:t> A, 1976</a:t>
            </a:r>
            <a:endParaRPr lang="cs-CZ" altLang="cs-CZ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150" name="Text Box 127"/>
          <p:cNvSpPr txBox="1">
            <a:spLocks noChangeArrowheads="1"/>
          </p:cNvSpPr>
          <p:nvPr/>
        </p:nvSpPr>
        <p:spPr bwMode="auto">
          <a:xfrm>
            <a:off x="321888" y="5036168"/>
            <a:ext cx="3044103" cy="181588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altLang="cs-CZ" sz="1400" b="0" dirty="0" err="1">
                <a:solidFill>
                  <a:schemeClr val="tx2"/>
                </a:solidFill>
                <a:latin typeface="+mn-lt"/>
              </a:rPr>
              <a:t>Wallopovo</a:t>
            </a: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letové centrum, 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Virginie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dopad do Atlantiku</a:t>
            </a:r>
            <a:endParaRPr lang="cs-CZ" altLang="cs-CZ" sz="1400" b="0" dirty="0">
              <a:solidFill>
                <a:schemeClr val="tx2"/>
              </a:solidFill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Scout-D1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altLang="cs-CZ" sz="1400" b="0" dirty="0" err="1">
                <a:solidFill>
                  <a:schemeClr val="tx2"/>
                </a:solidFill>
                <a:latin typeface="+mn-lt"/>
              </a:rPr>
              <a:t>suborbitální</a:t>
            </a: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dráha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apogeum 10 000 km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1h 55 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minut</a:t>
            </a:r>
          </a:p>
          <a:p>
            <a:pPr eaLnBrk="1" hangingPunct="1">
              <a:buFontTx/>
              <a:buChar char="•"/>
            </a:pP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 sonda 100 kg</a:t>
            </a:r>
            <a:endParaRPr lang="cs-CZ" altLang="cs-CZ" sz="1400" b="0" dirty="0">
              <a:solidFill>
                <a:schemeClr val="tx2"/>
              </a:solidFill>
              <a:latin typeface="+mn-lt"/>
            </a:endParaRPr>
          </a:p>
          <a:p>
            <a:pPr eaLnBrk="1" hangingPunct="1">
              <a:buFontTx/>
              <a:buChar char="•"/>
            </a:pPr>
            <a:r>
              <a:rPr lang="cs-CZ" altLang="cs-CZ" sz="1400" b="0" dirty="0">
                <a:solidFill>
                  <a:schemeClr val="tx2"/>
                </a:solidFill>
                <a:latin typeface="+mn-lt"/>
              </a:rPr>
              <a:t> relativní přesnost </a:t>
            </a:r>
            <a:r>
              <a:rPr lang="cs-CZ" altLang="cs-CZ" sz="1400" b="0" dirty="0" smtClean="0">
                <a:solidFill>
                  <a:schemeClr val="tx2"/>
                </a:solidFill>
                <a:latin typeface="+mn-lt"/>
              </a:rPr>
              <a:t>2×10</a:t>
            </a:r>
            <a:r>
              <a:rPr lang="cs-CZ" altLang="cs-CZ" sz="1400" b="0" baseline="30000" dirty="0" smtClean="0">
                <a:solidFill>
                  <a:schemeClr val="tx2"/>
                </a:solidFill>
                <a:latin typeface="+mn-lt"/>
              </a:rPr>
              <a:t>–4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472" y="0"/>
            <a:ext cx="4224528" cy="685800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88" y="550259"/>
            <a:ext cx="3044103" cy="4485909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 rot="16200000">
            <a:off x="2554209" y="4460969"/>
            <a:ext cx="4422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0" dirty="0">
                <a:solidFill>
                  <a:schemeClr val="bg2"/>
                </a:solidFill>
                <a:latin typeface="+mn-lt"/>
              </a:rPr>
              <a:t>Martin </a:t>
            </a:r>
            <a:r>
              <a:rPr lang="cs-CZ" b="0" dirty="0" err="1">
                <a:solidFill>
                  <a:schemeClr val="bg2"/>
                </a:solidFill>
                <a:latin typeface="+mn-lt"/>
              </a:rPr>
              <a:t>Levine</a:t>
            </a:r>
            <a:r>
              <a:rPr lang="cs-CZ" b="0" dirty="0">
                <a:solidFill>
                  <a:schemeClr val="bg2"/>
                </a:solidFill>
                <a:latin typeface="+mn-lt"/>
              </a:rPr>
              <a:t> a Robert </a:t>
            </a:r>
            <a:r>
              <a:rPr lang="cs-CZ" b="0" dirty="0" err="1">
                <a:solidFill>
                  <a:schemeClr val="bg2"/>
                </a:solidFill>
                <a:latin typeface="+mn-lt"/>
              </a:rPr>
              <a:t>Vessot</a:t>
            </a:r>
            <a:r>
              <a:rPr lang="cs-CZ" b="0" dirty="0">
                <a:solidFill>
                  <a:schemeClr val="bg2"/>
                </a:solidFill>
                <a:latin typeface="+mn-lt"/>
              </a:rPr>
              <a:t> nesou vodíkový </a:t>
            </a:r>
            <a:r>
              <a:rPr lang="cs-CZ" b="0" dirty="0" err="1">
                <a:solidFill>
                  <a:schemeClr val="bg2"/>
                </a:solidFill>
                <a:latin typeface="+mn-lt"/>
              </a:rPr>
              <a:t>maser</a:t>
            </a:r>
            <a:endParaRPr lang="cs-CZ" b="0" dirty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13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0" y="0"/>
            <a:ext cx="9144000" cy="52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cs-CZ" sz="2800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Petersův</a:t>
            </a:r>
            <a:r>
              <a:rPr lang="cs-CZ" sz="28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experiment (1997) </a:t>
            </a:r>
            <a:r>
              <a:rPr lang="cs-CZ" sz="2800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Berkeleyský</a:t>
            </a:r>
            <a:r>
              <a:rPr lang="cs-CZ" sz="28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r>
              <a:rPr lang="cs-CZ" sz="2800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experiement</a:t>
            </a:r>
            <a:r>
              <a:rPr lang="cs-CZ" sz="28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(2010)</a:t>
            </a:r>
            <a:endParaRPr lang="cs-CZ" sz="28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00188" y="732105"/>
            <a:ext cx="9008198" cy="199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cs-CZ" b="0" dirty="0">
                <a:solidFill>
                  <a:schemeClr val="tx2"/>
                </a:solidFill>
                <a:latin typeface="+mn-lt"/>
              </a:rPr>
              <a:t>1997: </a:t>
            </a:r>
            <a:r>
              <a:rPr lang="cs-CZ" b="0" dirty="0" err="1">
                <a:solidFill>
                  <a:schemeClr val="tx2"/>
                </a:solidFill>
                <a:latin typeface="+mn-lt"/>
              </a:rPr>
              <a:t>Achim</a:t>
            </a:r>
            <a:r>
              <a:rPr lang="cs-CZ" b="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b="0" dirty="0" err="1">
                <a:solidFill>
                  <a:schemeClr val="tx2"/>
                </a:solidFill>
                <a:latin typeface="+mn-lt"/>
              </a:rPr>
              <a:t>Peters</a:t>
            </a:r>
            <a:r>
              <a:rPr lang="cs-CZ" b="0" dirty="0">
                <a:solidFill>
                  <a:schemeClr val="tx2"/>
                </a:solidFill>
                <a:latin typeface="+mn-lt"/>
              </a:rPr>
              <a:t> (Humboldtova univerzita)</a:t>
            </a:r>
          </a:p>
          <a:p>
            <a:pPr>
              <a:spcAft>
                <a:spcPts val="200"/>
              </a:spcAft>
            </a:pPr>
            <a:r>
              <a:rPr lang="cs-CZ" b="0" dirty="0">
                <a:solidFill>
                  <a:schemeClr val="tx2"/>
                </a:solidFill>
                <a:latin typeface="+mn-lt"/>
              </a:rPr>
              <a:t>2010: </a:t>
            </a:r>
            <a:r>
              <a:rPr lang="cs-CZ" b="0" dirty="0" err="1">
                <a:solidFill>
                  <a:schemeClr val="tx2"/>
                </a:solidFill>
                <a:latin typeface="+mn-lt"/>
              </a:rPr>
              <a:t>Achim</a:t>
            </a:r>
            <a:r>
              <a:rPr lang="cs-CZ" b="0" dirty="0">
                <a:solidFill>
                  <a:schemeClr val="tx2"/>
                </a:solidFill>
                <a:latin typeface="+mn-lt"/>
              </a:rPr>
              <a:t> </a:t>
            </a:r>
            <a:r>
              <a:rPr lang="cs-CZ" b="0" dirty="0" err="1">
                <a:solidFill>
                  <a:schemeClr val="tx2"/>
                </a:solidFill>
                <a:latin typeface="+mn-lt"/>
              </a:rPr>
              <a:t>Peters</a:t>
            </a:r>
            <a:r>
              <a:rPr lang="cs-CZ" b="0" dirty="0">
                <a:solidFill>
                  <a:schemeClr val="tx2"/>
                </a:solidFill>
                <a:latin typeface="+mn-lt"/>
              </a:rPr>
              <a:t>, Steven </a:t>
            </a:r>
            <a:r>
              <a:rPr lang="cs-CZ" b="0" dirty="0" err="1">
                <a:solidFill>
                  <a:schemeClr val="tx2"/>
                </a:solidFill>
                <a:latin typeface="+mn-lt"/>
              </a:rPr>
              <a:t>Chu</a:t>
            </a:r>
            <a:r>
              <a:rPr lang="cs-CZ" b="0" dirty="0">
                <a:solidFill>
                  <a:schemeClr val="tx2"/>
                </a:solidFill>
                <a:latin typeface="+mn-lt"/>
              </a:rPr>
              <a:t>, Holger Müller  (UCB</a:t>
            </a:r>
            <a:r>
              <a:rPr lang="cs-CZ" b="0" dirty="0" smtClean="0">
                <a:solidFill>
                  <a:schemeClr val="tx2"/>
                </a:solidFill>
                <a:latin typeface="+mn-lt"/>
              </a:rPr>
              <a:t>), </a:t>
            </a:r>
            <a:r>
              <a:rPr lang="cs-CZ" b="0" dirty="0" err="1" smtClean="0">
                <a:solidFill>
                  <a:schemeClr val="tx2"/>
                </a:solidFill>
                <a:latin typeface="+mn-lt"/>
              </a:rPr>
              <a:t>Nature</a:t>
            </a:r>
            <a:r>
              <a:rPr lang="cs-CZ" b="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cs-CZ" b="0" dirty="0" err="1" smtClean="0">
                <a:solidFill>
                  <a:schemeClr val="tx2"/>
                </a:solidFill>
                <a:latin typeface="+mn-lt"/>
              </a:rPr>
              <a:t>Feb</a:t>
            </a:r>
            <a:r>
              <a:rPr lang="cs-CZ" b="0" dirty="0" smtClean="0">
                <a:solidFill>
                  <a:schemeClr val="tx2"/>
                </a:solidFill>
                <a:latin typeface="+mn-lt"/>
              </a:rPr>
              <a:t> 17</a:t>
            </a:r>
            <a:endParaRPr lang="cs-CZ" b="0" dirty="0">
              <a:solidFill>
                <a:schemeClr val="tx2"/>
              </a:solidFill>
              <a:latin typeface="+mn-lt"/>
            </a:endParaRPr>
          </a:p>
          <a:p>
            <a:pPr>
              <a:spcAft>
                <a:spcPts val="200"/>
              </a:spcAft>
            </a:pPr>
            <a:r>
              <a:rPr lang="cs-CZ" b="0" dirty="0">
                <a:solidFill>
                  <a:schemeClr val="tx2"/>
                </a:solidFill>
                <a:latin typeface="+mn-lt"/>
              </a:rPr>
              <a:t>hmotová vlna: 3×10</a:t>
            </a:r>
            <a:r>
              <a:rPr lang="cs-CZ" b="0" baseline="30000" dirty="0">
                <a:solidFill>
                  <a:schemeClr val="tx2"/>
                </a:solidFill>
                <a:latin typeface="+mn-lt"/>
              </a:rPr>
              <a:t>25</a:t>
            </a:r>
            <a:r>
              <a:rPr lang="cs-CZ" b="0" dirty="0">
                <a:solidFill>
                  <a:schemeClr val="tx2"/>
                </a:solidFill>
                <a:latin typeface="+mn-lt"/>
              </a:rPr>
              <a:t> Hz</a:t>
            </a:r>
          </a:p>
          <a:p>
            <a:pPr>
              <a:spcAft>
                <a:spcPts val="200"/>
              </a:spcAft>
            </a:pPr>
            <a:r>
              <a:rPr lang="cs-CZ" b="0" dirty="0">
                <a:solidFill>
                  <a:schemeClr val="tx2"/>
                </a:solidFill>
                <a:latin typeface="+mn-lt"/>
              </a:rPr>
              <a:t>svislá vzdálenost: 0,1 mm</a:t>
            </a:r>
          </a:p>
          <a:p>
            <a:pPr>
              <a:spcAft>
                <a:spcPts val="200"/>
              </a:spcAft>
            </a:pPr>
            <a:r>
              <a:rPr lang="cs-CZ" b="0" dirty="0">
                <a:solidFill>
                  <a:schemeClr val="tx2"/>
                </a:solidFill>
                <a:latin typeface="+mn-lt"/>
              </a:rPr>
              <a:t>změna času: 10</a:t>
            </a:r>
            <a:r>
              <a:rPr lang="cs-CZ" b="0" baseline="30000" dirty="0">
                <a:solidFill>
                  <a:schemeClr val="tx2"/>
                </a:solidFill>
                <a:latin typeface="+mn-lt"/>
              </a:rPr>
              <a:t>–20</a:t>
            </a:r>
            <a:r>
              <a:rPr lang="cs-CZ" b="0" dirty="0">
                <a:solidFill>
                  <a:schemeClr val="tx2"/>
                </a:solidFill>
                <a:latin typeface="+mn-lt"/>
              </a:rPr>
              <a:t> s</a:t>
            </a:r>
          </a:p>
          <a:p>
            <a:pPr>
              <a:spcAft>
                <a:spcPts val="200"/>
              </a:spcAft>
            </a:pPr>
            <a:r>
              <a:rPr lang="cs-CZ" b="0" dirty="0">
                <a:solidFill>
                  <a:schemeClr val="tx2"/>
                </a:solidFill>
                <a:latin typeface="+mn-lt"/>
              </a:rPr>
              <a:t>doba volného pádu: 0,3 s</a:t>
            </a:r>
          </a:p>
          <a:p>
            <a:pPr>
              <a:spcAft>
                <a:spcPts val="200"/>
              </a:spcAft>
            </a:pPr>
            <a:r>
              <a:rPr lang="cs-CZ" b="0" dirty="0" smtClean="0">
                <a:solidFill>
                  <a:schemeClr val="tx2"/>
                </a:solidFill>
                <a:latin typeface="+mn-lt"/>
              </a:rPr>
              <a:t>relativní přesnost: 7×10</a:t>
            </a:r>
            <a:r>
              <a:rPr lang="cs-CZ" b="0" baseline="30000" dirty="0" smtClean="0">
                <a:solidFill>
                  <a:schemeClr val="tx2"/>
                </a:solidFill>
                <a:latin typeface="+mn-lt"/>
              </a:rPr>
              <a:t>–9</a:t>
            </a:r>
          </a:p>
          <a:p>
            <a:pPr>
              <a:spcAft>
                <a:spcPts val="200"/>
              </a:spcAft>
            </a:pPr>
            <a:r>
              <a:rPr lang="cs-CZ" b="0" dirty="0" smtClean="0">
                <a:solidFill>
                  <a:schemeClr val="tx2"/>
                </a:solidFill>
                <a:latin typeface="+mn-lt"/>
              </a:rPr>
              <a:t>cesium</a:t>
            </a:r>
            <a:endParaRPr lang="cs-CZ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954" y="1620569"/>
            <a:ext cx="4416045" cy="5237429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73236"/>
            <a:ext cx="3589950" cy="258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19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0" y="0"/>
            <a:ext cx="8408988" cy="524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cs-CZ" sz="28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Italsko-holandské experimenty</a:t>
            </a:r>
            <a:r>
              <a:rPr lang="cs-CZ" sz="2800" dirty="0">
                <a:solidFill>
                  <a:schemeClr val="tx2"/>
                </a:solidFill>
                <a:latin typeface="Arial Narrow" panose="020B0606020202030204" pitchFamily="34" charset="0"/>
              </a:rPr>
              <a:t>, </a:t>
            </a:r>
            <a:r>
              <a:rPr lang="cs-CZ" sz="2800" dirty="0" err="1" smtClean="0">
                <a:solidFill>
                  <a:schemeClr val="tx2"/>
                </a:solidFill>
                <a:latin typeface="Arial Narrow" panose="020B0606020202030204" pitchFamily="34" charset="0"/>
              </a:rPr>
              <a:t>Guglielmo</a:t>
            </a:r>
            <a:r>
              <a:rPr lang="cs-CZ" sz="28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 </a:t>
            </a:r>
            <a:r>
              <a:rPr lang="cs-CZ" sz="2800" dirty="0" smtClean="0">
                <a:solidFill>
                  <a:schemeClr val="tx2"/>
                </a:solidFill>
                <a:latin typeface="Arial Narrow" panose="020B0606020202030204" pitchFamily="34" charset="0"/>
              </a:rPr>
              <a:t>Tino (2015)</a:t>
            </a:r>
            <a:endParaRPr lang="cs-CZ" sz="28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4234" y="481018"/>
            <a:ext cx="7749766" cy="637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58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5654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4846"/>
      </a:accent4>
      <a:accent5>
        <a:srgbClr val="E2F4FF"/>
      </a:accent5>
      <a:accent6>
        <a:srgbClr val="E7E7B9"/>
      </a:accent6>
      <a:hlink>
        <a:srgbClr val="0000FF"/>
      </a:hlink>
      <a:folHlink>
        <a:srgbClr val="0000FF"/>
      </a:folHlink>
    </a:clrScheme>
    <a:fontScheme name="Default Desig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12536</TotalTime>
  <Words>247</Words>
  <Application>Microsoft Office PowerPoint</Application>
  <PresentationFormat>Předvádění na obrazovce (4:3)</PresentationFormat>
  <Paragraphs>54</Paragraphs>
  <Slides>7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3" baseType="lpstr">
      <vt:lpstr>Times New Roman</vt:lpstr>
      <vt:lpstr>Monotype Sorts</vt:lpstr>
      <vt:lpstr>Arial</vt:lpstr>
      <vt:lpstr>Arial Narrow</vt:lpstr>
      <vt:lpstr>Default Design</vt:lpstr>
      <vt:lpstr>Corel PHOTO-PAINT 10.0 Image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OTR</dc:title>
  <dc:creator>Petr Kulhanek</dc:creator>
  <cp:lastModifiedBy>Petr Kulhánek</cp:lastModifiedBy>
  <cp:revision>1192</cp:revision>
  <dcterms:created xsi:type="dcterms:W3CDTF">1998-08-13T14:52:10Z</dcterms:created>
  <dcterms:modified xsi:type="dcterms:W3CDTF">2016-03-31T11:40:24Z</dcterms:modified>
</cp:coreProperties>
</file>