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44" r:id="rId1"/>
    <p:sldMasterId id="2147483825" r:id="rId2"/>
  </p:sldMasterIdLst>
  <p:notesMasterIdLst>
    <p:notesMasterId r:id="rId29"/>
  </p:notesMasterIdLst>
  <p:sldIdLst>
    <p:sldId id="380" r:id="rId3"/>
    <p:sldId id="440" r:id="rId4"/>
    <p:sldId id="495" r:id="rId5"/>
    <p:sldId id="496" r:id="rId6"/>
    <p:sldId id="483" r:id="rId7"/>
    <p:sldId id="517" r:id="rId8"/>
    <p:sldId id="525" r:id="rId9"/>
    <p:sldId id="522" r:id="rId10"/>
    <p:sldId id="485" r:id="rId11"/>
    <p:sldId id="526" r:id="rId12"/>
    <p:sldId id="519" r:id="rId13"/>
    <p:sldId id="520" r:id="rId14"/>
    <p:sldId id="521" r:id="rId15"/>
    <p:sldId id="489" r:id="rId16"/>
    <p:sldId id="490" r:id="rId17"/>
    <p:sldId id="527" r:id="rId18"/>
    <p:sldId id="491" r:id="rId19"/>
    <p:sldId id="492" r:id="rId20"/>
    <p:sldId id="493" r:id="rId21"/>
    <p:sldId id="494" r:id="rId22"/>
    <p:sldId id="523" r:id="rId23"/>
    <p:sldId id="528" r:id="rId24"/>
    <p:sldId id="510" r:id="rId25"/>
    <p:sldId id="511" r:id="rId26"/>
    <p:sldId id="512" r:id="rId27"/>
    <p:sldId id="513" r:id="rId28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30"/>
      <p:bold r:id="rId31"/>
      <p:italic r:id="rId32"/>
      <p:boldItalic r:id="rId33"/>
    </p:embeddedFon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Century Schoolbook" panose="02040604050505020304" pitchFamily="18" charset="0"/>
      <p:regular r:id="rId38"/>
      <p:bold r:id="rId39"/>
      <p:italic r:id="rId40"/>
      <p:boldItalic r:id="rId41"/>
    </p:embeddedFont>
    <p:embeddedFont>
      <p:font typeface="Monotype Sorts" panose="020B0604020202020204" charset="2"/>
      <p:regular r:id="rId42"/>
    </p:embeddedFont>
  </p:embeddedFontLst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10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41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2.fntdata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Relationship Id="rId6" Type="http://schemas.openxmlformats.org/officeDocument/2006/relationships/image" Target="../media/image80.wmf"/><Relationship Id="rId5" Type="http://schemas.openxmlformats.org/officeDocument/2006/relationships/image" Target="../media/image77.wmf"/><Relationship Id="rId4" Type="http://schemas.openxmlformats.org/officeDocument/2006/relationships/image" Target="../media/image7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Relationship Id="rId4" Type="http://schemas.openxmlformats.org/officeDocument/2006/relationships/image" Target="../media/image8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7" Type="http://schemas.openxmlformats.org/officeDocument/2006/relationships/image" Target="../media/image94.wmf"/><Relationship Id="rId2" Type="http://schemas.openxmlformats.org/officeDocument/2006/relationships/image" Target="../media/image89.wmf"/><Relationship Id="rId1" Type="http://schemas.openxmlformats.org/officeDocument/2006/relationships/image" Target="../media/image88.wmf"/><Relationship Id="rId6" Type="http://schemas.openxmlformats.org/officeDocument/2006/relationships/image" Target="../media/image93.wmf"/><Relationship Id="rId5" Type="http://schemas.openxmlformats.org/officeDocument/2006/relationships/image" Target="../media/image92.wmf"/><Relationship Id="rId4" Type="http://schemas.openxmlformats.org/officeDocument/2006/relationships/image" Target="../media/image91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wmf"/><Relationship Id="rId3" Type="http://schemas.openxmlformats.org/officeDocument/2006/relationships/image" Target="../media/image98.wmf"/><Relationship Id="rId7" Type="http://schemas.openxmlformats.org/officeDocument/2006/relationships/image" Target="../media/image102.wmf"/><Relationship Id="rId2" Type="http://schemas.openxmlformats.org/officeDocument/2006/relationships/image" Target="../media/image97.wmf"/><Relationship Id="rId1" Type="http://schemas.openxmlformats.org/officeDocument/2006/relationships/image" Target="../media/image96.wmf"/><Relationship Id="rId6" Type="http://schemas.openxmlformats.org/officeDocument/2006/relationships/image" Target="../media/image101.wmf"/><Relationship Id="rId5" Type="http://schemas.openxmlformats.org/officeDocument/2006/relationships/image" Target="../media/image100.wmf"/><Relationship Id="rId10" Type="http://schemas.openxmlformats.org/officeDocument/2006/relationships/image" Target="../media/image91.wmf"/><Relationship Id="rId4" Type="http://schemas.openxmlformats.org/officeDocument/2006/relationships/image" Target="../media/image99.wmf"/><Relationship Id="rId9" Type="http://schemas.openxmlformats.org/officeDocument/2006/relationships/image" Target="../media/image104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emf"/><Relationship Id="rId2" Type="http://schemas.openxmlformats.org/officeDocument/2006/relationships/image" Target="../media/image114.emf"/><Relationship Id="rId1" Type="http://schemas.openxmlformats.org/officeDocument/2006/relationships/image" Target="../media/image113.emf"/><Relationship Id="rId4" Type="http://schemas.openxmlformats.org/officeDocument/2006/relationships/image" Target="../media/image1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emf"/><Relationship Id="rId1" Type="http://schemas.openxmlformats.org/officeDocument/2006/relationships/image" Target="../media/image17.emf"/><Relationship Id="rId6" Type="http://schemas.openxmlformats.org/officeDocument/2006/relationships/image" Target="../media/image22.wmf"/><Relationship Id="rId5" Type="http://schemas.openxmlformats.org/officeDocument/2006/relationships/image" Target="../media/image21.emf"/><Relationship Id="rId4" Type="http://schemas.openxmlformats.org/officeDocument/2006/relationships/image" Target="../media/image20.wmf"/><Relationship Id="rId9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image" Target="../media/image39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12" Type="http://schemas.openxmlformats.org/officeDocument/2006/relationships/image" Target="../media/image38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11" Type="http://schemas.openxmlformats.org/officeDocument/2006/relationships/image" Target="../media/image37.wmf"/><Relationship Id="rId5" Type="http://schemas.openxmlformats.org/officeDocument/2006/relationships/image" Target="../media/image31.emf"/><Relationship Id="rId10" Type="http://schemas.openxmlformats.org/officeDocument/2006/relationships/image" Target="../media/image36.wmf"/><Relationship Id="rId4" Type="http://schemas.openxmlformats.org/officeDocument/2006/relationships/image" Target="../media/image30.wmf"/><Relationship Id="rId9" Type="http://schemas.openxmlformats.org/officeDocument/2006/relationships/image" Target="../media/image35.wmf"/><Relationship Id="rId14" Type="http://schemas.openxmlformats.org/officeDocument/2006/relationships/image" Target="../media/image4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4" Type="http://schemas.openxmlformats.org/officeDocument/2006/relationships/image" Target="../media/image4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image" Target="../media/image61.wmf"/><Relationship Id="rId3" Type="http://schemas.openxmlformats.org/officeDocument/2006/relationships/image" Target="../media/image56.emf"/><Relationship Id="rId7" Type="http://schemas.openxmlformats.org/officeDocument/2006/relationships/image" Target="../media/image35.wmf"/><Relationship Id="rId12" Type="http://schemas.openxmlformats.org/officeDocument/2006/relationships/image" Target="../media/image23.wmf"/><Relationship Id="rId2" Type="http://schemas.openxmlformats.org/officeDocument/2006/relationships/image" Target="../media/image55.wmf"/><Relationship Id="rId16" Type="http://schemas.openxmlformats.org/officeDocument/2006/relationships/image" Target="../media/image64.wmf"/><Relationship Id="rId1" Type="http://schemas.openxmlformats.org/officeDocument/2006/relationships/image" Target="../media/image54.emf"/><Relationship Id="rId6" Type="http://schemas.openxmlformats.org/officeDocument/2006/relationships/image" Target="../media/image34.wmf"/><Relationship Id="rId11" Type="http://schemas.openxmlformats.org/officeDocument/2006/relationships/image" Target="../media/image60.wmf"/><Relationship Id="rId5" Type="http://schemas.openxmlformats.org/officeDocument/2006/relationships/image" Target="../media/image33.wmf"/><Relationship Id="rId15" Type="http://schemas.openxmlformats.org/officeDocument/2006/relationships/image" Target="../media/image63.wmf"/><Relationship Id="rId10" Type="http://schemas.openxmlformats.org/officeDocument/2006/relationships/image" Target="../media/image59.wmf"/><Relationship Id="rId4" Type="http://schemas.openxmlformats.org/officeDocument/2006/relationships/image" Target="../media/image57.wmf"/><Relationship Id="rId9" Type="http://schemas.openxmlformats.org/officeDocument/2006/relationships/image" Target="../media/image58.wmf"/><Relationship Id="rId14" Type="http://schemas.openxmlformats.org/officeDocument/2006/relationships/image" Target="../media/image62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image" Target="../media/image57.wmf"/><Relationship Id="rId7" Type="http://schemas.openxmlformats.org/officeDocument/2006/relationships/image" Target="../media/image36.wmf"/><Relationship Id="rId12" Type="http://schemas.openxmlformats.org/officeDocument/2006/relationships/image" Target="../media/image71.wmf"/><Relationship Id="rId2" Type="http://schemas.openxmlformats.org/officeDocument/2006/relationships/image" Target="../media/image66.emf"/><Relationship Id="rId1" Type="http://schemas.openxmlformats.org/officeDocument/2006/relationships/image" Target="../media/image65.wmf"/><Relationship Id="rId6" Type="http://schemas.openxmlformats.org/officeDocument/2006/relationships/image" Target="../media/image35.wmf"/><Relationship Id="rId11" Type="http://schemas.openxmlformats.org/officeDocument/2006/relationships/image" Target="../media/image70.wmf"/><Relationship Id="rId5" Type="http://schemas.openxmlformats.org/officeDocument/2006/relationships/image" Target="../media/image34.wmf"/><Relationship Id="rId10" Type="http://schemas.openxmlformats.org/officeDocument/2006/relationships/image" Target="../media/image69.wmf"/><Relationship Id="rId4" Type="http://schemas.openxmlformats.org/officeDocument/2006/relationships/image" Target="../media/image33.wmf"/><Relationship Id="rId9" Type="http://schemas.openxmlformats.org/officeDocument/2006/relationships/image" Target="../media/image6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7" Type="http://schemas.openxmlformats.org/officeDocument/2006/relationships/image" Target="../media/image78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6" Type="http://schemas.openxmlformats.org/officeDocument/2006/relationships/image" Target="../media/image77.wmf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7DD7A-DC2E-423A-98CD-7401896884F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1E50D6-A964-4A17-8054-F23577905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479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Arc 3"/>
          <p:cNvSpPr>
            <a:spLocks/>
          </p:cNvSpPr>
          <p:nvPr/>
        </p:nvSpPr>
        <p:spPr bwMode="auto">
          <a:xfrm>
            <a:off x="0" y="842963"/>
            <a:ext cx="3500438" cy="6018212"/>
          </a:xfrm>
          <a:custGeom>
            <a:avLst/>
            <a:gdLst>
              <a:gd name="T0" fmla="*/ 0 w 21600"/>
              <a:gd name="T1" fmla="*/ 0 h 21600"/>
              <a:gd name="T2" fmla="*/ 567271583 w 21600"/>
              <a:gd name="T3" fmla="*/ 1676799800 h 21600"/>
              <a:gd name="T4" fmla="*/ 0 w 21600"/>
              <a:gd name="T5" fmla="*/ 16767998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r>
              <a:rPr lang="cs-CZ"/>
              <a:t>Klepnutím upravíte styl předlohy nadpisu.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752600"/>
            <a:ext cx="45720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sz="2400"/>
            </a:lvl1pPr>
          </a:lstStyle>
          <a:p>
            <a:r>
              <a:rPr lang="cs-CZ"/>
              <a:t>Klepnutím upravíte styl předlohy podnadpisu.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8B3429-7485-4D9C-8DF0-D0EFAC8C3B36}" type="slidenum">
              <a:rPr kumimoji="1" lang="cs-CZ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9542583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A3FBE0F-1E37-4443-BF18-E34C1C88CE8E}" type="slidenum">
              <a:rPr kumimoji="1" lang="cs-CZ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7897500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E6A110D-9A4C-4BF0-B87F-2CD8CCD11C6E}" type="slidenum">
              <a:rPr kumimoji="1" lang="cs-CZ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6287838"/>
      </p:ext>
    </p:extLst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2819400" y="609600"/>
            <a:ext cx="6096000" cy="54864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30CD07D-2EF7-4636-89E9-9210BF253A5A}" type="slidenum">
              <a:rPr kumimoji="1" lang="cs-CZ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2469941"/>
      </p:ext>
    </p:extLst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5E907F-416B-4C53-9E3A-2550D5E52223}" type="slidenum">
              <a:rPr kumimoji="1" lang="cs-CZ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2686584"/>
      </p:ext>
    </p:extLst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3500438" cy="60182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cs-CZ" altLang="en-US" noProof="0"/>
              <a:t>Klepnutím upravíte styl předlohy nadpisu.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752600"/>
            <a:ext cx="4572000" cy="1752600"/>
          </a:xfrm>
        </p:spPr>
        <p:txBody>
          <a:bodyPr/>
          <a:lstStyle>
            <a:lvl1pPr marL="0" indent="0">
              <a:buFont typeface="Monotype Sorts" panose="01010601010101010101" pitchFamily="2" charset="2"/>
              <a:buNone/>
              <a:defRPr sz="2400"/>
            </a:lvl1pPr>
          </a:lstStyle>
          <a:p>
            <a:pPr lvl="0"/>
            <a:r>
              <a:rPr lang="cs-CZ" altLang="en-US" noProof="0"/>
              <a:t>Klepnutím upravíte styl předlohy podnadpisu.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6CCB103-9A77-4095-913B-A10C23F34475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751236897"/>
      </p:ext>
    </p:extLst>
  </p:cSld>
  <p:clrMapOvr>
    <a:masterClrMapping/>
  </p:clrMapOvr>
  <p:transition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56E65-D77D-4B60-89E1-F8B28A226A72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711726330"/>
      </p:ext>
    </p:extLst>
  </p:cSld>
  <p:clrMapOvr>
    <a:masterClrMapping/>
  </p:clrMapOvr>
  <p:transition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9B2175-0AA5-433B-BF26-CC6505B700A3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356771555"/>
      </p:ext>
    </p:extLst>
  </p:cSld>
  <p:clrMapOvr>
    <a:masterClrMapping/>
  </p:clrMapOvr>
  <p:transition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EBC646-56B7-40BC-9CEE-ADB8FEB4A92B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590462392"/>
      </p:ext>
    </p:extLst>
  </p:cSld>
  <p:clrMapOvr>
    <a:masterClrMapping/>
  </p:clrMapOvr>
  <p:transition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61676C-642D-48B1-A831-A3957FD1026E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180247660"/>
      </p:ext>
    </p:extLst>
  </p:cSld>
  <p:clrMapOvr>
    <a:masterClrMapping/>
  </p:clrMapOvr>
  <p:transition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8D64B-42BC-48F9-988E-00A9DAB4A102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280368933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75DE9A0-7693-4E6F-8180-D7095C64653E}" type="slidenum">
              <a:rPr kumimoji="1" lang="cs-CZ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9824963"/>
      </p:ext>
    </p:extLst>
  </p:cSld>
  <p:clrMapOvr>
    <a:masterClrMapping/>
  </p:clrMapOvr>
  <p:transition>
    <p:zo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C40EC-13FC-4925-BA82-4C6A70715505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863646662"/>
      </p:ext>
    </p:extLst>
  </p:cSld>
  <p:clrMapOvr>
    <a:masterClrMapping/>
  </p:clrMapOvr>
  <p:transition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291CD-0ADE-4C68-8A8E-C35D15694C3F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916420183"/>
      </p:ext>
    </p:extLst>
  </p:cSld>
  <p:clrMapOvr>
    <a:masterClrMapping/>
  </p:clrMapOvr>
  <p:transition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962BC4-E7C5-47B7-982B-A3E0529926D9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201710486"/>
      </p:ext>
    </p:extLst>
  </p:cSld>
  <p:clrMapOvr>
    <a:masterClrMapping/>
  </p:clrMapOvr>
  <p:transition>
    <p:zo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53371E-B9C0-4C02-97A4-8A3C068D483D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625603084"/>
      </p:ext>
    </p:extLst>
  </p:cSld>
  <p:clrMapOvr>
    <a:masterClrMapping/>
  </p:clrMapOvr>
  <p:transition>
    <p:zo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7E446-3B3B-4F80-A299-9DE098C2281E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895186455"/>
      </p:ext>
    </p:extLst>
  </p:cSld>
  <p:clrMapOvr>
    <a:masterClrMapping/>
  </p:clrMapOvr>
  <p:transition>
    <p:zo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2819400" y="609600"/>
            <a:ext cx="6096000" cy="54864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546628C-1883-4893-BFBE-73B97E016815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488510817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0D6A134-7AF2-4E9F-9F85-F9B00EFA0D0F}" type="slidenum">
              <a:rPr kumimoji="1" lang="cs-CZ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1088119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7F9F25-2CBC-4317-9935-7F9F5A6C6D85}" type="slidenum">
              <a:rPr kumimoji="1" lang="cs-CZ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8333049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A7489E2-C70A-4BE4-AB5A-152DCB17DF3B}" type="slidenum">
              <a:rPr kumimoji="1" lang="cs-CZ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4905168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57B0AE7-9629-45EA-82D2-2EA0FDF21B45}" type="slidenum">
              <a:rPr kumimoji="1" lang="cs-CZ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1079682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5D90AA4-B0E0-4FDB-B8A3-541F31F23859}" type="slidenum">
              <a:rPr kumimoji="1" lang="cs-CZ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8855857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6F7BA56-CF32-40C8-AD2F-5961AF9AA97E}" type="slidenum">
              <a:rPr kumimoji="1" lang="cs-CZ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7928666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265467-7125-4C3F-A671-0EE2D1DC2A68}" type="slidenum">
              <a:rPr kumimoji="1" lang="cs-CZ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5376488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2895600" cy="6018212"/>
          </a:xfrm>
          <a:custGeom>
            <a:avLst/>
            <a:gdLst>
              <a:gd name="T0" fmla="*/ 0 w 21600"/>
              <a:gd name="T1" fmla="*/ 0 h 21600"/>
              <a:gd name="T2" fmla="*/ 388171267 w 21600"/>
              <a:gd name="T3" fmla="*/ 1676799800 h 21600"/>
              <a:gd name="T4" fmla="*/ 0 w 21600"/>
              <a:gd name="T5" fmla="*/ 16767998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upravíte styl předlohy nadpisu.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upravíte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chemeClr val="hlink"/>
                </a:solidFill>
                <a:latin typeface="+mn-lt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>
              <a:defRPr b="0">
                <a:solidFill>
                  <a:schemeClr val="hlink"/>
                </a:solidFill>
                <a:latin typeface="+mn-lt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>
              <a:defRPr b="0">
                <a:solidFill>
                  <a:schemeClr val="hlink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6AD8D76-CF9F-45FA-B818-E6A9F7AFF367}" type="slidenum">
              <a:rPr kumimoji="1" lang="cs-CZ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cs-CZ" sz="1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2514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</p:sldLayoutIdLst>
  <p:transition>
    <p:zoom/>
  </p:transition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 panose="01010601010101010101" pitchFamily="2" charset="2"/>
        <a:buChar char="n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anose="01010601010101010101" pitchFamily="2" charset="2"/>
        <a:buChar char="u"/>
        <a:defRPr kumimoji="1"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anose="01010601010101010101" pitchFamily="2" charset="2"/>
        <a:buChar char="F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2895600" cy="60182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Klepnutím upravíte styl předlohy nadpisu.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Klepnutím upravíte styly předlohy textu.</a:t>
            </a:r>
          </a:p>
          <a:p>
            <a:pPr lvl="1"/>
            <a:r>
              <a:rPr lang="cs-CZ" altLang="en-US"/>
              <a:t>Druhá úroveň</a:t>
            </a:r>
          </a:p>
          <a:p>
            <a:pPr lvl="2"/>
            <a:r>
              <a:rPr lang="cs-CZ" altLang="en-US"/>
              <a:t>Třetí úroveň</a:t>
            </a:r>
          </a:p>
          <a:p>
            <a:pPr lvl="3"/>
            <a:r>
              <a:rPr lang="cs-CZ" altLang="en-US"/>
              <a:t>Čtvrtá úroveň</a:t>
            </a:r>
          </a:p>
          <a:p>
            <a:pPr lvl="4"/>
            <a:r>
              <a:rPr lang="cs-CZ" altLang="en-US"/>
              <a:t>Pátá úroveň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chemeClr val="hlink"/>
                </a:solidFill>
                <a:latin typeface="+mn-lt"/>
              </a:defRPr>
            </a:lvl1pPr>
          </a:lstStyle>
          <a:p>
            <a:endParaRPr lang="cs-CZ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>
              <a:defRPr b="0">
                <a:solidFill>
                  <a:schemeClr val="hlink"/>
                </a:solidFill>
                <a:latin typeface="+mn-lt"/>
              </a:defRPr>
            </a:lvl1pPr>
          </a:lstStyle>
          <a:p>
            <a:endParaRPr lang="cs-CZ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>
              <a:defRPr b="0">
                <a:solidFill>
                  <a:schemeClr val="hlink"/>
                </a:solidFill>
                <a:latin typeface="+mn-lt"/>
              </a:defRPr>
            </a:lvl1pPr>
          </a:lstStyle>
          <a:p>
            <a:fld id="{F8D04C6D-92B9-47D5-AA28-15F8D2364BE4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456156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</p:sldLayoutIdLst>
  <p:transition>
    <p:zoom/>
  </p:transition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 panose="01010601010101010101" pitchFamily="2" charset="2"/>
        <a:buChar char="n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anose="01010601010101010101" pitchFamily="2" charset="2"/>
        <a:buChar char="u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anose="01010601010101010101" pitchFamily="2" charset="2"/>
        <a:buChar char="F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13" Type="http://schemas.openxmlformats.org/officeDocument/2006/relationships/image" Target="../media/image53.png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12" Type="http://schemas.openxmlformats.org/officeDocument/2006/relationships/image" Target="../media/image52.wmf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9.wmf"/><Relationship Id="rId11" Type="http://schemas.openxmlformats.org/officeDocument/2006/relationships/oleObject" Target="../embeddings/oleObject41.bin"/><Relationship Id="rId5" Type="http://schemas.openxmlformats.org/officeDocument/2006/relationships/oleObject" Target="../embeddings/oleObject38.bin"/><Relationship Id="rId10" Type="http://schemas.openxmlformats.org/officeDocument/2006/relationships/image" Target="../media/image51.wmf"/><Relationship Id="rId4" Type="http://schemas.openxmlformats.org/officeDocument/2006/relationships/image" Target="../media/image48.wmf"/><Relationship Id="rId9" Type="http://schemas.openxmlformats.org/officeDocument/2006/relationships/oleObject" Target="../embeddings/oleObject40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emf"/><Relationship Id="rId13" Type="http://schemas.openxmlformats.org/officeDocument/2006/relationships/oleObject" Target="../embeddings/oleObject47.bin"/><Relationship Id="rId18" Type="http://schemas.openxmlformats.org/officeDocument/2006/relationships/image" Target="../media/image36.wmf"/><Relationship Id="rId26" Type="http://schemas.openxmlformats.org/officeDocument/2006/relationships/image" Target="../media/image23.wmf"/><Relationship Id="rId3" Type="http://schemas.openxmlformats.org/officeDocument/2006/relationships/oleObject" Target="../embeddings/oleObject42.bin"/><Relationship Id="rId21" Type="http://schemas.openxmlformats.org/officeDocument/2006/relationships/oleObject" Target="../embeddings/oleObject51.bin"/><Relationship Id="rId34" Type="http://schemas.openxmlformats.org/officeDocument/2006/relationships/oleObject" Target="../embeddings/oleObject59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33.wmf"/><Relationship Id="rId17" Type="http://schemas.openxmlformats.org/officeDocument/2006/relationships/oleObject" Target="../embeddings/oleObject49.bin"/><Relationship Id="rId25" Type="http://schemas.openxmlformats.org/officeDocument/2006/relationships/oleObject" Target="../embeddings/oleObject53.bin"/><Relationship Id="rId33" Type="http://schemas.openxmlformats.org/officeDocument/2006/relationships/oleObject" Target="../embeddings/oleObject58.bin"/><Relationship Id="rId38" Type="http://schemas.openxmlformats.org/officeDocument/2006/relationships/image" Target="../media/image64.wmf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35.wmf"/><Relationship Id="rId20" Type="http://schemas.openxmlformats.org/officeDocument/2006/relationships/image" Target="../media/image58.wmf"/><Relationship Id="rId29" Type="http://schemas.openxmlformats.org/officeDocument/2006/relationships/oleObject" Target="../embeddings/oleObject55.bin"/><Relationship Id="rId1" Type="http://schemas.openxmlformats.org/officeDocument/2006/relationships/vmlDrawing" Target="../drawings/vmlDrawing7.vml"/><Relationship Id="rId6" Type="http://schemas.openxmlformats.org/officeDocument/2006/relationships/image" Target="../media/image55.wmf"/><Relationship Id="rId11" Type="http://schemas.openxmlformats.org/officeDocument/2006/relationships/oleObject" Target="../embeddings/oleObject46.bin"/><Relationship Id="rId24" Type="http://schemas.openxmlformats.org/officeDocument/2006/relationships/image" Target="../media/image60.wmf"/><Relationship Id="rId32" Type="http://schemas.openxmlformats.org/officeDocument/2006/relationships/oleObject" Target="../embeddings/oleObject57.bin"/><Relationship Id="rId37" Type="http://schemas.openxmlformats.org/officeDocument/2006/relationships/oleObject" Target="../embeddings/oleObject61.bin"/><Relationship Id="rId5" Type="http://schemas.openxmlformats.org/officeDocument/2006/relationships/oleObject" Target="../embeddings/oleObject43.bin"/><Relationship Id="rId15" Type="http://schemas.openxmlformats.org/officeDocument/2006/relationships/oleObject" Target="../embeddings/oleObject48.bin"/><Relationship Id="rId23" Type="http://schemas.openxmlformats.org/officeDocument/2006/relationships/oleObject" Target="../embeddings/oleObject52.bin"/><Relationship Id="rId28" Type="http://schemas.openxmlformats.org/officeDocument/2006/relationships/image" Target="../media/image61.wmf"/><Relationship Id="rId36" Type="http://schemas.openxmlformats.org/officeDocument/2006/relationships/oleObject" Target="../embeddings/oleObject60.bin"/><Relationship Id="rId10" Type="http://schemas.openxmlformats.org/officeDocument/2006/relationships/image" Target="../media/image57.wmf"/><Relationship Id="rId19" Type="http://schemas.openxmlformats.org/officeDocument/2006/relationships/oleObject" Target="../embeddings/oleObject50.bin"/><Relationship Id="rId31" Type="http://schemas.openxmlformats.org/officeDocument/2006/relationships/oleObject" Target="../embeddings/oleObject56.bin"/><Relationship Id="rId4" Type="http://schemas.openxmlformats.org/officeDocument/2006/relationships/image" Target="../media/image54.emf"/><Relationship Id="rId9" Type="http://schemas.openxmlformats.org/officeDocument/2006/relationships/oleObject" Target="../embeddings/oleObject45.bin"/><Relationship Id="rId14" Type="http://schemas.openxmlformats.org/officeDocument/2006/relationships/image" Target="../media/image34.wmf"/><Relationship Id="rId22" Type="http://schemas.openxmlformats.org/officeDocument/2006/relationships/image" Target="../media/image59.wmf"/><Relationship Id="rId27" Type="http://schemas.openxmlformats.org/officeDocument/2006/relationships/oleObject" Target="../embeddings/oleObject54.bin"/><Relationship Id="rId30" Type="http://schemas.openxmlformats.org/officeDocument/2006/relationships/image" Target="../media/image62.wmf"/><Relationship Id="rId35" Type="http://schemas.openxmlformats.org/officeDocument/2006/relationships/image" Target="../media/image63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13" Type="http://schemas.openxmlformats.org/officeDocument/2006/relationships/oleObject" Target="../embeddings/oleObject67.bin"/><Relationship Id="rId18" Type="http://schemas.openxmlformats.org/officeDocument/2006/relationships/image" Target="../media/image67.wmf"/><Relationship Id="rId26" Type="http://schemas.openxmlformats.org/officeDocument/2006/relationships/image" Target="../media/image71.wmf"/><Relationship Id="rId3" Type="http://schemas.openxmlformats.org/officeDocument/2006/relationships/oleObject" Target="../embeddings/oleObject62.bin"/><Relationship Id="rId21" Type="http://schemas.openxmlformats.org/officeDocument/2006/relationships/oleObject" Target="../embeddings/oleObject71.bin"/><Relationship Id="rId7" Type="http://schemas.openxmlformats.org/officeDocument/2006/relationships/oleObject" Target="../embeddings/oleObject64.bin"/><Relationship Id="rId12" Type="http://schemas.openxmlformats.org/officeDocument/2006/relationships/image" Target="../media/image34.wmf"/><Relationship Id="rId17" Type="http://schemas.openxmlformats.org/officeDocument/2006/relationships/oleObject" Target="../embeddings/oleObject69.bin"/><Relationship Id="rId25" Type="http://schemas.openxmlformats.org/officeDocument/2006/relationships/oleObject" Target="../embeddings/oleObject73.bin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36.wmf"/><Relationship Id="rId20" Type="http://schemas.openxmlformats.org/officeDocument/2006/relationships/image" Target="../media/image68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66.emf"/><Relationship Id="rId11" Type="http://schemas.openxmlformats.org/officeDocument/2006/relationships/oleObject" Target="../embeddings/oleObject66.bin"/><Relationship Id="rId24" Type="http://schemas.openxmlformats.org/officeDocument/2006/relationships/image" Target="../media/image70.wmf"/><Relationship Id="rId5" Type="http://schemas.openxmlformats.org/officeDocument/2006/relationships/oleObject" Target="../embeddings/oleObject63.bin"/><Relationship Id="rId15" Type="http://schemas.openxmlformats.org/officeDocument/2006/relationships/oleObject" Target="../embeddings/oleObject68.bin"/><Relationship Id="rId23" Type="http://schemas.openxmlformats.org/officeDocument/2006/relationships/oleObject" Target="../embeddings/oleObject72.bin"/><Relationship Id="rId10" Type="http://schemas.openxmlformats.org/officeDocument/2006/relationships/image" Target="../media/image33.wmf"/><Relationship Id="rId19" Type="http://schemas.openxmlformats.org/officeDocument/2006/relationships/oleObject" Target="../embeddings/oleObject70.bin"/><Relationship Id="rId4" Type="http://schemas.openxmlformats.org/officeDocument/2006/relationships/image" Target="../media/image65.wmf"/><Relationship Id="rId9" Type="http://schemas.openxmlformats.org/officeDocument/2006/relationships/oleObject" Target="../embeddings/oleObject65.bin"/><Relationship Id="rId14" Type="http://schemas.openxmlformats.org/officeDocument/2006/relationships/image" Target="../media/image35.wmf"/><Relationship Id="rId22" Type="http://schemas.openxmlformats.org/officeDocument/2006/relationships/image" Target="../media/image69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6.bin"/><Relationship Id="rId13" Type="http://schemas.openxmlformats.org/officeDocument/2006/relationships/image" Target="../media/image76.wmf"/><Relationship Id="rId3" Type="http://schemas.openxmlformats.org/officeDocument/2006/relationships/oleObject" Target="../embeddings/oleObject74.bin"/><Relationship Id="rId7" Type="http://schemas.openxmlformats.org/officeDocument/2006/relationships/image" Target="../media/image73.wmf"/><Relationship Id="rId12" Type="http://schemas.openxmlformats.org/officeDocument/2006/relationships/oleObject" Target="../embeddings/oleObject78.bin"/><Relationship Id="rId17" Type="http://schemas.openxmlformats.org/officeDocument/2006/relationships/image" Target="../media/image78.wmf"/><Relationship Id="rId2" Type="http://schemas.openxmlformats.org/officeDocument/2006/relationships/slideLayout" Target="../slideLayouts/slideLayout15.xml"/><Relationship Id="rId16" Type="http://schemas.openxmlformats.org/officeDocument/2006/relationships/oleObject" Target="../embeddings/oleObject80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75.bin"/><Relationship Id="rId11" Type="http://schemas.openxmlformats.org/officeDocument/2006/relationships/image" Target="../media/image75.wmf"/><Relationship Id="rId5" Type="http://schemas.openxmlformats.org/officeDocument/2006/relationships/image" Target="../media/image79.png"/><Relationship Id="rId15" Type="http://schemas.openxmlformats.org/officeDocument/2006/relationships/image" Target="../media/image77.wmf"/><Relationship Id="rId10" Type="http://schemas.openxmlformats.org/officeDocument/2006/relationships/oleObject" Target="../embeddings/oleObject77.bin"/><Relationship Id="rId4" Type="http://schemas.openxmlformats.org/officeDocument/2006/relationships/image" Target="../media/image72.wmf"/><Relationship Id="rId9" Type="http://schemas.openxmlformats.org/officeDocument/2006/relationships/image" Target="../media/image74.wmf"/><Relationship Id="rId14" Type="http://schemas.openxmlformats.org/officeDocument/2006/relationships/oleObject" Target="../embeddings/oleObject79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3.bin"/><Relationship Id="rId13" Type="http://schemas.openxmlformats.org/officeDocument/2006/relationships/image" Target="../media/image77.wmf"/><Relationship Id="rId3" Type="http://schemas.openxmlformats.org/officeDocument/2006/relationships/image" Target="../media/image79.png"/><Relationship Id="rId7" Type="http://schemas.openxmlformats.org/officeDocument/2006/relationships/image" Target="../media/image74.wmf"/><Relationship Id="rId12" Type="http://schemas.openxmlformats.org/officeDocument/2006/relationships/oleObject" Target="../embeddings/oleObject85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82.bin"/><Relationship Id="rId11" Type="http://schemas.openxmlformats.org/officeDocument/2006/relationships/image" Target="../media/image76.wmf"/><Relationship Id="rId5" Type="http://schemas.openxmlformats.org/officeDocument/2006/relationships/image" Target="../media/image73.wmf"/><Relationship Id="rId15" Type="http://schemas.openxmlformats.org/officeDocument/2006/relationships/image" Target="../media/image80.wmf"/><Relationship Id="rId10" Type="http://schemas.openxmlformats.org/officeDocument/2006/relationships/oleObject" Target="../embeddings/oleObject84.bin"/><Relationship Id="rId4" Type="http://schemas.openxmlformats.org/officeDocument/2006/relationships/oleObject" Target="../embeddings/oleObject81.bin"/><Relationship Id="rId9" Type="http://schemas.openxmlformats.org/officeDocument/2006/relationships/image" Target="../media/image75.wmf"/><Relationship Id="rId14" Type="http://schemas.openxmlformats.org/officeDocument/2006/relationships/oleObject" Target="../embeddings/oleObject86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3" Type="http://schemas.openxmlformats.org/officeDocument/2006/relationships/oleObject" Target="../embeddings/oleObject87.bin"/><Relationship Id="rId7" Type="http://schemas.openxmlformats.org/officeDocument/2006/relationships/oleObject" Target="../embeddings/oleObject89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2.wmf"/><Relationship Id="rId5" Type="http://schemas.openxmlformats.org/officeDocument/2006/relationships/oleObject" Target="../embeddings/oleObject88.bin"/><Relationship Id="rId4" Type="http://schemas.openxmlformats.org/officeDocument/2006/relationships/image" Target="../media/image81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3" Type="http://schemas.openxmlformats.org/officeDocument/2006/relationships/oleObject" Target="../embeddings/oleObject90.bin"/><Relationship Id="rId7" Type="http://schemas.openxmlformats.org/officeDocument/2006/relationships/oleObject" Target="../embeddings/oleObject92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5.wmf"/><Relationship Id="rId5" Type="http://schemas.openxmlformats.org/officeDocument/2006/relationships/oleObject" Target="../embeddings/oleObject91.bin"/><Relationship Id="rId10" Type="http://schemas.openxmlformats.org/officeDocument/2006/relationships/image" Target="../media/image86.wmf"/><Relationship Id="rId4" Type="http://schemas.openxmlformats.org/officeDocument/2006/relationships/image" Target="../media/image84.wmf"/><Relationship Id="rId9" Type="http://schemas.openxmlformats.org/officeDocument/2006/relationships/oleObject" Target="../embeddings/oleObject9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4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87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wmf"/><Relationship Id="rId13" Type="http://schemas.openxmlformats.org/officeDocument/2006/relationships/oleObject" Target="../embeddings/oleObject100.bin"/><Relationship Id="rId3" Type="http://schemas.openxmlformats.org/officeDocument/2006/relationships/oleObject" Target="../embeddings/oleObject95.bin"/><Relationship Id="rId7" Type="http://schemas.openxmlformats.org/officeDocument/2006/relationships/oleObject" Target="../embeddings/oleObject97.bin"/><Relationship Id="rId12" Type="http://schemas.openxmlformats.org/officeDocument/2006/relationships/image" Target="../media/image92.wmf"/><Relationship Id="rId17" Type="http://schemas.openxmlformats.org/officeDocument/2006/relationships/image" Target="../media/image95.png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94.w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9.wmf"/><Relationship Id="rId11" Type="http://schemas.openxmlformats.org/officeDocument/2006/relationships/oleObject" Target="../embeddings/oleObject99.bin"/><Relationship Id="rId5" Type="http://schemas.openxmlformats.org/officeDocument/2006/relationships/oleObject" Target="../embeddings/oleObject96.bin"/><Relationship Id="rId15" Type="http://schemas.openxmlformats.org/officeDocument/2006/relationships/oleObject" Target="../embeddings/oleObject101.bin"/><Relationship Id="rId10" Type="http://schemas.openxmlformats.org/officeDocument/2006/relationships/image" Target="../media/image91.wmf"/><Relationship Id="rId4" Type="http://schemas.openxmlformats.org/officeDocument/2006/relationships/image" Target="../media/image88.wmf"/><Relationship Id="rId9" Type="http://schemas.openxmlformats.org/officeDocument/2006/relationships/oleObject" Target="../embeddings/oleObject98.bin"/><Relationship Id="rId14" Type="http://schemas.openxmlformats.org/officeDocument/2006/relationships/image" Target="../media/image93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wmf"/><Relationship Id="rId13" Type="http://schemas.openxmlformats.org/officeDocument/2006/relationships/oleObject" Target="../embeddings/oleObject107.bin"/><Relationship Id="rId18" Type="http://schemas.openxmlformats.org/officeDocument/2006/relationships/image" Target="../media/image103.wmf"/><Relationship Id="rId3" Type="http://schemas.openxmlformats.org/officeDocument/2006/relationships/oleObject" Target="../embeddings/oleObject102.bin"/><Relationship Id="rId21" Type="http://schemas.openxmlformats.org/officeDocument/2006/relationships/oleObject" Target="../embeddings/oleObject111.bin"/><Relationship Id="rId7" Type="http://schemas.openxmlformats.org/officeDocument/2006/relationships/oleObject" Target="../embeddings/oleObject104.bin"/><Relationship Id="rId12" Type="http://schemas.openxmlformats.org/officeDocument/2006/relationships/image" Target="../media/image100.wmf"/><Relationship Id="rId17" Type="http://schemas.openxmlformats.org/officeDocument/2006/relationships/oleObject" Target="../embeddings/oleObject109.bin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02.wmf"/><Relationship Id="rId20" Type="http://schemas.openxmlformats.org/officeDocument/2006/relationships/image" Target="../media/image104.wmf"/><Relationship Id="rId1" Type="http://schemas.openxmlformats.org/officeDocument/2006/relationships/vmlDrawing" Target="../drawings/vmlDrawing15.vml"/><Relationship Id="rId6" Type="http://schemas.openxmlformats.org/officeDocument/2006/relationships/image" Target="../media/image97.wmf"/><Relationship Id="rId11" Type="http://schemas.openxmlformats.org/officeDocument/2006/relationships/oleObject" Target="../embeddings/oleObject106.bin"/><Relationship Id="rId5" Type="http://schemas.openxmlformats.org/officeDocument/2006/relationships/oleObject" Target="../embeddings/oleObject103.bin"/><Relationship Id="rId15" Type="http://schemas.openxmlformats.org/officeDocument/2006/relationships/oleObject" Target="../embeddings/oleObject108.bin"/><Relationship Id="rId10" Type="http://schemas.openxmlformats.org/officeDocument/2006/relationships/image" Target="../media/image99.wmf"/><Relationship Id="rId19" Type="http://schemas.openxmlformats.org/officeDocument/2006/relationships/oleObject" Target="../embeddings/oleObject110.bin"/><Relationship Id="rId4" Type="http://schemas.openxmlformats.org/officeDocument/2006/relationships/image" Target="../media/image96.wmf"/><Relationship Id="rId9" Type="http://schemas.openxmlformats.org/officeDocument/2006/relationships/oleObject" Target="../embeddings/oleObject105.bin"/><Relationship Id="rId14" Type="http://schemas.openxmlformats.org/officeDocument/2006/relationships/image" Target="../media/image101.wmf"/><Relationship Id="rId22" Type="http://schemas.openxmlformats.org/officeDocument/2006/relationships/image" Target="../media/image91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gif"/><Relationship Id="rId2" Type="http://schemas.openxmlformats.org/officeDocument/2006/relationships/image" Target="../media/image106.gif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0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12.gif"/><Relationship Id="rId4" Type="http://schemas.openxmlformats.org/officeDocument/2006/relationships/image" Target="../media/image11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5.bin"/><Relationship Id="rId13" Type="http://schemas.openxmlformats.org/officeDocument/2006/relationships/image" Target="../media/image116.emf"/><Relationship Id="rId3" Type="http://schemas.openxmlformats.org/officeDocument/2006/relationships/oleObject" Target="../embeddings/oleObject112.bin"/><Relationship Id="rId7" Type="http://schemas.openxmlformats.org/officeDocument/2006/relationships/oleObject" Target="../embeddings/oleObject114.bin"/><Relationship Id="rId12" Type="http://schemas.openxmlformats.org/officeDocument/2006/relationships/oleObject" Target="../embeddings/oleObject118.bin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14.emf"/><Relationship Id="rId11" Type="http://schemas.openxmlformats.org/officeDocument/2006/relationships/oleObject" Target="../embeddings/oleObject117.bin"/><Relationship Id="rId5" Type="http://schemas.openxmlformats.org/officeDocument/2006/relationships/oleObject" Target="../embeddings/oleObject113.bin"/><Relationship Id="rId10" Type="http://schemas.openxmlformats.org/officeDocument/2006/relationships/oleObject" Target="../embeddings/oleObject116.bin"/><Relationship Id="rId4" Type="http://schemas.openxmlformats.org/officeDocument/2006/relationships/image" Target="../media/image113.emf"/><Relationship Id="rId9" Type="http://schemas.openxmlformats.org/officeDocument/2006/relationships/image" Target="../media/image11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0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12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21.emf"/><Relationship Id="rId18" Type="http://schemas.openxmlformats.org/officeDocument/2006/relationships/oleObject" Target="../embeddings/oleObject17.bin"/><Relationship Id="rId3" Type="http://schemas.openxmlformats.org/officeDocument/2006/relationships/image" Target="../media/image26.png"/><Relationship Id="rId21" Type="http://schemas.openxmlformats.org/officeDocument/2006/relationships/image" Target="../media/image25.wmf"/><Relationship Id="rId7" Type="http://schemas.openxmlformats.org/officeDocument/2006/relationships/image" Target="../media/image18.emf"/><Relationship Id="rId12" Type="http://schemas.openxmlformats.org/officeDocument/2006/relationships/oleObject" Target="../embeddings/oleObject14.bin"/><Relationship Id="rId17" Type="http://schemas.openxmlformats.org/officeDocument/2006/relationships/image" Target="../media/image23.wmf"/><Relationship Id="rId2" Type="http://schemas.openxmlformats.org/officeDocument/2006/relationships/slideLayout" Target="../slideLayouts/slideLayout25.xml"/><Relationship Id="rId16" Type="http://schemas.openxmlformats.org/officeDocument/2006/relationships/oleObject" Target="../embeddings/oleObject16.bin"/><Relationship Id="rId20" Type="http://schemas.openxmlformats.org/officeDocument/2006/relationships/oleObject" Target="../embeddings/oleObject18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20.wmf"/><Relationship Id="rId5" Type="http://schemas.openxmlformats.org/officeDocument/2006/relationships/image" Target="../media/image17.emf"/><Relationship Id="rId15" Type="http://schemas.openxmlformats.org/officeDocument/2006/relationships/image" Target="../media/image22.wmf"/><Relationship Id="rId10" Type="http://schemas.openxmlformats.org/officeDocument/2006/relationships/oleObject" Target="../embeddings/oleObject13.bin"/><Relationship Id="rId19" Type="http://schemas.openxmlformats.org/officeDocument/2006/relationships/image" Target="../media/image24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9.wmf"/><Relationship Id="rId14" Type="http://schemas.openxmlformats.org/officeDocument/2006/relationships/oleObject" Target="../embeddings/oleObject15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oleObject" Target="../embeddings/oleObject23.bin"/><Relationship Id="rId18" Type="http://schemas.openxmlformats.org/officeDocument/2006/relationships/image" Target="../media/image33.wmf"/><Relationship Id="rId26" Type="http://schemas.openxmlformats.org/officeDocument/2006/relationships/image" Target="../media/image37.wmf"/><Relationship Id="rId3" Type="http://schemas.openxmlformats.org/officeDocument/2006/relationships/image" Target="../media/image41.jpeg"/><Relationship Id="rId21" Type="http://schemas.openxmlformats.org/officeDocument/2006/relationships/oleObject" Target="../embeddings/oleObject27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30.wmf"/><Relationship Id="rId17" Type="http://schemas.openxmlformats.org/officeDocument/2006/relationships/oleObject" Target="../embeddings/oleObject25.bin"/><Relationship Id="rId25" Type="http://schemas.openxmlformats.org/officeDocument/2006/relationships/oleObject" Target="../embeddings/oleObject29.bin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32.wmf"/><Relationship Id="rId20" Type="http://schemas.openxmlformats.org/officeDocument/2006/relationships/image" Target="../media/image34.wmf"/><Relationship Id="rId29" Type="http://schemas.openxmlformats.org/officeDocument/2006/relationships/oleObject" Target="../embeddings/oleObject31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27.wmf"/><Relationship Id="rId11" Type="http://schemas.openxmlformats.org/officeDocument/2006/relationships/oleObject" Target="../embeddings/oleObject22.bin"/><Relationship Id="rId24" Type="http://schemas.openxmlformats.org/officeDocument/2006/relationships/image" Target="../media/image36.wmf"/><Relationship Id="rId32" Type="http://schemas.openxmlformats.org/officeDocument/2006/relationships/image" Target="../media/image40.wmf"/><Relationship Id="rId5" Type="http://schemas.openxmlformats.org/officeDocument/2006/relationships/oleObject" Target="../embeddings/oleObject19.bin"/><Relationship Id="rId15" Type="http://schemas.openxmlformats.org/officeDocument/2006/relationships/oleObject" Target="../embeddings/oleObject24.bin"/><Relationship Id="rId23" Type="http://schemas.openxmlformats.org/officeDocument/2006/relationships/oleObject" Target="../embeddings/oleObject28.bin"/><Relationship Id="rId28" Type="http://schemas.openxmlformats.org/officeDocument/2006/relationships/image" Target="../media/image38.wmf"/><Relationship Id="rId10" Type="http://schemas.openxmlformats.org/officeDocument/2006/relationships/image" Target="../media/image29.wmf"/><Relationship Id="rId19" Type="http://schemas.openxmlformats.org/officeDocument/2006/relationships/oleObject" Target="../embeddings/oleObject26.bin"/><Relationship Id="rId31" Type="http://schemas.openxmlformats.org/officeDocument/2006/relationships/oleObject" Target="../embeddings/oleObject32.bin"/><Relationship Id="rId4" Type="http://schemas.openxmlformats.org/officeDocument/2006/relationships/image" Target="../media/image42.jpeg"/><Relationship Id="rId9" Type="http://schemas.openxmlformats.org/officeDocument/2006/relationships/oleObject" Target="../embeddings/oleObject21.bin"/><Relationship Id="rId14" Type="http://schemas.openxmlformats.org/officeDocument/2006/relationships/image" Target="../media/image31.emf"/><Relationship Id="rId22" Type="http://schemas.openxmlformats.org/officeDocument/2006/relationships/image" Target="../media/image35.wmf"/><Relationship Id="rId27" Type="http://schemas.openxmlformats.org/officeDocument/2006/relationships/oleObject" Target="../embeddings/oleObject30.bin"/><Relationship Id="rId30" Type="http://schemas.openxmlformats.org/officeDocument/2006/relationships/image" Target="../media/image39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oleObject" Target="../embeddings/oleObject33.bin"/><Relationship Id="rId7" Type="http://schemas.openxmlformats.org/officeDocument/2006/relationships/image" Target="../media/image47.jpg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4.wmf"/><Relationship Id="rId11" Type="http://schemas.openxmlformats.org/officeDocument/2006/relationships/image" Target="../media/image46.wmf"/><Relationship Id="rId5" Type="http://schemas.openxmlformats.org/officeDocument/2006/relationships/oleObject" Target="../embeddings/oleObject34.bin"/><Relationship Id="rId10" Type="http://schemas.openxmlformats.org/officeDocument/2006/relationships/oleObject" Target="../embeddings/oleObject36.bin"/><Relationship Id="rId4" Type="http://schemas.openxmlformats.org/officeDocument/2006/relationships/image" Target="../media/image43.wmf"/><Relationship Id="rId9" Type="http://schemas.openxmlformats.org/officeDocument/2006/relationships/image" Target="../media/image4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2" cy="6858000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0" y="5357004"/>
            <a:ext cx="9144001" cy="1500996"/>
          </a:xfrm>
          <a:prstGeom prst="rect">
            <a:avLst/>
          </a:prstGeom>
          <a:solidFill>
            <a:schemeClr val="accent2">
              <a:alpha val="49000"/>
            </a:schemeClr>
          </a:solidFill>
          <a:ln/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Monotype Sorts" panose="01010601010101010101" pitchFamily="2" charset="2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anose="01010601010101010101" pitchFamily="2" charset="2"/>
              <a:buChar char="u"/>
              <a:defRPr kumimoji="1"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Monotype Sorts" panose="01010601010101010101" pitchFamily="2" charset="2"/>
              <a:buChar char="F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0000"/>
              <a:buFont typeface="Monotype Sorts" panose="01010601010101010101" pitchFamily="2" charset="2"/>
              <a:buNone/>
              <a:tabLst/>
              <a:defRPr/>
            </a:pPr>
            <a:r>
              <a:rPr kumimoji="1" lang="cs-CZ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Petr Kulhánek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0000"/>
              <a:buFont typeface="Monotype Sorts" panose="01010601010101010101" pitchFamily="2" charset="2"/>
              <a:buNone/>
              <a:tabLst/>
              <a:defRPr/>
            </a:pPr>
            <a:r>
              <a:rPr kumimoji="1" lang="cs-CZ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katedra fyziky FEL ČVUT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0000"/>
              <a:buFont typeface="Monotype Sorts" panose="01010601010101010101" pitchFamily="2" charset="2"/>
              <a:buNone/>
              <a:tabLst/>
              <a:defRPr/>
            </a:pPr>
            <a:r>
              <a:rPr kumimoji="1" lang="cs-CZ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kulhanek@fel.cvut.cz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0000"/>
              <a:buFont typeface="Monotype Sorts" panose="01010601010101010101" pitchFamily="2" charset="2"/>
              <a:buNone/>
              <a:tabLst/>
              <a:defRPr/>
            </a:pPr>
            <a:r>
              <a:rPr kumimoji="1" lang="cs-CZ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http://www.aldebaran.cz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504" y="5589240"/>
            <a:ext cx="2526506" cy="829559"/>
          </a:xfrm>
          <a:prstGeom prst="rect">
            <a:avLst/>
          </a:prstGeo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chemeClr val="tx2"/>
                </a:solidFill>
                <a:latin typeface="Arial Narrow" pitchFamily="34" charset="0"/>
              </a:defRPr>
            </a:lvl2pPr>
            <a:lvl3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chemeClr val="tx2"/>
                </a:solidFill>
                <a:latin typeface="Arial Narrow" pitchFamily="34" charset="0"/>
              </a:defRPr>
            </a:lvl3pPr>
            <a:lvl4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chemeClr val="tx2"/>
                </a:solidFill>
                <a:latin typeface="Arial Narrow" pitchFamily="34" charset="0"/>
              </a:defRPr>
            </a:lvl4pPr>
            <a:lvl5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chemeClr val="tx2"/>
                </a:solidFill>
                <a:latin typeface="Arial Narrow" pitchFamily="34" charset="0"/>
              </a:defRPr>
            </a:lvl5pPr>
            <a:lvl6pPr marL="4572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48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 Narrow"/>
                <a:ea typeface="+mj-ea"/>
                <a:cs typeface="+mj-cs"/>
              </a:rPr>
              <a:t>Fyzika II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-1" y="6188697"/>
            <a:ext cx="3563889" cy="669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lang="cs-CZ" altLang="en-US" sz="2800" b="1">
                <a:solidFill>
                  <a:schemeClr val="bg2"/>
                </a:solidFill>
                <a:latin typeface="Arial Narrow" panose="020B0606020202030204" pitchFamily="34" charset="0"/>
              </a:rPr>
              <a:t>6</a:t>
            </a:r>
            <a:r>
              <a:rPr kumimoji="1" lang="cs-CZ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. </a:t>
            </a:r>
            <a:r>
              <a:rPr kumimoji="1" lang="cs-CZ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Speciální</a:t>
            </a:r>
            <a:r>
              <a:rPr kumimoji="1" lang="cs-CZ" altLang="en-US" sz="2800" b="1" i="0" u="none" strike="noStrike" kern="1200" cap="none" spc="0" normalizeH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relativita</a:t>
            </a:r>
            <a:endParaRPr kumimoji="1" lang="cs-CZ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4097779"/>
      </p:ext>
    </p:extLst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1029" y="3535148"/>
            <a:ext cx="2001503" cy="2840843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4234220" y="1623701"/>
            <a:ext cx="437022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Relativita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Lorentzova transformace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Důsledky Lorentzovy transformace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Čtyřvektory</a:t>
            </a:r>
            <a:endParaRPr kumimoji="1" lang="cs-CZ" sz="18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Relativistické paradoxy</a:t>
            </a:r>
          </a:p>
        </p:txBody>
      </p:sp>
    </p:spTree>
    <p:extLst>
      <p:ext uri="{BB962C8B-B14F-4D97-AF65-F5344CB8AC3E}">
        <p14:creationId xmlns:p14="http://schemas.microsoft.com/office/powerpoint/2010/main" val="3952784297"/>
      </p:ext>
    </p:extLst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61" name="Rectangle 45"/>
          <p:cNvSpPr>
            <a:spLocks noChangeArrowheads="1"/>
          </p:cNvSpPr>
          <p:nvPr/>
        </p:nvSpPr>
        <p:spPr bwMode="auto">
          <a:xfrm>
            <a:off x="320675" y="842963"/>
            <a:ext cx="4572000" cy="38766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42047" name="Text Box 31"/>
          <p:cNvSpPr txBox="1">
            <a:spLocks noChangeArrowheads="1"/>
          </p:cNvSpPr>
          <p:nvPr/>
        </p:nvSpPr>
        <p:spPr bwMode="auto">
          <a:xfrm>
            <a:off x="398462" y="943133"/>
            <a:ext cx="46164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Odvoďme nyní nový zákon skládání rychlostí pro </a:t>
            </a:r>
            <a:b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x-ovou složku, do výrazu pro rychlost dosadíme </a:t>
            </a:r>
            <a:b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z Lorentzovy transformace a diferencujeme:</a:t>
            </a:r>
          </a:p>
        </p:txBody>
      </p:sp>
      <p:sp>
        <p:nvSpPr>
          <p:cNvPr id="342048" name="Rectangle 32"/>
          <p:cNvSpPr>
            <a:spLocks noChangeArrowheads="1"/>
          </p:cNvSpPr>
          <p:nvPr/>
        </p:nvSpPr>
        <p:spPr bwMode="auto">
          <a:xfrm>
            <a:off x="5531743" y="849313"/>
            <a:ext cx="3360737" cy="7223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342049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5177172"/>
              </p:ext>
            </p:extLst>
          </p:nvPr>
        </p:nvGraphicFramePr>
        <p:xfrm>
          <a:off x="5653980" y="958850"/>
          <a:ext cx="5524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42" name="Equation" r:id="rId3" imgW="368280" imgH="406080" progId="Equation.DSMT4">
                  <p:embed/>
                </p:oleObj>
              </mc:Choice>
              <mc:Fallback>
                <p:oleObj name="Equation" r:id="rId3" imgW="368280" imgH="406080" progId="Equation.DSMT4">
                  <p:embed/>
                  <p:pic>
                    <p:nvPicPr>
                      <p:cNvPr id="342049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3980" y="958850"/>
                        <a:ext cx="5524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2050" name="Text Box 34"/>
          <p:cNvSpPr txBox="1">
            <a:spLocks noChangeArrowheads="1"/>
          </p:cNvSpPr>
          <p:nvPr/>
        </p:nvSpPr>
        <p:spPr bwMode="auto">
          <a:xfrm>
            <a:off x="6288980" y="901700"/>
            <a:ext cx="2085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vzájemná rychlost dvou IS</a:t>
            </a:r>
          </a:p>
        </p:txBody>
      </p:sp>
      <p:sp>
        <p:nvSpPr>
          <p:cNvPr id="342051" name="Text Box 35"/>
          <p:cNvSpPr txBox="1">
            <a:spLocks noChangeArrowheads="1"/>
          </p:cNvSpPr>
          <p:nvPr/>
        </p:nvSpPr>
        <p:spPr bwMode="auto">
          <a:xfrm>
            <a:off x="6288980" y="1236663"/>
            <a:ext cx="2593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rychlosti tělesa vzhledem k </a:t>
            </a:r>
            <a:r>
              <a:rPr kumimoji="1" lang="cs-CZ" altLang="en-US" sz="1400" b="0" i="1" u="none" strike="noStrike" kern="1200" cap="none" spc="0" normalizeH="0" baseline="0" noProof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</a:t>
            </a:r>
            <a:r>
              <a:rPr kumimoji="1" lang="cs-CZ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a </a:t>
            </a:r>
            <a:r>
              <a:rPr kumimoji="1" lang="cs-CZ" altLang="en-US" sz="1400" b="0" i="1" u="none" strike="noStrike" kern="1200" cap="none" spc="0" normalizeH="0" baseline="0" noProof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</a:t>
            </a:r>
            <a:r>
              <a:rPr kumimoji="1" lang="en-US" altLang="en-US" sz="1400" b="0" i="1" u="none" strike="noStrike" kern="1200" cap="none" spc="0" normalizeH="0" baseline="0" noProof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1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'</a:t>
            </a:r>
            <a:endParaRPr kumimoji="1" lang="cs-CZ" altLang="en-US" sz="1400" b="0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342052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6064725"/>
              </p:ext>
            </p:extLst>
          </p:nvPr>
        </p:nvGraphicFramePr>
        <p:xfrm>
          <a:off x="395288" y="1844824"/>
          <a:ext cx="4391025" cy="1338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43" name="Equation" r:id="rId5" imgW="3377880" imgH="1028520" progId="Equation.DSMT4">
                  <p:embed/>
                </p:oleObj>
              </mc:Choice>
              <mc:Fallback>
                <p:oleObj name="Equation" r:id="rId5" imgW="3377880" imgH="1028520" progId="Equation.DSMT4">
                  <p:embed/>
                  <p:pic>
                    <p:nvPicPr>
                      <p:cNvPr id="342052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844824"/>
                        <a:ext cx="4391025" cy="1338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2053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0502486"/>
              </p:ext>
            </p:extLst>
          </p:nvPr>
        </p:nvGraphicFramePr>
        <p:xfrm>
          <a:off x="2797175" y="4992688"/>
          <a:ext cx="1630809" cy="599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44" name="Equation" r:id="rId7" imgW="1104840" imgH="406080" progId="Equation.DSMT4">
                  <p:embed/>
                </p:oleObj>
              </mc:Choice>
              <mc:Fallback>
                <p:oleObj name="Equation" r:id="rId7" imgW="1104840" imgH="406080" progId="Equation.DSMT4">
                  <p:embed/>
                  <p:pic>
                    <p:nvPicPr>
                      <p:cNvPr id="342053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7175" y="4992688"/>
                        <a:ext cx="1630809" cy="59983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2054" name="Rectangle 38"/>
          <p:cNvSpPr>
            <a:spLocks noChangeArrowheads="1"/>
          </p:cNvSpPr>
          <p:nvPr/>
        </p:nvSpPr>
        <p:spPr bwMode="auto">
          <a:xfrm>
            <a:off x="12720" y="170396"/>
            <a:ext cx="4129087" cy="39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pPr>
              <a:lnSpc>
                <a:spcPct val="70000"/>
              </a:lnSpc>
            </a:pPr>
            <a:r>
              <a:rPr kumimoji="1" lang="cs-CZ" altLang="en-US" sz="2800" b="1" dirty="0">
                <a:solidFill>
                  <a:srgbClr val="336699"/>
                </a:solidFill>
                <a:latin typeface="Arial Narrow" panose="020B0606020202030204" pitchFamily="34" charset="0"/>
              </a:rPr>
              <a:t>Transformace rychlostí</a:t>
            </a:r>
          </a:p>
        </p:txBody>
      </p:sp>
      <p:graphicFrame>
        <p:nvGraphicFramePr>
          <p:cNvPr id="342055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261803"/>
              </p:ext>
            </p:extLst>
          </p:nvPr>
        </p:nvGraphicFramePr>
        <p:xfrm>
          <a:off x="349250" y="3356992"/>
          <a:ext cx="4487863" cy="1338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45" name="Equation" r:id="rId9" imgW="3454200" imgH="1028520" progId="Equation.DSMT4">
                  <p:embed/>
                </p:oleObj>
              </mc:Choice>
              <mc:Fallback>
                <p:oleObj name="Equation" r:id="rId9" imgW="3454200" imgH="1028520" progId="Equation.DSMT4">
                  <p:embed/>
                  <p:pic>
                    <p:nvPicPr>
                      <p:cNvPr id="342055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" y="3356992"/>
                        <a:ext cx="4487863" cy="1338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2056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468519"/>
              </p:ext>
            </p:extLst>
          </p:nvPr>
        </p:nvGraphicFramePr>
        <p:xfrm>
          <a:off x="696913" y="4979988"/>
          <a:ext cx="1657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46" name="Equation" r:id="rId11" imgW="1104840" imgH="406080" progId="Equation.DSMT4">
                  <p:embed/>
                </p:oleObj>
              </mc:Choice>
              <mc:Fallback>
                <p:oleObj name="Equation" r:id="rId11" imgW="1104840" imgH="406080" progId="Equation.DSMT4">
                  <p:embed/>
                  <p:pic>
                    <p:nvPicPr>
                      <p:cNvPr id="342056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913" y="4979988"/>
                        <a:ext cx="1657350" cy="60960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2057" name="Text Box 41"/>
          <p:cNvSpPr txBox="1">
            <a:spLocks noChangeArrowheads="1"/>
          </p:cNvSpPr>
          <p:nvPr/>
        </p:nvSpPr>
        <p:spPr bwMode="auto">
          <a:xfrm>
            <a:off x="5514439" y="1774130"/>
            <a:ext cx="3368516" cy="181588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Vyzkoušejte si, že jakmile jednu nebo obě ze skládaných rychlostí položíme rovnou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, bude výsledek skládání opět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. Při malých rychlostech transformace přechází v klasické skládání rychlostí, jmenovatel jde </a:t>
            </a:r>
            <a:b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k jedné a vymizí.</a:t>
            </a:r>
          </a:p>
        </p:txBody>
      </p:sp>
      <p:pic>
        <p:nvPicPr>
          <p:cNvPr id="342062" name="Picture 46" descr="FAST_graphic4_l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0" y="3754438"/>
            <a:ext cx="3390205" cy="2711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908151"/>
      </p:ext>
    </p:extLst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90" name="Rectangle 50"/>
          <p:cNvSpPr>
            <a:spLocks noChangeArrowheads="1"/>
          </p:cNvSpPr>
          <p:nvPr/>
        </p:nvSpPr>
        <p:spPr bwMode="auto">
          <a:xfrm>
            <a:off x="4911251" y="692697"/>
            <a:ext cx="3927475" cy="38639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43089" name="Rectangle 49"/>
          <p:cNvSpPr>
            <a:spLocks noChangeArrowheads="1"/>
          </p:cNvSpPr>
          <p:nvPr/>
        </p:nvSpPr>
        <p:spPr bwMode="auto">
          <a:xfrm>
            <a:off x="320675" y="692697"/>
            <a:ext cx="4083050" cy="532859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343085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9024072"/>
              </p:ext>
            </p:extLst>
          </p:nvPr>
        </p:nvGraphicFramePr>
        <p:xfrm>
          <a:off x="5358926" y="1755181"/>
          <a:ext cx="3235325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42" name="CorelDRAW" r:id="rId3" imgW="5084154" imgH="1671889" progId="CorelDRAW.Graphic.12">
                  <p:embed/>
                </p:oleObj>
              </mc:Choice>
              <mc:Fallback>
                <p:oleObj name="CorelDRAW" r:id="rId3" imgW="5084154" imgH="1671889" progId="CorelDRAW.Graphic.12">
                  <p:embed/>
                  <p:pic>
                    <p:nvPicPr>
                      <p:cNvPr id="343085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8926" y="1755181"/>
                        <a:ext cx="3235325" cy="1063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3049" name="Rectangle 9"/>
          <p:cNvSpPr>
            <a:spLocks noChangeArrowheads="1"/>
          </p:cNvSpPr>
          <p:nvPr/>
        </p:nvSpPr>
        <p:spPr bwMode="auto">
          <a:xfrm>
            <a:off x="63500" y="161337"/>
            <a:ext cx="2660650" cy="39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pPr>
              <a:lnSpc>
                <a:spcPct val="70000"/>
              </a:lnSpc>
            </a:pPr>
            <a:r>
              <a:rPr kumimoji="1" lang="cs-CZ" altLang="en-US" sz="2800" b="1" dirty="0">
                <a:solidFill>
                  <a:srgbClr val="336699"/>
                </a:solidFill>
                <a:latin typeface="Arial Narrow" panose="020B0606020202030204" pitchFamily="34" charset="0"/>
              </a:rPr>
              <a:t>Dilatace času</a:t>
            </a:r>
          </a:p>
        </p:txBody>
      </p:sp>
      <p:sp>
        <p:nvSpPr>
          <p:cNvPr id="343064" name="Text Box 24"/>
          <p:cNvSpPr txBox="1">
            <a:spLocks noChangeArrowheads="1"/>
          </p:cNvSpPr>
          <p:nvPr/>
        </p:nvSpPr>
        <p:spPr bwMode="auto">
          <a:xfrm>
            <a:off x="382588" y="2710557"/>
            <a:ext cx="385921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Děj probíhá v soustavě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</a:t>
            </a:r>
            <a:r>
              <a:rPr kumimoji="1" lang="en-US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'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, má svůj počátek </a:t>
            </a:r>
            <a:b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 konec. Rozdíl časů nalezneme </a:t>
            </a:r>
            <a:r>
              <a:rPr kumimoji="1" lang="cs-CZ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diferenco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-váním vztahu pro čas v Lorentzově transformaci</a:t>
            </a:r>
          </a:p>
        </p:txBody>
      </p:sp>
      <p:graphicFrame>
        <p:nvGraphicFramePr>
          <p:cNvPr id="343065" name="Object 25"/>
          <p:cNvGraphicFramePr>
            <a:graphicFrameLocks noChangeAspect="1"/>
          </p:cNvGraphicFramePr>
          <p:nvPr/>
        </p:nvGraphicFramePr>
        <p:xfrm>
          <a:off x="465138" y="3857625"/>
          <a:ext cx="3595687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43" name="Equation" r:id="rId5" imgW="2768400" imgH="660240" progId="Equation.DSMT4">
                  <p:embed/>
                </p:oleObj>
              </mc:Choice>
              <mc:Fallback>
                <p:oleObj name="Equation" r:id="rId5" imgW="2768400" imgH="660240" progId="Equation.DSMT4">
                  <p:embed/>
                  <p:pic>
                    <p:nvPicPr>
                      <p:cNvPr id="343065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138" y="3857625"/>
                        <a:ext cx="3595687" cy="86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3067" name="Text Box 27"/>
          <p:cNvSpPr txBox="1">
            <a:spLocks noChangeArrowheads="1"/>
          </p:cNvSpPr>
          <p:nvPr/>
        </p:nvSpPr>
        <p:spPr bwMode="auto">
          <a:xfrm>
            <a:off x="407988" y="4857750"/>
            <a:ext cx="383381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Z obou vztahů bude výhodnější druhý, děj probíhá v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</a:t>
            </a:r>
            <a:r>
              <a:rPr kumimoji="1" lang="en-US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'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a proto je </a:t>
            </a:r>
            <a:r>
              <a:rPr kumimoji="1" lang="cs-CZ" alt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</a:t>
            </a:r>
            <a:r>
              <a:rPr kumimoji="1" lang="cs-CZ" alt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x</a:t>
            </a:r>
            <a:r>
              <a:rPr kumimoji="1" lang="en-US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'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= 0. V prvním vztahu bychom museli </a:t>
            </a:r>
            <a:r>
              <a:rPr kumimoji="1" lang="cs-CZ" alt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</a:t>
            </a:r>
            <a:r>
              <a:rPr kumimoji="1" lang="cs-CZ" alt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x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počítat. V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</a:t>
            </a:r>
            <a:r>
              <a:rPr kumimoji="1" lang="en-US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'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je </a:t>
            </a:r>
            <a:b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t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=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t</a:t>
            </a:r>
            <a:r>
              <a:rPr kumimoji="1" lang="cs-CZ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0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.</a:t>
            </a:r>
          </a:p>
        </p:txBody>
      </p:sp>
      <p:graphicFrame>
        <p:nvGraphicFramePr>
          <p:cNvPr id="34305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6662040"/>
              </p:ext>
            </p:extLst>
          </p:nvPr>
        </p:nvGraphicFramePr>
        <p:xfrm>
          <a:off x="990126" y="828675"/>
          <a:ext cx="2674937" cy="183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44" name="CorelDRAW" r:id="rId7" imgW="2956425" imgH="2032528" progId="CorelDRAW.Graphic.12">
                  <p:embed/>
                </p:oleObj>
              </mc:Choice>
              <mc:Fallback>
                <p:oleObj name="CorelDRAW" r:id="rId7" imgW="2956425" imgH="2032528" progId="CorelDRAW.Graphic.12">
                  <p:embed/>
                  <p:pic>
                    <p:nvPicPr>
                      <p:cNvPr id="343053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126" y="828675"/>
                        <a:ext cx="2674937" cy="183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3056" name="Line 16"/>
          <p:cNvSpPr>
            <a:spLocks noChangeShapeType="1"/>
          </p:cNvSpPr>
          <p:nvPr/>
        </p:nvSpPr>
        <p:spPr bwMode="auto">
          <a:xfrm>
            <a:off x="3289300" y="1411288"/>
            <a:ext cx="4397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343057" name="Object 17"/>
          <p:cNvGraphicFramePr>
            <a:graphicFrameLocks noChangeAspect="1"/>
          </p:cNvGraphicFramePr>
          <p:nvPr/>
        </p:nvGraphicFramePr>
        <p:xfrm>
          <a:off x="3436938" y="1262063"/>
          <a:ext cx="138112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45" name="Equation" r:id="rId9" imgW="114120" imgH="139680" progId="Equation.DSMT4">
                  <p:embed/>
                </p:oleObj>
              </mc:Choice>
              <mc:Fallback>
                <p:oleObj name="Equation" r:id="rId9" imgW="114120" imgH="139680" progId="Equation.DSMT4">
                  <p:embed/>
                  <p:pic>
                    <p:nvPicPr>
                      <p:cNvPr id="343057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6938" y="1262063"/>
                        <a:ext cx="138112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58" name="Object 18"/>
          <p:cNvGraphicFramePr>
            <a:graphicFrameLocks noChangeAspect="1"/>
          </p:cNvGraphicFramePr>
          <p:nvPr/>
        </p:nvGraphicFramePr>
        <p:xfrm>
          <a:off x="2638425" y="884238"/>
          <a:ext cx="211138" cy="20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46" name="Equation" r:id="rId11" imgW="177480" imgH="177480" progId="Equation.DSMT4">
                  <p:embed/>
                </p:oleObj>
              </mc:Choice>
              <mc:Fallback>
                <p:oleObj name="Equation" r:id="rId11" imgW="177480" imgH="177480" progId="Equation.DSMT4">
                  <p:embed/>
                  <p:pic>
                    <p:nvPicPr>
                      <p:cNvPr id="343058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8425" y="884238"/>
                        <a:ext cx="211138" cy="204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59" name="Object 19"/>
          <p:cNvGraphicFramePr>
            <a:graphicFrameLocks noChangeAspect="1"/>
          </p:cNvGraphicFramePr>
          <p:nvPr/>
        </p:nvGraphicFramePr>
        <p:xfrm>
          <a:off x="1165225" y="1531938"/>
          <a:ext cx="166688" cy="20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47" name="Equation" r:id="rId13" imgW="139680" imgH="177480" progId="Equation.DSMT4">
                  <p:embed/>
                </p:oleObj>
              </mc:Choice>
              <mc:Fallback>
                <p:oleObj name="Equation" r:id="rId13" imgW="139680" imgH="177480" progId="Equation.DSMT4">
                  <p:embed/>
                  <p:pic>
                    <p:nvPicPr>
                      <p:cNvPr id="343059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5225" y="1531938"/>
                        <a:ext cx="166688" cy="204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60" name="Object 20"/>
          <p:cNvGraphicFramePr>
            <a:graphicFrameLocks noChangeAspect="1"/>
          </p:cNvGraphicFramePr>
          <p:nvPr/>
        </p:nvGraphicFramePr>
        <p:xfrm>
          <a:off x="1927225" y="2406650"/>
          <a:ext cx="152400" cy="160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48" name="Equation" r:id="rId15" imgW="126720" imgH="139680" progId="Equation.DSMT4">
                  <p:embed/>
                </p:oleObj>
              </mc:Choice>
              <mc:Fallback>
                <p:oleObj name="Equation" r:id="rId15" imgW="126720" imgH="139680" progId="Equation.DSMT4">
                  <p:embed/>
                  <p:pic>
                    <p:nvPicPr>
                      <p:cNvPr id="34306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7225" y="2406650"/>
                        <a:ext cx="152400" cy="160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61" name="Object 21"/>
          <p:cNvGraphicFramePr>
            <a:graphicFrameLocks noChangeAspect="1"/>
          </p:cNvGraphicFramePr>
          <p:nvPr/>
        </p:nvGraphicFramePr>
        <p:xfrm>
          <a:off x="3459163" y="1787525"/>
          <a:ext cx="196850" cy="204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49" name="Equation" r:id="rId17" imgW="164880" imgH="177480" progId="Equation.DSMT4">
                  <p:embed/>
                </p:oleObj>
              </mc:Choice>
              <mc:Fallback>
                <p:oleObj name="Equation" r:id="rId17" imgW="164880" imgH="177480" progId="Equation.DSMT4">
                  <p:embed/>
                  <p:pic>
                    <p:nvPicPr>
                      <p:cNvPr id="343061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9163" y="1787525"/>
                        <a:ext cx="196850" cy="204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68" name="Object 28"/>
          <p:cNvGraphicFramePr>
            <a:graphicFrameLocks noChangeAspect="1"/>
          </p:cNvGraphicFramePr>
          <p:nvPr/>
        </p:nvGraphicFramePr>
        <p:xfrm>
          <a:off x="1435100" y="2093913"/>
          <a:ext cx="247650" cy="23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50" name="Equation" r:id="rId19" imgW="190440" imgH="177480" progId="Equation.DSMT4">
                  <p:embed/>
                </p:oleObj>
              </mc:Choice>
              <mc:Fallback>
                <p:oleObj name="Equation" r:id="rId19" imgW="190440" imgH="177480" progId="Equation.DSMT4">
                  <p:embed/>
                  <p:pic>
                    <p:nvPicPr>
                      <p:cNvPr id="343068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100" y="2093913"/>
                        <a:ext cx="247650" cy="231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69" name="Object 29"/>
          <p:cNvGraphicFramePr>
            <a:graphicFrameLocks noChangeAspect="1"/>
          </p:cNvGraphicFramePr>
          <p:nvPr/>
        </p:nvGraphicFramePr>
        <p:xfrm>
          <a:off x="2986088" y="1778000"/>
          <a:ext cx="314325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51" name="Equation" r:id="rId21" imgW="241200" imgH="228600" progId="Equation.DSMT4">
                  <p:embed/>
                </p:oleObj>
              </mc:Choice>
              <mc:Fallback>
                <p:oleObj name="Equation" r:id="rId21" imgW="241200" imgH="228600" progId="Equation.DSMT4">
                  <p:embed/>
                  <p:pic>
                    <p:nvPicPr>
                      <p:cNvPr id="343069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6088" y="1778000"/>
                        <a:ext cx="314325" cy="29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70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4627852"/>
              </p:ext>
            </p:extLst>
          </p:nvPr>
        </p:nvGraphicFramePr>
        <p:xfrm>
          <a:off x="1622425" y="6327517"/>
          <a:ext cx="1101725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52" name="Equation" r:id="rId23" imgW="736560" imgH="228600" progId="Equation.DSMT4">
                  <p:embed/>
                </p:oleObj>
              </mc:Choice>
              <mc:Fallback>
                <p:oleObj name="Equation" r:id="rId23" imgW="736560" imgH="228600" progId="Equation.DSMT4">
                  <p:embed/>
                  <p:pic>
                    <p:nvPicPr>
                      <p:cNvPr id="34307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2425" y="6327517"/>
                        <a:ext cx="1101725" cy="34290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3074" name="Text Box 34"/>
          <p:cNvSpPr txBox="1">
            <a:spLocks noChangeArrowheads="1"/>
          </p:cNvSpPr>
          <p:nvPr/>
        </p:nvSpPr>
        <p:spPr bwMode="auto">
          <a:xfrm>
            <a:off x="5082701" y="733972"/>
            <a:ext cx="35401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Odvoďme vztah pro dilataci času jinak. Realizujme hodiny odrazy paprsku mezi dvěma rovnoběžnými zrcadly:</a:t>
            </a:r>
          </a:p>
        </p:txBody>
      </p:sp>
      <p:grpSp>
        <p:nvGrpSpPr>
          <p:cNvPr id="343075" name="Group 35"/>
          <p:cNvGrpSpPr>
            <a:grpSpLocks/>
          </p:cNvGrpSpPr>
          <p:nvPr/>
        </p:nvGrpSpPr>
        <p:grpSpPr bwMode="auto">
          <a:xfrm>
            <a:off x="8165626" y="1571031"/>
            <a:ext cx="412750" cy="304800"/>
            <a:chOff x="949" y="3912"/>
            <a:chExt cx="260" cy="192"/>
          </a:xfrm>
        </p:grpSpPr>
        <p:sp>
          <p:nvSpPr>
            <p:cNvPr id="343076" name="Line 36"/>
            <p:cNvSpPr>
              <a:spLocks noChangeShapeType="1"/>
            </p:cNvSpPr>
            <p:nvPr/>
          </p:nvSpPr>
          <p:spPr bwMode="auto">
            <a:xfrm>
              <a:off x="949" y="4081"/>
              <a:ext cx="2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1400" b="1" i="0" u="none" strike="noStrike" kern="1200" cap="none" spc="0" normalizeH="0" baseline="0" noProof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343077" name="Text Box 37"/>
            <p:cNvSpPr txBox="1">
              <a:spLocks noChangeArrowheads="1"/>
            </p:cNvSpPr>
            <p:nvPr/>
          </p:nvSpPr>
          <p:spPr bwMode="auto">
            <a:xfrm>
              <a:off x="989" y="3912"/>
              <a:ext cx="17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005654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v</a:t>
              </a:r>
            </a:p>
          </p:txBody>
        </p:sp>
      </p:grpSp>
      <p:graphicFrame>
        <p:nvGraphicFramePr>
          <p:cNvPr id="343079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4007442"/>
              </p:ext>
            </p:extLst>
          </p:nvPr>
        </p:nvGraphicFramePr>
        <p:xfrm>
          <a:off x="7670326" y="2347319"/>
          <a:ext cx="184150" cy="217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53" name="Equation" r:id="rId25" imgW="139680" imgH="164880" progId="Equation.DSMT4">
                  <p:embed/>
                </p:oleObj>
              </mc:Choice>
              <mc:Fallback>
                <p:oleObj name="Equation" r:id="rId25" imgW="139680" imgH="164880" progId="Equation.DSMT4">
                  <p:embed/>
                  <p:pic>
                    <p:nvPicPr>
                      <p:cNvPr id="343079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0326" y="2347319"/>
                        <a:ext cx="184150" cy="217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80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8035715"/>
              </p:ext>
            </p:extLst>
          </p:nvPr>
        </p:nvGraphicFramePr>
        <p:xfrm>
          <a:off x="6898800" y="2089369"/>
          <a:ext cx="517525" cy="23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54" name="Equation" r:id="rId27" imgW="393480" imgH="177480" progId="Equation.DSMT4">
                  <p:embed/>
                </p:oleObj>
              </mc:Choice>
              <mc:Fallback>
                <p:oleObj name="Equation" r:id="rId27" imgW="393480" imgH="177480" progId="Equation.DSMT4">
                  <p:embed/>
                  <p:pic>
                    <p:nvPicPr>
                      <p:cNvPr id="34308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8800" y="2089369"/>
                        <a:ext cx="517525" cy="233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81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8103599"/>
              </p:ext>
            </p:extLst>
          </p:nvPr>
        </p:nvGraphicFramePr>
        <p:xfrm>
          <a:off x="7110150" y="2808040"/>
          <a:ext cx="517525" cy="23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55" name="Equation" r:id="rId29" imgW="393480" imgH="177480" progId="Equation.DSMT4">
                  <p:embed/>
                </p:oleObj>
              </mc:Choice>
              <mc:Fallback>
                <p:oleObj name="Equation" r:id="rId29" imgW="393480" imgH="177480" progId="Equation.DSMT4">
                  <p:embed/>
                  <p:pic>
                    <p:nvPicPr>
                      <p:cNvPr id="343081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0150" y="2808040"/>
                        <a:ext cx="517525" cy="23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83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0187660"/>
              </p:ext>
            </p:extLst>
          </p:nvPr>
        </p:nvGraphicFramePr>
        <p:xfrm>
          <a:off x="7075013" y="1721844"/>
          <a:ext cx="166688" cy="20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56" name="Equation" r:id="rId31" imgW="139680" imgH="177480" progId="Equation.DSMT4">
                  <p:embed/>
                </p:oleObj>
              </mc:Choice>
              <mc:Fallback>
                <p:oleObj name="Equation" r:id="rId31" imgW="139680" imgH="177480" progId="Equation.DSMT4">
                  <p:embed/>
                  <p:pic>
                    <p:nvPicPr>
                      <p:cNvPr id="343083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5013" y="1721844"/>
                        <a:ext cx="166688" cy="204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84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1331135"/>
              </p:ext>
            </p:extLst>
          </p:nvPr>
        </p:nvGraphicFramePr>
        <p:xfrm>
          <a:off x="5114451" y="1718669"/>
          <a:ext cx="211137" cy="20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57" name="Equation" r:id="rId32" imgW="177480" imgH="177480" progId="Equation.DSMT4">
                  <p:embed/>
                </p:oleObj>
              </mc:Choice>
              <mc:Fallback>
                <p:oleObj name="Equation" r:id="rId32" imgW="177480" imgH="177480" progId="Equation.DSMT4">
                  <p:embed/>
                  <p:pic>
                    <p:nvPicPr>
                      <p:cNvPr id="343084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4451" y="1718669"/>
                        <a:ext cx="211137" cy="204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86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367708"/>
              </p:ext>
            </p:extLst>
          </p:nvPr>
        </p:nvGraphicFramePr>
        <p:xfrm>
          <a:off x="5879626" y="2217144"/>
          <a:ext cx="184150" cy="217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58" name="Equation" r:id="rId33" imgW="139680" imgH="164880" progId="Equation.DSMT4">
                  <p:embed/>
                </p:oleObj>
              </mc:Choice>
              <mc:Fallback>
                <p:oleObj name="Equation" r:id="rId33" imgW="139680" imgH="164880" progId="Equation.DSMT4">
                  <p:embed/>
                  <p:pic>
                    <p:nvPicPr>
                      <p:cNvPr id="343086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9626" y="2217144"/>
                        <a:ext cx="184150" cy="217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87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185476"/>
              </p:ext>
            </p:extLst>
          </p:nvPr>
        </p:nvGraphicFramePr>
        <p:xfrm>
          <a:off x="6440225" y="3236464"/>
          <a:ext cx="2374900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59" name="Equation" r:id="rId34" imgW="1828800" imgH="914400" progId="Equation.DSMT4">
                  <p:embed/>
                </p:oleObj>
              </mc:Choice>
              <mc:Fallback>
                <p:oleObj name="Equation" r:id="rId34" imgW="1828800" imgH="914400" progId="Equation.DSMT4">
                  <p:embed/>
                  <p:pic>
                    <p:nvPicPr>
                      <p:cNvPr id="343087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0225" y="3236464"/>
                        <a:ext cx="2374900" cy="1187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88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5498937"/>
              </p:ext>
            </p:extLst>
          </p:nvPr>
        </p:nvGraphicFramePr>
        <p:xfrm>
          <a:off x="6347938" y="4854258"/>
          <a:ext cx="1101725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60" name="Equation" r:id="rId36" imgW="736560" imgH="228600" progId="Equation.DSMT4">
                  <p:embed/>
                </p:oleObj>
              </mc:Choice>
              <mc:Fallback>
                <p:oleObj name="Equation" r:id="rId36" imgW="736560" imgH="228600" progId="Equation.DSMT4">
                  <p:embed/>
                  <p:pic>
                    <p:nvPicPr>
                      <p:cNvPr id="343088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7938" y="4854258"/>
                        <a:ext cx="1101725" cy="34290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3091" name="Text Box 51"/>
          <p:cNvSpPr txBox="1">
            <a:spLocks noChangeArrowheads="1"/>
          </p:cNvSpPr>
          <p:nvPr/>
        </p:nvSpPr>
        <p:spPr bwMode="auto">
          <a:xfrm>
            <a:off x="4926332" y="5494745"/>
            <a:ext cx="3897312" cy="830997"/>
          </a:xfrm>
          <a:prstGeom prst="rect">
            <a:avLst/>
          </a:prstGeom>
          <a:solidFill>
            <a:srgbClr val="FFCC99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 soustavě, kde děj probíhá, je nejkratší možný. každý si ve své soustavě užije nejméně.</a:t>
            </a:r>
          </a:p>
        </p:txBody>
      </p:sp>
      <p:graphicFrame>
        <p:nvGraphicFramePr>
          <p:cNvPr id="32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8086154"/>
              </p:ext>
            </p:extLst>
          </p:nvPr>
        </p:nvGraphicFramePr>
        <p:xfrm>
          <a:off x="5310719" y="2837109"/>
          <a:ext cx="868362" cy="30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61" name="Equation" r:id="rId37" imgW="660240" imgH="228600" progId="Equation.DSMT4">
                  <p:embed/>
                </p:oleObj>
              </mc:Choice>
              <mc:Fallback>
                <p:oleObj name="Equation" r:id="rId37" imgW="660240" imgH="228600" progId="Equation.DSMT4">
                  <p:embed/>
                  <p:pic>
                    <p:nvPicPr>
                      <p:cNvPr id="34308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0719" y="2837109"/>
                        <a:ext cx="868362" cy="300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0207162"/>
      </p:ext>
    </p:extLst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80" name="Rectangle 16"/>
          <p:cNvSpPr>
            <a:spLocks noChangeArrowheads="1"/>
          </p:cNvSpPr>
          <p:nvPr/>
        </p:nvSpPr>
        <p:spPr bwMode="auto">
          <a:xfrm>
            <a:off x="320675" y="949325"/>
            <a:ext cx="4083050" cy="49434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44081" name="Text Box 17"/>
          <p:cNvSpPr txBox="1">
            <a:spLocks noChangeArrowheads="1"/>
          </p:cNvSpPr>
          <p:nvPr/>
        </p:nvSpPr>
        <p:spPr bwMode="auto">
          <a:xfrm>
            <a:off x="407988" y="3103563"/>
            <a:ext cx="38846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Tyč je v klidu v soustavě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</a:t>
            </a:r>
            <a:r>
              <a:rPr kumimoji="1" lang="en-US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'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. Rozdíl konců </a:t>
            </a:r>
            <a:b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 soustavě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nalezneme diferencováním transformačního vztahu pro souřadnici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x.</a:t>
            </a:r>
            <a:endParaRPr kumimoji="1" lang="cs-CZ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344082" name="Object 18"/>
          <p:cNvGraphicFramePr>
            <a:graphicFrameLocks noChangeAspect="1"/>
          </p:cNvGraphicFramePr>
          <p:nvPr/>
        </p:nvGraphicFramePr>
        <p:xfrm>
          <a:off x="666750" y="3946525"/>
          <a:ext cx="3167063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386" name="Equation" r:id="rId3" imgW="2438280" imgH="482400" progId="Equation.DSMT4">
                  <p:embed/>
                </p:oleObj>
              </mc:Choice>
              <mc:Fallback>
                <p:oleObj name="Equation" r:id="rId3" imgW="2438280" imgH="482400" progId="Equation.DSMT4">
                  <p:embed/>
                  <p:pic>
                    <p:nvPicPr>
                      <p:cNvPr id="344082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0" y="3946525"/>
                        <a:ext cx="3167063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4083" name="Text Box 19"/>
          <p:cNvSpPr txBox="1">
            <a:spLocks noChangeArrowheads="1"/>
          </p:cNvSpPr>
          <p:nvPr/>
        </p:nvSpPr>
        <p:spPr bwMode="auto">
          <a:xfrm>
            <a:off x="407988" y="4689475"/>
            <a:ext cx="38338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Z obou vztahů bude výhodnější první, zde měříme délku letící tyče a proto je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t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= 0.</a:t>
            </a:r>
          </a:p>
        </p:txBody>
      </p:sp>
      <p:sp>
        <p:nvSpPr>
          <p:cNvPr id="344066" name="Rectangle 2"/>
          <p:cNvSpPr>
            <a:spLocks noChangeArrowheads="1"/>
          </p:cNvSpPr>
          <p:nvPr/>
        </p:nvSpPr>
        <p:spPr bwMode="auto">
          <a:xfrm>
            <a:off x="103981" y="172251"/>
            <a:ext cx="3087687" cy="39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pPr>
              <a:lnSpc>
                <a:spcPct val="70000"/>
              </a:lnSpc>
            </a:pPr>
            <a:r>
              <a:rPr kumimoji="1" lang="cs-CZ" altLang="en-US" sz="2800" b="1" dirty="0">
                <a:solidFill>
                  <a:srgbClr val="336699"/>
                </a:solidFill>
                <a:latin typeface="Arial Narrow" panose="020B0606020202030204" pitchFamily="34" charset="0"/>
              </a:rPr>
              <a:t>Kontrakce délek</a:t>
            </a:r>
          </a:p>
        </p:txBody>
      </p:sp>
      <p:graphicFrame>
        <p:nvGraphicFramePr>
          <p:cNvPr id="344068" name="Object 4"/>
          <p:cNvGraphicFramePr>
            <a:graphicFrameLocks noChangeAspect="1"/>
          </p:cNvGraphicFramePr>
          <p:nvPr/>
        </p:nvGraphicFramePr>
        <p:xfrm>
          <a:off x="858838" y="1100138"/>
          <a:ext cx="2768600" cy="190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387" name="CorelDRAW" r:id="rId5" imgW="2956425" imgH="2032528" progId="CorelDRAW.Graphic.12">
                  <p:embed/>
                </p:oleObj>
              </mc:Choice>
              <mc:Fallback>
                <p:oleObj name="CorelDRAW" r:id="rId5" imgW="2956425" imgH="2032528" progId="CorelDRAW.Graphic.12">
                  <p:embed/>
                  <p:pic>
                    <p:nvPicPr>
                      <p:cNvPr id="34406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8838" y="1100138"/>
                        <a:ext cx="2768600" cy="1903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4070" name="Line 6"/>
          <p:cNvSpPr>
            <a:spLocks noChangeShapeType="1"/>
          </p:cNvSpPr>
          <p:nvPr/>
        </p:nvSpPr>
        <p:spPr bwMode="auto">
          <a:xfrm>
            <a:off x="3127375" y="1762125"/>
            <a:ext cx="4397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344071" name="Object 7"/>
          <p:cNvGraphicFramePr>
            <a:graphicFrameLocks noChangeAspect="1"/>
          </p:cNvGraphicFramePr>
          <p:nvPr/>
        </p:nvGraphicFramePr>
        <p:xfrm>
          <a:off x="3275013" y="1612900"/>
          <a:ext cx="138112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388" name="Equation" r:id="rId7" imgW="114120" imgH="139680" progId="Equation.DSMT4">
                  <p:embed/>
                </p:oleObj>
              </mc:Choice>
              <mc:Fallback>
                <p:oleObj name="Equation" r:id="rId7" imgW="114120" imgH="139680" progId="Equation.DSMT4">
                  <p:embed/>
                  <p:pic>
                    <p:nvPicPr>
                      <p:cNvPr id="34407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013" y="1612900"/>
                        <a:ext cx="138112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4072" name="Object 8"/>
          <p:cNvGraphicFramePr>
            <a:graphicFrameLocks noChangeAspect="1"/>
          </p:cNvGraphicFramePr>
          <p:nvPr/>
        </p:nvGraphicFramePr>
        <p:xfrm>
          <a:off x="2592388" y="1066800"/>
          <a:ext cx="211137" cy="204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389" name="Equation" r:id="rId9" imgW="177480" imgH="177480" progId="Equation.DSMT4">
                  <p:embed/>
                </p:oleObj>
              </mc:Choice>
              <mc:Fallback>
                <p:oleObj name="Equation" r:id="rId9" imgW="177480" imgH="177480" progId="Equation.DSMT4">
                  <p:embed/>
                  <p:pic>
                    <p:nvPicPr>
                      <p:cNvPr id="34407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2388" y="1066800"/>
                        <a:ext cx="211137" cy="204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4073" name="Object 9"/>
          <p:cNvGraphicFramePr>
            <a:graphicFrameLocks noChangeAspect="1"/>
          </p:cNvGraphicFramePr>
          <p:nvPr/>
        </p:nvGraphicFramePr>
        <p:xfrm>
          <a:off x="990600" y="1739900"/>
          <a:ext cx="166688" cy="204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390" name="Equation" r:id="rId11" imgW="139680" imgH="177480" progId="Equation.DSMT4">
                  <p:embed/>
                </p:oleObj>
              </mc:Choice>
              <mc:Fallback>
                <p:oleObj name="Equation" r:id="rId11" imgW="139680" imgH="177480" progId="Equation.DSMT4">
                  <p:embed/>
                  <p:pic>
                    <p:nvPicPr>
                      <p:cNvPr id="34407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739900"/>
                        <a:ext cx="166688" cy="204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4074" name="Object 10"/>
          <p:cNvGraphicFramePr>
            <a:graphicFrameLocks noChangeAspect="1"/>
          </p:cNvGraphicFramePr>
          <p:nvPr/>
        </p:nvGraphicFramePr>
        <p:xfrm>
          <a:off x="1843088" y="2654300"/>
          <a:ext cx="152400" cy="160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391" name="Equation" r:id="rId13" imgW="126720" imgH="139680" progId="Equation.DSMT4">
                  <p:embed/>
                </p:oleObj>
              </mc:Choice>
              <mc:Fallback>
                <p:oleObj name="Equation" r:id="rId13" imgW="126720" imgH="139680" progId="Equation.DSMT4">
                  <p:embed/>
                  <p:pic>
                    <p:nvPicPr>
                      <p:cNvPr id="344074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3088" y="2654300"/>
                        <a:ext cx="152400" cy="160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4075" name="Object 11"/>
          <p:cNvGraphicFramePr>
            <a:graphicFrameLocks noChangeAspect="1"/>
          </p:cNvGraphicFramePr>
          <p:nvPr/>
        </p:nvGraphicFramePr>
        <p:xfrm>
          <a:off x="3476625" y="2022475"/>
          <a:ext cx="196850" cy="204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392" name="Equation" r:id="rId15" imgW="164880" imgH="177480" progId="Equation.DSMT4">
                  <p:embed/>
                </p:oleObj>
              </mc:Choice>
              <mc:Fallback>
                <p:oleObj name="Equation" r:id="rId15" imgW="164880" imgH="177480" progId="Equation.DSMT4">
                  <p:embed/>
                  <p:pic>
                    <p:nvPicPr>
                      <p:cNvPr id="344075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6625" y="2022475"/>
                        <a:ext cx="196850" cy="204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4076" name="Object 12"/>
          <p:cNvGraphicFramePr>
            <a:graphicFrameLocks noChangeAspect="1"/>
          </p:cNvGraphicFramePr>
          <p:nvPr/>
        </p:nvGraphicFramePr>
        <p:xfrm>
          <a:off x="1531938" y="2638425"/>
          <a:ext cx="115887" cy="23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393" name="Equation" r:id="rId17" imgW="88560" imgH="177480" progId="Equation.DSMT4">
                  <p:embed/>
                </p:oleObj>
              </mc:Choice>
              <mc:Fallback>
                <p:oleObj name="Equation" r:id="rId17" imgW="88560" imgH="177480" progId="Equation.DSMT4">
                  <p:embed/>
                  <p:pic>
                    <p:nvPicPr>
                      <p:cNvPr id="344076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1938" y="2638425"/>
                        <a:ext cx="115887" cy="231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4077" name="Object 13"/>
          <p:cNvGraphicFramePr>
            <a:graphicFrameLocks noChangeAspect="1"/>
          </p:cNvGraphicFramePr>
          <p:nvPr/>
        </p:nvGraphicFramePr>
        <p:xfrm>
          <a:off x="3100388" y="1982788"/>
          <a:ext cx="196850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394" name="Equation" r:id="rId19" imgW="152280" imgH="253800" progId="Equation.DSMT4">
                  <p:embed/>
                </p:oleObj>
              </mc:Choice>
              <mc:Fallback>
                <p:oleObj name="Equation" r:id="rId19" imgW="152280" imgH="253800" progId="Equation.DSMT4">
                  <p:embed/>
                  <p:pic>
                    <p:nvPicPr>
                      <p:cNvPr id="344077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0388" y="1982788"/>
                        <a:ext cx="196850" cy="331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4084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9816257"/>
              </p:ext>
            </p:extLst>
          </p:nvPr>
        </p:nvGraphicFramePr>
        <p:xfrm>
          <a:off x="1185863" y="5282505"/>
          <a:ext cx="21113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395" name="Equation" r:id="rId21" imgW="1625400" imgH="419040" progId="Equation.DSMT4">
                  <p:embed/>
                </p:oleObj>
              </mc:Choice>
              <mc:Fallback>
                <p:oleObj name="Equation" r:id="rId21" imgW="1625400" imgH="419040" progId="Equation.DSMT4">
                  <p:embed/>
                  <p:pic>
                    <p:nvPicPr>
                      <p:cNvPr id="344084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5863" y="5282505"/>
                        <a:ext cx="211137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4085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2323775"/>
              </p:ext>
            </p:extLst>
          </p:nvPr>
        </p:nvGraphicFramePr>
        <p:xfrm>
          <a:off x="1935163" y="6059488"/>
          <a:ext cx="6286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396" name="Equation" r:id="rId23" imgW="482400" imgH="444240" progId="Equation.DSMT4">
                  <p:embed/>
                </p:oleObj>
              </mc:Choice>
              <mc:Fallback>
                <p:oleObj name="Equation" r:id="rId23" imgW="482400" imgH="444240" progId="Equation.DSMT4">
                  <p:embed/>
                  <p:pic>
                    <p:nvPicPr>
                      <p:cNvPr id="344085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5163" y="6059488"/>
                        <a:ext cx="628650" cy="57785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4086" name="Rectangle 22"/>
          <p:cNvSpPr>
            <a:spLocks noChangeArrowheads="1"/>
          </p:cNvSpPr>
          <p:nvPr/>
        </p:nvSpPr>
        <p:spPr bwMode="auto">
          <a:xfrm>
            <a:off x="4667250" y="160338"/>
            <a:ext cx="4153222" cy="489413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44087" name="Text Box 23"/>
          <p:cNvSpPr txBox="1">
            <a:spLocks noChangeArrowheads="1"/>
          </p:cNvSpPr>
          <p:nvPr/>
        </p:nvSpPr>
        <p:spPr bwMode="auto">
          <a:xfrm>
            <a:off x="4715668" y="222379"/>
            <a:ext cx="3884613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Nalezněme nyní vztah pro kontrakci délky z jiné úvahy. </a:t>
            </a:r>
            <a:r>
              <a:rPr kumimoji="1" lang="cs-CZ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Miony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(Těžké elektrony) s dobou života 2×10</a:t>
            </a:r>
            <a:r>
              <a:rPr kumimoji="1" lang="cs-CZ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–6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s vznikají v horních vrstvách atmosféry (interakcí kosmického záření s atmosférou). Jejich rychlost se jen nepatrně nižší než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Z hlediska klasické fyziky by nikdy neměly dopadnout na Zem, jejich doba života je příliš krátká, aby dolétly na povrch.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Z hlediska pozorovatele na Zemi </a:t>
            </a:r>
            <a:r>
              <a:rPr kumimoji="1" lang="cs-CZ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mion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letí, probíhá dilatace času, </a:t>
            </a:r>
            <a:r>
              <a:rPr kumimoji="1" lang="cs-CZ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mion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žije déle a může dopadnout na povrch Země.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Z hlediska </a:t>
            </a:r>
            <a:r>
              <a:rPr kumimoji="1" lang="cs-CZ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mionu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se Země přibližuje, dochází ke kontrakci vzdáleností a proto může dopadnout na povrch.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Je zřejmé že ve stejném poměru jako dilatace prodlužuje život </a:t>
            </a:r>
            <a:r>
              <a:rPr kumimoji="1" lang="cs-CZ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mionu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, musí se zkracovat vzdálenost k Zemi, tedy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l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=</a:t>
            </a:r>
            <a:r>
              <a:rPr kumimoji="1" lang="cs-CZ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l</a:t>
            </a:r>
            <a:r>
              <a:rPr kumimoji="1" lang="cs-CZ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0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/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.</a:t>
            </a:r>
            <a:r>
              <a:rPr kumimoji="1" lang="cs-CZ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</a:p>
        </p:txBody>
      </p:sp>
      <p:graphicFrame>
        <p:nvGraphicFramePr>
          <p:cNvPr id="344088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8464378"/>
              </p:ext>
            </p:extLst>
          </p:nvPr>
        </p:nvGraphicFramePr>
        <p:xfrm>
          <a:off x="6516216" y="5227414"/>
          <a:ext cx="6286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397" name="Equation" r:id="rId25" imgW="482400" imgH="444240" progId="Equation.DSMT4">
                  <p:embed/>
                </p:oleObj>
              </mc:Choice>
              <mc:Fallback>
                <p:oleObj name="Equation" r:id="rId25" imgW="482400" imgH="444240" progId="Equation.DSMT4">
                  <p:embed/>
                  <p:pic>
                    <p:nvPicPr>
                      <p:cNvPr id="344088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5227414"/>
                        <a:ext cx="628650" cy="57785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4089" name="Text Box 25"/>
          <p:cNvSpPr txBox="1">
            <a:spLocks noChangeArrowheads="1"/>
          </p:cNvSpPr>
          <p:nvPr/>
        </p:nvSpPr>
        <p:spPr bwMode="auto">
          <a:xfrm>
            <a:off x="4672648" y="6021288"/>
            <a:ext cx="4147824" cy="58477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Ve vlastní soustavě je délka tyče nejdelší </a:t>
            </a:r>
            <a:r>
              <a:rPr kumimoji="1" lang="cs-CZ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mož-ná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. Ke zkracování dochází jen ve směru pohybu.</a:t>
            </a:r>
          </a:p>
        </p:txBody>
      </p:sp>
    </p:spTree>
    <p:extLst>
      <p:ext uri="{BB962C8B-B14F-4D97-AF65-F5344CB8AC3E}">
        <p14:creationId xmlns:p14="http://schemas.microsoft.com/office/powerpoint/2010/main" val="3726756091"/>
      </p:ext>
    </p:extLst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111" name="Rectangle 23"/>
          <p:cNvSpPr>
            <a:spLocks noChangeArrowheads="1"/>
          </p:cNvSpPr>
          <p:nvPr/>
        </p:nvSpPr>
        <p:spPr bwMode="auto">
          <a:xfrm>
            <a:off x="5124325" y="1308100"/>
            <a:ext cx="3865688" cy="528925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45092" name="Rectangle 4"/>
          <p:cNvSpPr>
            <a:spLocks noChangeArrowheads="1"/>
          </p:cNvSpPr>
          <p:nvPr/>
        </p:nvSpPr>
        <p:spPr bwMode="auto">
          <a:xfrm>
            <a:off x="114300" y="0"/>
            <a:ext cx="8861425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Interval a kauzalita (příčinnost)</a:t>
            </a:r>
          </a:p>
        </p:txBody>
      </p:sp>
      <p:sp>
        <p:nvSpPr>
          <p:cNvPr id="345110" name="Text Box 22"/>
          <p:cNvSpPr txBox="1">
            <a:spLocks noChangeArrowheads="1"/>
          </p:cNvSpPr>
          <p:nvPr/>
        </p:nvSpPr>
        <p:spPr bwMode="auto">
          <a:xfrm>
            <a:off x="5193033" y="1347788"/>
            <a:ext cx="38434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Pro události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1" lang="cs-CZ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B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spojené se světlem platí:</a:t>
            </a:r>
          </a:p>
        </p:txBody>
      </p:sp>
      <p:graphicFrame>
        <p:nvGraphicFramePr>
          <p:cNvPr id="345112" name="Object 24"/>
          <p:cNvGraphicFramePr>
            <a:graphicFrameLocks noChangeAspect="1"/>
          </p:cNvGraphicFramePr>
          <p:nvPr/>
        </p:nvGraphicFramePr>
        <p:xfrm>
          <a:off x="5494338" y="1711325"/>
          <a:ext cx="2522537" cy="191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431" name="Equation" r:id="rId3" imgW="1942920" imgH="1473120" progId="Equation.DSMT4">
                  <p:embed/>
                </p:oleObj>
              </mc:Choice>
              <mc:Fallback>
                <p:oleObj name="Equation" r:id="rId3" imgW="1942920" imgH="1473120" progId="Equation.DSMT4">
                  <p:embed/>
                  <p:pic>
                    <p:nvPicPr>
                      <p:cNvPr id="345112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4338" y="1711325"/>
                        <a:ext cx="2522537" cy="1911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5120" name="Group 32"/>
          <p:cNvGrpSpPr>
            <a:grpSpLocks/>
          </p:cNvGrpSpPr>
          <p:nvPr/>
        </p:nvGrpSpPr>
        <p:grpSpPr bwMode="auto">
          <a:xfrm>
            <a:off x="95250" y="1600200"/>
            <a:ext cx="4999038" cy="4878388"/>
            <a:chOff x="60" y="1008"/>
            <a:chExt cx="3149" cy="3073"/>
          </a:xfrm>
        </p:grpSpPr>
        <p:pic>
          <p:nvPicPr>
            <p:cNvPr id="345113" name="Picture 25" descr="f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" y="1291"/>
              <a:ext cx="2830" cy="26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345096" name="Object 8"/>
            <p:cNvGraphicFramePr>
              <a:graphicFrameLocks noChangeAspect="1"/>
            </p:cNvGraphicFramePr>
            <p:nvPr/>
          </p:nvGraphicFramePr>
          <p:xfrm>
            <a:off x="162" y="1326"/>
            <a:ext cx="84" cy="1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432" name="Equation" r:id="rId6" imgW="88560" imgH="152280" progId="Equation.DSMT4">
                    <p:embed/>
                  </p:oleObj>
                </mc:Choice>
                <mc:Fallback>
                  <p:oleObj name="Equation" r:id="rId6" imgW="88560" imgH="152280" progId="Equation.DSMT4">
                    <p:embed/>
                    <p:pic>
                      <p:nvPicPr>
                        <p:cNvPr id="345096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2" y="1326"/>
                          <a:ext cx="84" cy="1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5097" name="Object 9"/>
            <p:cNvGraphicFramePr>
              <a:graphicFrameLocks noChangeAspect="1"/>
            </p:cNvGraphicFramePr>
            <p:nvPr/>
          </p:nvGraphicFramePr>
          <p:xfrm>
            <a:off x="2191" y="3800"/>
            <a:ext cx="120" cy="1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433" name="Equation" r:id="rId8" imgW="126720" imgH="139680" progId="Equation.DSMT4">
                    <p:embed/>
                  </p:oleObj>
                </mc:Choice>
                <mc:Fallback>
                  <p:oleObj name="Equation" r:id="rId8" imgW="126720" imgH="139680" progId="Equation.DSMT4">
                    <p:embed/>
                    <p:pic>
                      <p:nvPicPr>
                        <p:cNvPr id="345097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91" y="3800"/>
                          <a:ext cx="120" cy="13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5098" name="Object 10"/>
            <p:cNvGraphicFramePr>
              <a:graphicFrameLocks noChangeAspect="1"/>
            </p:cNvGraphicFramePr>
            <p:nvPr/>
          </p:nvGraphicFramePr>
          <p:xfrm>
            <a:off x="153" y="3926"/>
            <a:ext cx="132" cy="1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434" name="Equation" r:id="rId10" imgW="139680" imgH="164880" progId="Equation.DSMT4">
                    <p:embed/>
                  </p:oleObj>
                </mc:Choice>
                <mc:Fallback>
                  <p:oleObj name="Equation" r:id="rId10" imgW="139680" imgH="164880" progId="Equation.DSMT4">
                    <p:embed/>
                    <p:pic>
                      <p:nvPicPr>
                        <p:cNvPr id="345098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3" y="3926"/>
                          <a:ext cx="132" cy="1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5099" name="Object 11"/>
            <p:cNvGraphicFramePr>
              <a:graphicFrameLocks noChangeAspect="1"/>
            </p:cNvGraphicFramePr>
            <p:nvPr/>
          </p:nvGraphicFramePr>
          <p:xfrm>
            <a:off x="126" y="2548"/>
            <a:ext cx="156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435" name="Equation" r:id="rId12" imgW="164880" imgH="228600" progId="Equation.DSMT4">
                    <p:embed/>
                  </p:oleObj>
                </mc:Choice>
                <mc:Fallback>
                  <p:oleObj name="Equation" r:id="rId12" imgW="164880" imgH="228600" progId="Equation.DSMT4">
                    <p:embed/>
                    <p:pic>
                      <p:nvPicPr>
                        <p:cNvPr id="345099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6" y="2548"/>
                          <a:ext cx="156" cy="21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5100" name="Object 12"/>
            <p:cNvGraphicFramePr>
              <a:graphicFrameLocks noChangeAspect="1"/>
            </p:cNvGraphicFramePr>
            <p:nvPr/>
          </p:nvGraphicFramePr>
          <p:xfrm>
            <a:off x="1302" y="3733"/>
            <a:ext cx="192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436" name="Equation" r:id="rId14" imgW="203040" imgH="228600" progId="Equation.DSMT4">
                    <p:embed/>
                  </p:oleObj>
                </mc:Choice>
                <mc:Fallback>
                  <p:oleObj name="Equation" r:id="rId14" imgW="203040" imgH="228600" progId="Equation.DSMT4">
                    <p:embed/>
                    <p:pic>
                      <p:nvPicPr>
                        <p:cNvPr id="34510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02" y="3733"/>
                          <a:ext cx="192" cy="21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5101" name="Text Box 13"/>
            <p:cNvSpPr txBox="1">
              <a:spLocks noChangeArrowheads="1"/>
            </p:cNvSpPr>
            <p:nvPr/>
          </p:nvSpPr>
          <p:spPr bwMode="auto">
            <a:xfrm>
              <a:off x="1463" y="2586"/>
              <a:ext cx="51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událost A</a:t>
              </a:r>
            </a:p>
          </p:txBody>
        </p:sp>
        <p:sp>
          <p:nvSpPr>
            <p:cNvPr id="345102" name="Text Box 14"/>
            <p:cNvSpPr txBox="1">
              <a:spLocks noChangeArrowheads="1"/>
            </p:cNvSpPr>
            <p:nvPr/>
          </p:nvSpPr>
          <p:spPr bwMode="auto">
            <a:xfrm>
              <a:off x="992" y="1008"/>
              <a:ext cx="61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událost B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částice stojí</a:t>
              </a:r>
            </a:p>
          </p:txBody>
        </p:sp>
        <p:sp>
          <p:nvSpPr>
            <p:cNvPr id="345103" name="Text Box 15"/>
            <p:cNvSpPr txBox="1">
              <a:spLocks noChangeArrowheads="1"/>
            </p:cNvSpPr>
            <p:nvPr/>
          </p:nvSpPr>
          <p:spPr bwMode="auto">
            <a:xfrm>
              <a:off x="1587" y="1008"/>
              <a:ext cx="56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událost B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částice letí</a:t>
              </a:r>
            </a:p>
          </p:txBody>
        </p:sp>
        <p:sp>
          <p:nvSpPr>
            <p:cNvPr id="345104" name="Text Box 16"/>
            <p:cNvSpPr txBox="1">
              <a:spLocks noChangeArrowheads="1"/>
            </p:cNvSpPr>
            <p:nvPr/>
          </p:nvSpPr>
          <p:spPr bwMode="auto">
            <a:xfrm>
              <a:off x="2150" y="1008"/>
              <a:ext cx="5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událost B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světlo</a:t>
              </a:r>
            </a:p>
          </p:txBody>
        </p:sp>
        <p:sp>
          <p:nvSpPr>
            <p:cNvPr id="345106" name="Text Box 18"/>
            <p:cNvSpPr txBox="1">
              <a:spLocks noChangeArrowheads="1"/>
            </p:cNvSpPr>
            <p:nvPr/>
          </p:nvSpPr>
          <p:spPr bwMode="auto">
            <a:xfrm rot="16200000">
              <a:off x="1074" y="1434"/>
              <a:ext cx="38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600" b="0" i="1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Century Schoolbook" panose="02040604050505020304" pitchFamily="18" charset="0"/>
                  <a:ea typeface="+mn-ea"/>
                  <a:cs typeface="+mn-cs"/>
                </a:rPr>
                <a:t>v</a:t>
              </a:r>
              <a:r>
                <a:rPr kumimoji="1" lang="cs-CZ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= 0</a:t>
              </a:r>
            </a:p>
          </p:txBody>
        </p:sp>
        <p:sp>
          <p:nvSpPr>
            <p:cNvPr id="345107" name="Text Box 19"/>
            <p:cNvSpPr txBox="1">
              <a:spLocks noChangeArrowheads="1"/>
            </p:cNvSpPr>
            <p:nvPr/>
          </p:nvSpPr>
          <p:spPr bwMode="auto">
            <a:xfrm rot="17400000">
              <a:off x="1553" y="1476"/>
              <a:ext cx="37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600" b="0" i="1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Century Schoolbook" panose="02040604050505020304" pitchFamily="18" charset="0"/>
                  <a:ea typeface="+mn-ea"/>
                  <a:cs typeface="+mn-cs"/>
                </a:rPr>
                <a:t>v</a:t>
              </a:r>
              <a:r>
                <a:rPr kumimoji="1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&lt; </a:t>
              </a:r>
              <a:r>
                <a:rPr kumimoji="1" lang="en-US" altLang="en-US" sz="1600" b="0" i="1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c</a:t>
              </a:r>
              <a:endParaRPr kumimoji="1" lang="cs-CZ" altLang="en-US" sz="1600" b="0" i="1" u="none" strike="noStrike" kern="1200" cap="none" spc="0" normalizeH="0" baseline="0" noProof="0">
                <a:ln>
                  <a:noFill/>
                </a:ln>
                <a:solidFill>
                  <a:srgbClr val="01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345109" name="Text Box 21"/>
            <p:cNvSpPr txBox="1">
              <a:spLocks noChangeArrowheads="1"/>
            </p:cNvSpPr>
            <p:nvPr/>
          </p:nvSpPr>
          <p:spPr bwMode="auto">
            <a:xfrm rot="18480000">
              <a:off x="1904" y="1444"/>
              <a:ext cx="37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600" b="0" i="1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Century Schoolbook" panose="02040604050505020304" pitchFamily="18" charset="0"/>
                  <a:ea typeface="+mn-ea"/>
                  <a:cs typeface="+mn-cs"/>
                </a:rPr>
                <a:t>v</a:t>
              </a:r>
              <a:r>
                <a:rPr kumimoji="1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= </a:t>
              </a:r>
              <a:r>
                <a:rPr kumimoji="1" lang="en-US" altLang="en-US" sz="1600" b="0" i="1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c</a:t>
              </a:r>
              <a:endParaRPr kumimoji="1" lang="cs-CZ" altLang="en-US" sz="1600" b="0" i="1" u="none" strike="noStrike" kern="1200" cap="none" spc="0" normalizeH="0" baseline="0" noProof="0">
                <a:ln>
                  <a:noFill/>
                </a:ln>
                <a:solidFill>
                  <a:srgbClr val="01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345114" name="Text Box 26"/>
            <p:cNvSpPr txBox="1">
              <a:spLocks noChangeArrowheads="1"/>
            </p:cNvSpPr>
            <p:nvPr/>
          </p:nvSpPr>
          <p:spPr bwMode="auto">
            <a:xfrm>
              <a:off x="2631" y="1008"/>
              <a:ext cx="57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událost B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nekauzální</a:t>
              </a:r>
            </a:p>
          </p:txBody>
        </p:sp>
        <p:sp>
          <p:nvSpPr>
            <p:cNvPr id="345115" name="Text Box 27"/>
            <p:cNvSpPr txBox="1">
              <a:spLocks noChangeArrowheads="1"/>
            </p:cNvSpPr>
            <p:nvPr/>
          </p:nvSpPr>
          <p:spPr bwMode="auto">
            <a:xfrm rot="19020000">
              <a:off x="2350" y="1396"/>
              <a:ext cx="37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600" b="0" i="1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Century Schoolbook" panose="02040604050505020304" pitchFamily="18" charset="0"/>
                  <a:ea typeface="+mn-ea"/>
                  <a:cs typeface="+mn-cs"/>
                </a:rPr>
                <a:t>v</a:t>
              </a:r>
              <a:r>
                <a:rPr kumimoji="1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&gt; </a:t>
              </a:r>
              <a:r>
                <a:rPr kumimoji="1" lang="en-US" altLang="en-US" sz="1600" b="0" i="1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c</a:t>
              </a:r>
              <a:endParaRPr kumimoji="1" lang="cs-CZ" altLang="en-US" sz="1600" b="0" i="1" u="none" strike="noStrike" kern="1200" cap="none" spc="0" normalizeH="0" baseline="0" noProof="0">
                <a:ln>
                  <a:noFill/>
                </a:ln>
                <a:solidFill>
                  <a:srgbClr val="01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</p:grpSp>
      <p:sp>
        <p:nvSpPr>
          <p:cNvPr id="345117" name="Text Box 29"/>
          <p:cNvSpPr txBox="1">
            <a:spLocks noChangeArrowheads="1"/>
          </p:cNvSpPr>
          <p:nvPr/>
        </p:nvSpPr>
        <p:spPr bwMode="auto">
          <a:xfrm>
            <a:off x="5188270" y="3768725"/>
            <a:ext cx="384822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Pro relativistické výrazy je typické opačné znaménko u času a prostoru. Zavedeme tzv. interval vztahem</a:t>
            </a:r>
          </a:p>
        </p:txBody>
      </p:sp>
      <p:graphicFrame>
        <p:nvGraphicFramePr>
          <p:cNvPr id="345118" name="Object 30"/>
          <p:cNvGraphicFramePr>
            <a:graphicFrameLocks noChangeAspect="1"/>
          </p:cNvGraphicFramePr>
          <p:nvPr/>
        </p:nvGraphicFramePr>
        <p:xfrm>
          <a:off x="5414963" y="4667250"/>
          <a:ext cx="2605087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437" name="Equation" r:id="rId16" imgW="2006280" imgH="253800" progId="Equation.DSMT4">
                  <p:embed/>
                </p:oleObj>
              </mc:Choice>
              <mc:Fallback>
                <p:oleObj name="Equation" r:id="rId16" imgW="2006280" imgH="253800" progId="Equation.DSMT4">
                  <p:embed/>
                  <p:pic>
                    <p:nvPicPr>
                      <p:cNvPr id="345118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4963" y="4667250"/>
                        <a:ext cx="2605087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5119" name="Text Box 31"/>
          <p:cNvSpPr txBox="1">
            <a:spLocks noChangeArrowheads="1"/>
          </p:cNvSpPr>
          <p:nvPr/>
        </p:nvSpPr>
        <p:spPr bwMode="auto">
          <a:xfrm>
            <a:off x="5188270" y="5144711"/>
            <a:ext cx="384822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Pro dvě události spojené se světlem je interval nulový. Pro kauzálně spojené události dominuje časová část a interval je záporný. Pro nekauzální události dominuje prostorová část a interval je kladný.</a:t>
            </a:r>
          </a:p>
        </p:txBody>
      </p:sp>
      <p:sp>
        <p:nvSpPr>
          <p:cNvPr id="345121" name="Text Box 33"/>
          <p:cNvSpPr txBox="1">
            <a:spLocks noChangeArrowheads="1"/>
          </p:cNvSpPr>
          <p:nvPr/>
        </p:nvSpPr>
        <p:spPr bwMode="auto">
          <a:xfrm>
            <a:off x="768350" y="3694113"/>
            <a:ext cx="1101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budoucnosti</a:t>
            </a:r>
          </a:p>
        </p:txBody>
      </p:sp>
      <p:sp>
        <p:nvSpPr>
          <p:cNvPr id="345122" name="Text Box 34"/>
          <p:cNvSpPr txBox="1">
            <a:spLocks noChangeArrowheads="1"/>
          </p:cNvSpPr>
          <p:nvPr/>
        </p:nvSpPr>
        <p:spPr bwMode="auto">
          <a:xfrm>
            <a:off x="795338" y="4749800"/>
            <a:ext cx="863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minulosti</a:t>
            </a:r>
          </a:p>
        </p:txBody>
      </p:sp>
      <p:sp>
        <p:nvSpPr>
          <p:cNvPr id="345123" name="Text Box 35"/>
          <p:cNvSpPr txBox="1">
            <a:spLocks noChangeArrowheads="1"/>
          </p:cNvSpPr>
          <p:nvPr/>
        </p:nvSpPr>
        <p:spPr bwMode="auto">
          <a:xfrm>
            <a:off x="1025525" y="3487738"/>
            <a:ext cx="565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kužel</a:t>
            </a:r>
          </a:p>
        </p:txBody>
      </p:sp>
      <p:sp>
        <p:nvSpPr>
          <p:cNvPr id="345124" name="Text Box 36"/>
          <p:cNvSpPr txBox="1">
            <a:spLocks noChangeArrowheads="1"/>
          </p:cNvSpPr>
          <p:nvPr/>
        </p:nvSpPr>
        <p:spPr bwMode="auto">
          <a:xfrm>
            <a:off x="1204913" y="4545013"/>
            <a:ext cx="565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kužel</a:t>
            </a:r>
          </a:p>
        </p:txBody>
      </p:sp>
    </p:spTree>
    <p:extLst>
      <p:ext uri="{BB962C8B-B14F-4D97-AF65-F5344CB8AC3E}">
        <p14:creationId xmlns:p14="http://schemas.microsoft.com/office/powerpoint/2010/main" val="3923987996"/>
      </p:ext>
    </p:extLst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/>
          <p:cNvSpPr>
            <a:spLocks noChangeArrowheads="1"/>
          </p:cNvSpPr>
          <p:nvPr/>
        </p:nvSpPr>
        <p:spPr bwMode="auto">
          <a:xfrm>
            <a:off x="5199315" y="327819"/>
            <a:ext cx="3814637" cy="6150769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46116" name="Text Box 4"/>
          <p:cNvSpPr txBox="1">
            <a:spLocks noChangeArrowheads="1"/>
          </p:cNvSpPr>
          <p:nvPr/>
        </p:nvSpPr>
        <p:spPr bwMode="auto">
          <a:xfrm>
            <a:off x="5303838" y="476672"/>
            <a:ext cx="3663950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Z Lorentzovy transformace lze ukázat, že interval je invariantní, nezáleží na tom v jaké souřadnicové soustavě ho počítáme! Ve všech soustavách vyjde totéž číslo </a:t>
            </a:r>
            <a:b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(viz příklady).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Časová i prostorová odlehlost událostí se může soustavu od soustavy měnit (dilatace, kontrakce). Pokud jsou ale události kauzálně (příčinně svázané), budou takto svázané ve všech soustavách. příčina je vždy dříve než následek.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Jak poznáme, zda dvě události mohou být svázané jako příčina a následek? Vypočtěte číslo</a:t>
            </a:r>
          </a:p>
        </p:txBody>
      </p:sp>
      <p:grpSp>
        <p:nvGrpSpPr>
          <p:cNvPr id="346118" name="Group 6"/>
          <p:cNvGrpSpPr>
            <a:grpSpLocks/>
          </p:cNvGrpSpPr>
          <p:nvPr/>
        </p:nvGrpSpPr>
        <p:grpSpPr bwMode="auto">
          <a:xfrm>
            <a:off x="95250" y="1600200"/>
            <a:ext cx="4999038" cy="4878388"/>
            <a:chOff x="60" y="1008"/>
            <a:chExt cx="3149" cy="3073"/>
          </a:xfrm>
        </p:grpSpPr>
        <p:pic>
          <p:nvPicPr>
            <p:cNvPr id="346119" name="Picture 7" descr="f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" y="1291"/>
              <a:ext cx="2830" cy="26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346120" name="Object 8"/>
            <p:cNvGraphicFramePr>
              <a:graphicFrameLocks noChangeAspect="1"/>
            </p:cNvGraphicFramePr>
            <p:nvPr/>
          </p:nvGraphicFramePr>
          <p:xfrm>
            <a:off x="162" y="1326"/>
            <a:ext cx="84" cy="1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428" name="Equation" r:id="rId4" imgW="88560" imgH="152280" progId="Equation.DSMT4">
                    <p:embed/>
                  </p:oleObj>
                </mc:Choice>
                <mc:Fallback>
                  <p:oleObj name="Equation" r:id="rId4" imgW="88560" imgH="152280" progId="Equation.DSMT4">
                    <p:embed/>
                    <p:pic>
                      <p:nvPicPr>
                        <p:cNvPr id="34612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2" y="1326"/>
                          <a:ext cx="84" cy="1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6121" name="Object 9"/>
            <p:cNvGraphicFramePr>
              <a:graphicFrameLocks noChangeAspect="1"/>
            </p:cNvGraphicFramePr>
            <p:nvPr/>
          </p:nvGraphicFramePr>
          <p:xfrm>
            <a:off x="2191" y="3800"/>
            <a:ext cx="120" cy="1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429" name="Equation" r:id="rId6" imgW="126720" imgH="139680" progId="Equation.DSMT4">
                    <p:embed/>
                  </p:oleObj>
                </mc:Choice>
                <mc:Fallback>
                  <p:oleObj name="Equation" r:id="rId6" imgW="126720" imgH="139680" progId="Equation.DSMT4">
                    <p:embed/>
                    <p:pic>
                      <p:nvPicPr>
                        <p:cNvPr id="346121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91" y="3800"/>
                          <a:ext cx="120" cy="13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6122" name="Object 10"/>
            <p:cNvGraphicFramePr>
              <a:graphicFrameLocks noChangeAspect="1"/>
            </p:cNvGraphicFramePr>
            <p:nvPr/>
          </p:nvGraphicFramePr>
          <p:xfrm>
            <a:off x="153" y="3926"/>
            <a:ext cx="132" cy="1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430" name="Equation" r:id="rId8" imgW="139680" imgH="164880" progId="Equation.DSMT4">
                    <p:embed/>
                  </p:oleObj>
                </mc:Choice>
                <mc:Fallback>
                  <p:oleObj name="Equation" r:id="rId8" imgW="139680" imgH="164880" progId="Equation.DSMT4">
                    <p:embed/>
                    <p:pic>
                      <p:nvPicPr>
                        <p:cNvPr id="346122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3" y="3926"/>
                          <a:ext cx="132" cy="1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6123" name="Object 11"/>
            <p:cNvGraphicFramePr>
              <a:graphicFrameLocks noChangeAspect="1"/>
            </p:cNvGraphicFramePr>
            <p:nvPr/>
          </p:nvGraphicFramePr>
          <p:xfrm>
            <a:off x="126" y="2548"/>
            <a:ext cx="156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431" name="Equation" r:id="rId10" imgW="164880" imgH="228600" progId="Equation.DSMT4">
                    <p:embed/>
                  </p:oleObj>
                </mc:Choice>
                <mc:Fallback>
                  <p:oleObj name="Equation" r:id="rId10" imgW="164880" imgH="228600" progId="Equation.DSMT4">
                    <p:embed/>
                    <p:pic>
                      <p:nvPicPr>
                        <p:cNvPr id="346123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6" y="2548"/>
                          <a:ext cx="156" cy="21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6124" name="Object 12"/>
            <p:cNvGraphicFramePr>
              <a:graphicFrameLocks noChangeAspect="1"/>
            </p:cNvGraphicFramePr>
            <p:nvPr/>
          </p:nvGraphicFramePr>
          <p:xfrm>
            <a:off x="1302" y="3733"/>
            <a:ext cx="192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432" name="Equation" r:id="rId12" imgW="203040" imgH="228600" progId="Equation.DSMT4">
                    <p:embed/>
                  </p:oleObj>
                </mc:Choice>
                <mc:Fallback>
                  <p:oleObj name="Equation" r:id="rId12" imgW="203040" imgH="228600" progId="Equation.DSMT4">
                    <p:embed/>
                    <p:pic>
                      <p:nvPicPr>
                        <p:cNvPr id="346124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02" y="3733"/>
                          <a:ext cx="192" cy="21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6125" name="Text Box 13"/>
            <p:cNvSpPr txBox="1">
              <a:spLocks noChangeArrowheads="1"/>
            </p:cNvSpPr>
            <p:nvPr/>
          </p:nvSpPr>
          <p:spPr bwMode="auto">
            <a:xfrm>
              <a:off x="1463" y="2586"/>
              <a:ext cx="51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událost A</a:t>
              </a:r>
            </a:p>
          </p:txBody>
        </p:sp>
        <p:sp>
          <p:nvSpPr>
            <p:cNvPr id="346126" name="Text Box 14"/>
            <p:cNvSpPr txBox="1">
              <a:spLocks noChangeArrowheads="1"/>
            </p:cNvSpPr>
            <p:nvPr/>
          </p:nvSpPr>
          <p:spPr bwMode="auto">
            <a:xfrm>
              <a:off x="992" y="1008"/>
              <a:ext cx="61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událost B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částice stojí</a:t>
              </a:r>
            </a:p>
          </p:txBody>
        </p:sp>
        <p:sp>
          <p:nvSpPr>
            <p:cNvPr id="346127" name="Text Box 15"/>
            <p:cNvSpPr txBox="1">
              <a:spLocks noChangeArrowheads="1"/>
            </p:cNvSpPr>
            <p:nvPr/>
          </p:nvSpPr>
          <p:spPr bwMode="auto">
            <a:xfrm>
              <a:off x="1587" y="1008"/>
              <a:ext cx="56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událost B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částice letí</a:t>
              </a:r>
            </a:p>
          </p:txBody>
        </p:sp>
        <p:sp>
          <p:nvSpPr>
            <p:cNvPr id="346128" name="Text Box 16"/>
            <p:cNvSpPr txBox="1">
              <a:spLocks noChangeArrowheads="1"/>
            </p:cNvSpPr>
            <p:nvPr/>
          </p:nvSpPr>
          <p:spPr bwMode="auto">
            <a:xfrm>
              <a:off x="2150" y="1008"/>
              <a:ext cx="5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událost B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světlo</a:t>
              </a:r>
            </a:p>
          </p:txBody>
        </p:sp>
        <p:sp>
          <p:nvSpPr>
            <p:cNvPr id="346129" name="Text Box 17"/>
            <p:cNvSpPr txBox="1">
              <a:spLocks noChangeArrowheads="1"/>
            </p:cNvSpPr>
            <p:nvPr/>
          </p:nvSpPr>
          <p:spPr bwMode="auto">
            <a:xfrm rot="16200000">
              <a:off x="1074" y="1434"/>
              <a:ext cx="38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600" b="0" i="1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Century Schoolbook" panose="02040604050505020304" pitchFamily="18" charset="0"/>
                  <a:ea typeface="+mn-ea"/>
                  <a:cs typeface="+mn-cs"/>
                </a:rPr>
                <a:t>v</a:t>
              </a:r>
              <a:r>
                <a:rPr kumimoji="1" lang="cs-CZ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= 0</a:t>
              </a:r>
            </a:p>
          </p:txBody>
        </p:sp>
        <p:sp>
          <p:nvSpPr>
            <p:cNvPr id="346130" name="Text Box 18"/>
            <p:cNvSpPr txBox="1">
              <a:spLocks noChangeArrowheads="1"/>
            </p:cNvSpPr>
            <p:nvPr/>
          </p:nvSpPr>
          <p:spPr bwMode="auto">
            <a:xfrm rot="17400000">
              <a:off x="1553" y="1476"/>
              <a:ext cx="37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600" b="0" i="1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Century Schoolbook" panose="02040604050505020304" pitchFamily="18" charset="0"/>
                  <a:ea typeface="+mn-ea"/>
                  <a:cs typeface="+mn-cs"/>
                </a:rPr>
                <a:t>v</a:t>
              </a:r>
              <a:r>
                <a:rPr kumimoji="1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&lt; </a:t>
              </a:r>
              <a:r>
                <a:rPr kumimoji="1" lang="en-US" altLang="en-US" sz="1600" b="0" i="1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c</a:t>
              </a:r>
              <a:endParaRPr kumimoji="1" lang="cs-CZ" altLang="en-US" sz="1600" b="0" i="1" u="none" strike="noStrike" kern="1200" cap="none" spc="0" normalizeH="0" baseline="0" noProof="0">
                <a:ln>
                  <a:noFill/>
                </a:ln>
                <a:solidFill>
                  <a:srgbClr val="01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346131" name="Text Box 19"/>
            <p:cNvSpPr txBox="1">
              <a:spLocks noChangeArrowheads="1"/>
            </p:cNvSpPr>
            <p:nvPr/>
          </p:nvSpPr>
          <p:spPr bwMode="auto">
            <a:xfrm rot="18480000">
              <a:off x="1904" y="1444"/>
              <a:ext cx="37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600" b="0" i="1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Century Schoolbook" panose="02040604050505020304" pitchFamily="18" charset="0"/>
                  <a:ea typeface="+mn-ea"/>
                  <a:cs typeface="+mn-cs"/>
                </a:rPr>
                <a:t>v</a:t>
              </a:r>
              <a:r>
                <a:rPr kumimoji="1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= </a:t>
              </a:r>
              <a:r>
                <a:rPr kumimoji="1" lang="en-US" altLang="en-US" sz="1600" b="0" i="1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c</a:t>
              </a:r>
              <a:endParaRPr kumimoji="1" lang="cs-CZ" altLang="en-US" sz="1600" b="0" i="1" u="none" strike="noStrike" kern="1200" cap="none" spc="0" normalizeH="0" baseline="0" noProof="0">
                <a:ln>
                  <a:noFill/>
                </a:ln>
                <a:solidFill>
                  <a:srgbClr val="01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346132" name="Text Box 20"/>
            <p:cNvSpPr txBox="1">
              <a:spLocks noChangeArrowheads="1"/>
            </p:cNvSpPr>
            <p:nvPr/>
          </p:nvSpPr>
          <p:spPr bwMode="auto">
            <a:xfrm>
              <a:off x="2631" y="1008"/>
              <a:ext cx="57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událost B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nekauzální</a:t>
              </a:r>
            </a:p>
          </p:txBody>
        </p:sp>
        <p:sp>
          <p:nvSpPr>
            <p:cNvPr id="346133" name="Text Box 21"/>
            <p:cNvSpPr txBox="1">
              <a:spLocks noChangeArrowheads="1"/>
            </p:cNvSpPr>
            <p:nvPr/>
          </p:nvSpPr>
          <p:spPr bwMode="auto">
            <a:xfrm rot="19020000">
              <a:off x="2350" y="1396"/>
              <a:ext cx="37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600" b="0" i="1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Century Schoolbook" panose="02040604050505020304" pitchFamily="18" charset="0"/>
                  <a:ea typeface="+mn-ea"/>
                  <a:cs typeface="+mn-cs"/>
                </a:rPr>
                <a:t>v</a:t>
              </a:r>
              <a:r>
                <a:rPr kumimoji="1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&gt; </a:t>
              </a:r>
              <a:r>
                <a:rPr kumimoji="1" lang="en-US" altLang="en-US" sz="1600" b="0" i="1" u="none" strike="noStrike" kern="1200" cap="none" spc="0" normalizeH="0" baseline="0" noProof="0">
                  <a:ln>
                    <a:noFill/>
                  </a:ln>
                  <a:solidFill>
                    <a:srgbClr val="01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c</a:t>
              </a:r>
              <a:endParaRPr kumimoji="1" lang="cs-CZ" altLang="en-US" sz="1600" b="0" i="1" u="none" strike="noStrike" kern="1200" cap="none" spc="0" normalizeH="0" baseline="0" noProof="0">
                <a:ln>
                  <a:noFill/>
                </a:ln>
                <a:solidFill>
                  <a:srgbClr val="01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</p:grpSp>
      <p:graphicFrame>
        <p:nvGraphicFramePr>
          <p:cNvPr id="346137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1805962"/>
              </p:ext>
            </p:extLst>
          </p:nvPr>
        </p:nvGraphicFramePr>
        <p:xfrm>
          <a:off x="5391337" y="4280059"/>
          <a:ext cx="2868613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433" name="Equation" r:id="rId14" imgW="2209680" imgH="533160" progId="Equation.DSMT4">
                  <p:embed/>
                </p:oleObj>
              </mc:Choice>
              <mc:Fallback>
                <p:oleObj name="Equation" r:id="rId14" imgW="2209680" imgH="533160" progId="Equation.DSMT4">
                  <p:embed/>
                  <p:pic>
                    <p:nvPicPr>
                      <p:cNvPr id="346137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1337" y="4280059"/>
                        <a:ext cx="2868613" cy="693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6138" name="Text Box 26"/>
          <p:cNvSpPr txBox="1">
            <a:spLocks noChangeArrowheads="1"/>
          </p:cNvSpPr>
          <p:nvPr/>
        </p:nvSpPr>
        <p:spPr bwMode="auto">
          <a:xfrm>
            <a:off x="5303838" y="5155149"/>
            <a:ext cx="36639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Vyjde-li kladné, uvažované události nemohou být v příčinné souvislosti. Vyjde-li nulové, události může spojit světlo. Vyjde-li záporné, může být jedna důsledkem druhé.</a:t>
            </a:r>
          </a:p>
        </p:txBody>
      </p:sp>
      <p:sp>
        <p:nvSpPr>
          <p:cNvPr id="346139" name="Text Box 27"/>
          <p:cNvSpPr txBox="1">
            <a:spLocks noChangeArrowheads="1"/>
          </p:cNvSpPr>
          <p:nvPr/>
        </p:nvSpPr>
        <p:spPr bwMode="auto">
          <a:xfrm>
            <a:off x="768350" y="3694113"/>
            <a:ext cx="1101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budoucnosti</a:t>
            </a:r>
          </a:p>
        </p:txBody>
      </p:sp>
      <p:sp>
        <p:nvSpPr>
          <p:cNvPr id="346140" name="Text Box 28"/>
          <p:cNvSpPr txBox="1">
            <a:spLocks noChangeArrowheads="1"/>
          </p:cNvSpPr>
          <p:nvPr/>
        </p:nvSpPr>
        <p:spPr bwMode="auto">
          <a:xfrm>
            <a:off x="795338" y="4749800"/>
            <a:ext cx="863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minulosti</a:t>
            </a:r>
          </a:p>
        </p:txBody>
      </p:sp>
      <p:sp>
        <p:nvSpPr>
          <p:cNvPr id="346141" name="Text Box 29"/>
          <p:cNvSpPr txBox="1">
            <a:spLocks noChangeArrowheads="1"/>
          </p:cNvSpPr>
          <p:nvPr/>
        </p:nvSpPr>
        <p:spPr bwMode="auto">
          <a:xfrm>
            <a:off x="1025525" y="3487738"/>
            <a:ext cx="565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kužel</a:t>
            </a:r>
          </a:p>
        </p:txBody>
      </p:sp>
      <p:sp>
        <p:nvSpPr>
          <p:cNvPr id="346142" name="Text Box 30"/>
          <p:cNvSpPr txBox="1">
            <a:spLocks noChangeArrowheads="1"/>
          </p:cNvSpPr>
          <p:nvPr/>
        </p:nvSpPr>
        <p:spPr bwMode="auto">
          <a:xfrm>
            <a:off x="1204913" y="4545013"/>
            <a:ext cx="565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kužel</a:t>
            </a:r>
          </a:p>
        </p:txBody>
      </p:sp>
      <p:sp>
        <p:nvSpPr>
          <p:cNvPr id="346143" name="Rectangle 31"/>
          <p:cNvSpPr>
            <a:spLocks noChangeArrowheads="1"/>
          </p:cNvSpPr>
          <p:nvPr/>
        </p:nvSpPr>
        <p:spPr bwMode="auto">
          <a:xfrm>
            <a:off x="114300" y="0"/>
            <a:ext cx="8861425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Interval a kauzalita (příčinnost)</a:t>
            </a:r>
          </a:p>
        </p:txBody>
      </p:sp>
    </p:spTree>
    <p:extLst>
      <p:ext uri="{BB962C8B-B14F-4D97-AF65-F5344CB8AC3E}">
        <p14:creationId xmlns:p14="http://schemas.microsoft.com/office/powerpoint/2010/main" val="1284379598"/>
      </p:ext>
    </p:extLst>
  </p:cSld>
  <p:clrMapOvr>
    <a:masterClrMapping/>
  </p:clrMapOvr>
  <p:transition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1029" y="3535148"/>
            <a:ext cx="2001503" cy="2840843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4234220" y="1623701"/>
            <a:ext cx="437022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Relativita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Lorentzova transformace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Důsledky Lorentzovy transformace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Čtyřvektory</a:t>
            </a:r>
            <a:endParaRPr kumimoji="1" lang="cs-CZ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Relativistické paradoxy</a:t>
            </a:r>
          </a:p>
        </p:txBody>
      </p:sp>
    </p:spTree>
    <p:extLst>
      <p:ext uri="{BB962C8B-B14F-4D97-AF65-F5344CB8AC3E}">
        <p14:creationId xmlns:p14="http://schemas.microsoft.com/office/powerpoint/2010/main" val="2023727239"/>
      </p:ext>
    </p:extLst>
  </p:cSld>
  <p:clrMapOvr>
    <a:masterClrMapping/>
  </p:clrMapOvr>
  <p:transition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74" name="Rectangle 38"/>
          <p:cNvSpPr>
            <a:spLocks noChangeArrowheads="1"/>
          </p:cNvSpPr>
          <p:nvPr/>
        </p:nvSpPr>
        <p:spPr bwMode="auto">
          <a:xfrm>
            <a:off x="434975" y="798513"/>
            <a:ext cx="4043363" cy="39401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47139" name="Rectangle 3"/>
          <p:cNvSpPr>
            <a:spLocks noChangeArrowheads="1"/>
          </p:cNvSpPr>
          <p:nvPr/>
        </p:nvSpPr>
        <p:spPr bwMode="auto">
          <a:xfrm>
            <a:off x="114300" y="0"/>
            <a:ext cx="886142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altLang="en-US" sz="2800" b="1" dirty="0">
                <a:solidFill>
                  <a:srgbClr val="336699"/>
                </a:solidFill>
                <a:latin typeface="Arial Narrow" panose="020B0606020202030204" pitchFamily="34" charset="0"/>
              </a:rPr>
              <a:t>Lorentzova matice</a:t>
            </a:r>
            <a:endParaRPr kumimoji="1" lang="cs-CZ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347163" name="Text Box 27"/>
          <p:cNvSpPr txBox="1">
            <a:spLocks noChangeArrowheads="1"/>
          </p:cNvSpPr>
          <p:nvPr/>
        </p:nvSpPr>
        <p:spPr bwMode="auto">
          <a:xfrm>
            <a:off x="433388" y="825500"/>
            <a:ext cx="394652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Řada fyzikálních veličin se transformuje stejně jako událost – pomocí Lorentzovy transformace. Proto je třeba ji upravit do přijatelnějšího tvaru. Pomocí bezrozměrných koeficientů</a:t>
            </a:r>
          </a:p>
        </p:txBody>
      </p:sp>
      <p:graphicFrame>
        <p:nvGraphicFramePr>
          <p:cNvPr id="347164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4590028"/>
              </p:ext>
            </p:extLst>
          </p:nvPr>
        </p:nvGraphicFramePr>
        <p:xfrm>
          <a:off x="452438" y="4876800"/>
          <a:ext cx="4011612" cy="1443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71" name="Equation" r:id="rId3" imgW="2692080" imgH="965160" progId="Equation.DSMT4">
                  <p:embed/>
                </p:oleObj>
              </mc:Choice>
              <mc:Fallback>
                <p:oleObj name="Equation" r:id="rId3" imgW="2692080" imgH="965160" progId="Equation.DSMT4">
                  <p:embed/>
                  <p:pic>
                    <p:nvPicPr>
                      <p:cNvPr id="347164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438" y="4876800"/>
                        <a:ext cx="4011612" cy="144303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7165" name="Object 29"/>
          <p:cNvGraphicFramePr>
            <a:graphicFrameLocks noChangeAspect="1"/>
          </p:cNvGraphicFramePr>
          <p:nvPr/>
        </p:nvGraphicFramePr>
        <p:xfrm>
          <a:off x="1274763" y="1812925"/>
          <a:ext cx="1985962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72" name="Equation" r:id="rId5" imgW="1536480" imgH="457200" progId="Equation.DSMT4">
                  <p:embed/>
                </p:oleObj>
              </mc:Choice>
              <mc:Fallback>
                <p:oleObj name="Equation" r:id="rId5" imgW="1536480" imgH="457200" progId="Equation.DSMT4">
                  <p:embed/>
                  <p:pic>
                    <p:nvPicPr>
                      <p:cNvPr id="347165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4763" y="1812925"/>
                        <a:ext cx="1985962" cy="59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7166" name="Text Box 30"/>
          <p:cNvSpPr txBox="1">
            <a:spLocks noChangeArrowheads="1"/>
          </p:cNvSpPr>
          <p:nvPr/>
        </p:nvSpPr>
        <p:spPr bwMode="auto">
          <a:xfrm>
            <a:off x="433388" y="2538413"/>
            <a:ext cx="27733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přejde transformace na tvar</a:t>
            </a:r>
          </a:p>
        </p:txBody>
      </p:sp>
      <p:graphicFrame>
        <p:nvGraphicFramePr>
          <p:cNvPr id="347167" name="Object 31"/>
          <p:cNvGraphicFramePr>
            <a:graphicFrameLocks noChangeAspect="1"/>
          </p:cNvGraphicFramePr>
          <p:nvPr/>
        </p:nvGraphicFramePr>
        <p:xfrm>
          <a:off x="920750" y="2897188"/>
          <a:ext cx="3413125" cy="1843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73" name="Equation" r:id="rId7" imgW="2641320" imgH="1422360" progId="Equation.DSMT4">
                  <p:embed/>
                </p:oleObj>
              </mc:Choice>
              <mc:Fallback>
                <p:oleObj name="Equation" r:id="rId7" imgW="2641320" imgH="1422360" progId="Equation.DSMT4">
                  <p:embed/>
                  <p:pic>
                    <p:nvPicPr>
                      <p:cNvPr id="347167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750" y="2897188"/>
                        <a:ext cx="3413125" cy="1843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7171" name="Text Box 35"/>
          <p:cNvSpPr txBox="1">
            <a:spLocks noChangeArrowheads="1"/>
          </p:cNvSpPr>
          <p:nvPr/>
        </p:nvSpPr>
        <p:spPr bwMode="auto">
          <a:xfrm>
            <a:off x="155575" y="6389688"/>
            <a:ext cx="10214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událost v S</a:t>
            </a:r>
            <a:r>
              <a:rPr kumimoji="1" lang="en-US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'</a:t>
            </a:r>
            <a:endParaRPr kumimoji="1" lang="cs-CZ" altLang="en-US" sz="14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47172" name="Text Box 36"/>
          <p:cNvSpPr txBox="1">
            <a:spLocks noChangeArrowheads="1"/>
          </p:cNvSpPr>
          <p:nvPr/>
        </p:nvSpPr>
        <p:spPr bwMode="auto">
          <a:xfrm>
            <a:off x="3722688" y="6376988"/>
            <a:ext cx="974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událost v S</a:t>
            </a:r>
          </a:p>
        </p:txBody>
      </p:sp>
      <p:sp>
        <p:nvSpPr>
          <p:cNvPr id="347173" name="Text Box 37"/>
          <p:cNvSpPr txBox="1">
            <a:spLocks noChangeArrowheads="1"/>
          </p:cNvSpPr>
          <p:nvPr/>
        </p:nvSpPr>
        <p:spPr bwMode="auto">
          <a:xfrm>
            <a:off x="1722438" y="6388100"/>
            <a:ext cx="15128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Lorent</a:t>
            </a:r>
            <a:r>
              <a:rPr kumimoji="1" lang="cs-CZ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z</a:t>
            </a:r>
            <a:r>
              <a:rPr kumimoji="1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ova matice</a:t>
            </a:r>
            <a:endParaRPr kumimoji="1" lang="cs-CZ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47175" name="Text Box 39"/>
          <p:cNvSpPr txBox="1">
            <a:spLocks noChangeArrowheads="1"/>
          </p:cNvSpPr>
          <p:nvPr/>
        </p:nvSpPr>
        <p:spPr bwMode="auto">
          <a:xfrm>
            <a:off x="4840288" y="823913"/>
            <a:ext cx="3600450" cy="547842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Maticová transformace</a:t>
            </a:r>
            <a:r>
              <a:rPr kumimoji="1" lang="cs-CZ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– </a:t>
            </a:r>
            <a:r>
              <a:rPr kumimoji="1" lang="cs-CZ" altLang="en-US" sz="1400" dirty="0">
                <a:solidFill>
                  <a:schemeClr val="tx2"/>
                </a:solidFill>
                <a:latin typeface="Times New Roman" panose="02020603050405020304" pitchFamily="18" charset="0"/>
              </a:rPr>
              <a:t>t</a:t>
            </a:r>
            <a:r>
              <a:rPr kumimoji="1" lang="cs-CZ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ransformace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pomocí Lorentzovy matice je mimořádně elegantní a účinná. Známe-li událost v jedné soustavě, zapůsobíme Lorentzovou maticí </a:t>
            </a:r>
            <a:b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 máme událost v soustavě druhé.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Soustava SI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– samozřejmě je nepřijatelné, aby na časové ose byly jiné jednotky než na prostorových. Soustava SI problém řeší přidáním konstanty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k času. Nová osa je </a:t>
            </a:r>
            <a:r>
              <a:rPr kumimoji="1" lang="cs-CZ" alt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ct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a ta má již rozměr metrů jako ostatní osy.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Normální soustava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– existuje jiná elegantnější možnost jak dosáhnout, aby se čas a prostor měřily ve stejných jednotkách. Upravit jednotky tak, aby platilo, že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= 1. To znamená 3×10</a:t>
            </a:r>
            <a:r>
              <a:rPr kumimoji="1" lang="cs-CZ" altLang="en-US" sz="1400" b="0" i="0" u="none" strike="noStrike" kern="1200" cap="none" spc="0" normalizeH="0" baseline="30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8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m/s = 1 neboli 3×10</a:t>
            </a:r>
            <a:r>
              <a:rPr kumimoji="1" lang="cs-CZ" altLang="en-US" sz="1400" b="0" i="0" u="none" strike="noStrike" kern="1200" cap="none" spc="0" normalizeH="0" baseline="30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8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m = 1</a:t>
            </a:r>
            <a:r>
              <a:rPr kumimoji="1" lang="cs-CZ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s. Máme tak přirozený převod mezi sekundami a metry a na všech osách můžeme měřit například v sekundách.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 co je to tedy sekunda vzdálenosti (světelná sekunda)? Vzdálenost, kterou ulétne světlo za sekundu. A co je to rok vzdálenosti (světelný rok)? Vzdálenost, kterou ulétne světlo za rok.</a:t>
            </a:r>
          </a:p>
        </p:txBody>
      </p:sp>
    </p:spTree>
    <p:extLst>
      <p:ext uri="{BB962C8B-B14F-4D97-AF65-F5344CB8AC3E}">
        <p14:creationId xmlns:p14="http://schemas.microsoft.com/office/powerpoint/2010/main" val="2463373301"/>
      </p:ext>
    </p:extLst>
  </p:cSld>
  <p:clrMapOvr>
    <a:masterClrMapping/>
  </p:clrMapOvr>
  <p:transition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65" name="Object 5"/>
          <p:cNvGraphicFramePr>
            <a:graphicFrameLocks noChangeAspect="1"/>
          </p:cNvGraphicFramePr>
          <p:nvPr/>
        </p:nvGraphicFramePr>
        <p:xfrm>
          <a:off x="344488" y="782638"/>
          <a:ext cx="7758112" cy="1366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22" name="Equation" r:id="rId3" imgW="5206680" imgH="914400" progId="Equation.DSMT4">
                  <p:embed/>
                </p:oleObj>
              </mc:Choice>
              <mc:Fallback>
                <p:oleObj name="Equation" r:id="rId3" imgW="5206680" imgH="914400" progId="Equation.DSMT4">
                  <p:embed/>
                  <p:pic>
                    <p:nvPicPr>
                      <p:cNvPr id="34816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782638"/>
                        <a:ext cx="7758112" cy="1366837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166" name="Text Box 6"/>
          <p:cNvSpPr txBox="1">
            <a:spLocks noChangeArrowheads="1"/>
          </p:cNvSpPr>
          <p:nvPr/>
        </p:nvSpPr>
        <p:spPr bwMode="auto">
          <a:xfrm>
            <a:off x="268288" y="2246313"/>
            <a:ext cx="7818437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Determinant </a:t>
            </a:r>
            <a:r>
              <a:rPr kumimoji="1" lang="cs-CZ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Loretzovy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matice je roven jedné. V matematice se tyto transformace nazývají rotace. Zde jde o rotaci v rovině (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t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,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x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). Podobně jako prostorová rotace souvisí se zachovávající se veličinou – momentem </a:t>
            </a:r>
            <a:r>
              <a:rPr kumimoji="1" lang="cs-CZ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hybnosti,souvisí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i tato zvláštní rotace s obdobnou veličinou – spinem.</a:t>
            </a:r>
          </a:p>
        </p:txBody>
      </p:sp>
      <p:graphicFrame>
        <p:nvGraphicFramePr>
          <p:cNvPr id="348167" name="Object 7"/>
          <p:cNvGraphicFramePr>
            <a:graphicFrameLocks noChangeAspect="1"/>
          </p:cNvGraphicFramePr>
          <p:nvPr/>
        </p:nvGraphicFramePr>
        <p:xfrm>
          <a:off x="344488" y="3076575"/>
          <a:ext cx="7683500" cy="1366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23" name="Equation" r:id="rId5" imgW="5155920" imgH="914400" progId="Equation.DSMT4">
                  <p:embed/>
                </p:oleObj>
              </mc:Choice>
              <mc:Fallback>
                <p:oleObj name="Equation" r:id="rId5" imgW="5155920" imgH="914400" progId="Equation.DSMT4">
                  <p:embed/>
                  <p:pic>
                    <p:nvPicPr>
                      <p:cNvPr id="34816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3076575"/>
                        <a:ext cx="7683500" cy="1366838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168" name="Text Box 8"/>
          <p:cNvSpPr txBox="1">
            <a:spLocks noChangeArrowheads="1"/>
          </p:cNvSpPr>
          <p:nvPr/>
        </p:nvSpPr>
        <p:spPr bwMode="auto">
          <a:xfrm>
            <a:off x="293688" y="4567238"/>
            <a:ext cx="781843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Matice s opačnými znaménky u koeficientu </a:t>
            </a:r>
            <a:r>
              <a:rPr kumimoji="1" lang="cs-CZ" altLang="en-US" sz="1400" b="0" i="1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1" lang="cs-CZ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 je inverzní maticí k </a:t>
            </a:r>
            <a:r>
              <a:rPr kumimoji="1" lang="cs-CZ" altLang="en-US" sz="1400" b="0" i="1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L</a:t>
            </a:r>
            <a:r>
              <a:rPr kumimoji="1" lang="cs-CZ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. To je jasné i z fyzikálních důvodů. Opačná transformace znamená obrácení vzájemné rychlosti soustav.</a:t>
            </a:r>
          </a:p>
        </p:txBody>
      </p:sp>
      <p:graphicFrame>
        <p:nvGraphicFramePr>
          <p:cNvPr id="348169" name="Object 9"/>
          <p:cNvGraphicFramePr>
            <a:graphicFrameLocks noChangeAspect="1"/>
          </p:cNvGraphicFramePr>
          <p:nvPr/>
        </p:nvGraphicFramePr>
        <p:xfrm>
          <a:off x="344488" y="5186363"/>
          <a:ext cx="4011612" cy="1443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24" name="Equation" r:id="rId7" imgW="2692080" imgH="965160" progId="Equation.DSMT4">
                  <p:embed/>
                </p:oleObj>
              </mc:Choice>
              <mc:Fallback>
                <p:oleObj name="Equation" r:id="rId7" imgW="2692080" imgH="965160" progId="Equation.DSMT4">
                  <p:embed/>
                  <p:pic>
                    <p:nvPicPr>
                      <p:cNvPr id="348169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5186363"/>
                        <a:ext cx="4011612" cy="1443037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170" name="Object 10"/>
          <p:cNvGraphicFramePr>
            <a:graphicFrameLocks noChangeAspect="1"/>
          </p:cNvGraphicFramePr>
          <p:nvPr/>
        </p:nvGraphicFramePr>
        <p:xfrm>
          <a:off x="4551363" y="5186363"/>
          <a:ext cx="4011612" cy="1443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25" name="Equation" r:id="rId9" imgW="2692080" imgH="965160" progId="Equation.DSMT4">
                  <p:embed/>
                </p:oleObj>
              </mc:Choice>
              <mc:Fallback>
                <p:oleObj name="Equation" r:id="rId9" imgW="2692080" imgH="965160" progId="Equation.DSMT4">
                  <p:embed/>
                  <p:pic>
                    <p:nvPicPr>
                      <p:cNvPr id="34817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1363" y="5186363"/>
                        <a:ext cx="4011612" cy="1443037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14300" y="0"/>
            <a:ext cx="886142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altLang="en-US" sz="2800" b="1" dirty="0">
                <a:solidFill>
                  <a:srgbClr val="336699"/>
                </a:solidFill>
                <a:latin typeface="Arial Narrow" panose="020B0606020202030204" pitchFamily="34" charset="0"/>
              </a:rPr>
              <a:t>Lorentzova matice</a:t>
            </a:r>
            <a:endParaRPr kumimoji="1" lang="cs-CZ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098308"/>
      </p:ext>
    </p:extLst>
  </p:cSld>
  <p:clrMapOvr>
    <a:masterClrMapping/>
  </p:clrMapOvr>
  <p:transition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ChangeArrowheads="1"/>
          </p:cNvSpPr>
          <p:nvPr/>
        </p:nvSpPr>
        <p:spPr bwMode="auto">
          <a:xfrm>
            <a:off x="163736" y="135471"/>
            <a:ext cx="2014314" cy="39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pPr>
              <a:lnSpc>
                <a:spcPct val="70000"/>
              </a:lnSpc>
            </a:pPr>
            <a:r>
              <a:rPr kumimoji="1" lang="cs-CZ" altLang="en-US" sz="2800" b="1" dirty="0" err="1">
                <a:solidFill>
                  <a:srgbClr val="336699"/>
                </a:solidFill>
                <a:latin typeface="Arial Narrow" panose="020B0606020202030204" pitchFamily="34" charset="0"/>
              </a:rPr>
              <a:t>Čtyřvektory</a:t>
            </a:r>
            <a:endParaRPr kumimoji="1" lang="cs-CZ" altLang="en-US" sz="2800" b="1" dirty="0">
              <a:solidFill>
                <a:srgbClr val="336699"/>
              </a:solidFill>
              <a:latin typeface="Arial Narrow" panose="020B0606020202030204" pitchFamily="34" charset="0"/>
            </a:endParaRPr>
          </a:p>
        </p:txBody>
      </p:sp>
      <p:sp>
        <p:nvSpPr>
          <p:cNvPr id="349187" name="Text Box 3"/>
          <p:cNvSpPr txBox="1">
            <a:spLocks noChangeArrowheads="1"/>
          </p:cNvSpPr>
          <p:nvPr/>
        </p:nvSpPr>
        <p:spPr bwMode="auto">
          <a:xfrm>
            <a:off x="280988" y="863600"/>
            <a:ext cx="54505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Pomocí Lorentzovy matice se transformuje řada dalších čtveřic:</a:t>
            </a:r>
          </a:p>
        </p:txBody>
      </p:sp>
      <p:graphicFrame>
        <p:nvGraphicFramePr>
          <p:cNvPr id="349188" name="Object 4"/>
          <p:cNvGraphicFramePr>
            <a:graphicFrameLocks noChangeAspect="1"/>
          </p:cNvGraphicFramePr>
          <p:nvPr/>
        </p:nvGraphicFramePr>
        <p:xfrm>
          <a:off x="361950" y="1485900"/>
          <a:ext cx="3632200" cy="1443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66" name="Equation" r:id="rId3" imgW="2438280" imgH="965160" progId="Equation.DSMT4">
                  <p:embed/>
                </p:oleObj>
              </mc:Choice>
              <mc:Fallback>
                <p:oleObj name="Equation" r:id="rId3" imgW="2438280" imgH="965160" progId="Equation.DSMT4">
                  <p:embed/>
                  <p:pic>
                    <p:nvPicPr>
                      <p:cNvPr id="34918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1485900"/>
                        <a:ext cx="3632200" cy="144303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9189" name="Text Box 5"/>
          <p:cNvSpPr txBox="1">
            <a:spLocks noChangeArrowheads="1"/>
          </p:cNvSpPr>
          <p:nvPr/>
        </p:nvSpPr>
        <p:spPr bwMode="auto">
          <a:xfrm>
            <a:off x="4622800" y="1568450"/>
            <a:ext cx="2915670" cy="132343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cs-CZ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událost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cs-CZ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vlnový čtyřvektor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cs-CZ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čtyřhybnost (energie a hybnost)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cs-CZ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potenciály pole (čtyřpotenciál)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cs-CZ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zdrojové členy MR</a:t>
            </a:r>
          </a:p>
        </p:txBody>
      </p:sp>
      <p:sp>
        <p:nvSpPr>
          <p:cNvPr id="349190" name="Text Box 6"/>
          <p:cNvSpPr txBox="1">
            <a:spLocks noChangeArrowheads="1"/>
          </p:cNvSpPr>
          <p:nvPr/>
        </p:nvSpPr>
        <p:spPr bwMode="auto">
          <a:xfrm>
            <a:off x="275948" y="3258185"/>
            <a:ext cx="8918403" cy="1256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Poznámky</a:t>
            </a:r>
            <a:endParaRPr kumimoji="1" lang="cs-CZ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 Působením Lorentzovy matice na čtyřvektor získáme čtyřvektor v nové soustavě.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 V normální soustavě jednotek odpadají koeficienty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c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 v nultém řádku (zajišťují stejný rozměr os v SI).</a:t>
            </a:r>
          </a:p>
          <a:p>
            <a:pPr lvl="0">
              <a:spcAft>
                <a:spcPts val="400"/>
              </a:spcAft>
              <a:buFontTx/>
              <a:buChar char="•"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 Skalární součin dvou </a:t>
            </a:r>
            <a:r>
              <a:rPr kumimoji="1" lang="cs-CZ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čtyřvektorů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 definujeme jako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A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∙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B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 = </a:t>
            </a:r>
            <a:r>
              <a:rPr lang="cs-C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</a:rPr>
              <a:t>A</a:t>
            </a:r>
            <a:r>
              <a:rPr kumimoji="1" lang="cs-CZ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0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B</a:t>
            </a:r>
            <a:r>
              <a:rPr kumimoji="1" lang="cs-CZ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0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+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A</a:t>
            </a:r>
            <a:r>
              <a:rPr kumimoji="1" lang="cs-CZ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1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B</a:t>
            </a:r>
            <a:r>
              <a:rPr kumimoji="1" lang="cs-CZ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1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+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A</a:t>
            </a:r>
            <a:r>
              <a:rPr kumimoji="1" lang="cs-CZ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2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B</a:t>
            </a:r>
            <a:r>
              <a:rPr kumimoji="1" lang="cs-CZ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2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+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A</a:t>
            </a:r>
            <a:r>
              <a:rPr kumimoji="1" lang="cs-CZ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3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B</a:t>
            </a:r>
            <a:r>
              <a:rPr kumimoji="1" lang="cs-CZ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3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</a:rPr>
              <a:t>. V časové části minus!</a:t>
            </a:r>
          </a:p>
        </p:txBody>
      </p:sp>
      <p:sp>
        <p:nvSpPr>
          <p:cNvPr id="349191" name="Text Box 7"/>
          <p:cNvSpPr txBox="1">
            <a:spLocks noChangeArrowheads="1"/>
          </p:cNvSpPr>
          <p:nvPr/>
        </p:nvSpPr>
        <p:spPr bwMode="auto">
          <a:xfrm>
            <a:off x="275948" y="5085184"/>
            <a:ext cx="7875588" cy="140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Příklady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Při řešení je výhodné volit vhodně jeden ze souřadnicových systémů, například spojený </a:t>
            </a:r>
            <a:b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 letícím objektem. Je-li to zdroj záření, v druhé soustavě automaticky získáme vztah pro Dopplerův jev. Je-li to letící elektron, bude v soustavě u něho jen elektrické pole, přetransformované potenciály v soustavě spojené s pozorovatelem dají i magnetické pole. </a:t>
            </a:r>
          </a:p>
        </p:txBody>
      </p:sp>
    </p:spTree>
    <p:extLst>
      <p:ext uri="{BB962C8B-B14F-4D97-AF65-F5344CB8AC3E}">
        <p14:creationId xmlns:p14="http://schemas.microsoft.com/office/powerpoint/2010/main" val="2281455371"/>
      </p:ext>
    </p:extLst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1029" y="3535148"/>
            <a:ext cx="2001503" cy="2840843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4234220" y="1623701"/>
            <a:ext cx="437022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Relativita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Lorentzova transformace</a:t>
            </a:r>
            <a:endParaRPr kumimoji="1" lang="cs-CZ" baseline="0" dirty="0">
              <a:solidFill>
                <a:srgbClr val="336699"/>
              </a:solidFill>
              <a:latin typeface="Arial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Důsledky Lorentzovy transformace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baseline="0" dirty="0" err="1">
                <a:solidFill>
                  <a:srgbClr val="336699"/>
                </a:solidFill>
                <a:latin typeface="Arial"/>
              </a:rPr>
              <a:t>Čtyřvektory</a:t>
            </a:r>
            <a:endParaRPr kumimoji="1" lang="cs-CZ" baseline="0" dirty="0">
              <a:solidFill>
                <a:srgbClr val="336699"/>
              </a:solidFill>
              <a:latin typeface="Arial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Relativistické paradoxy</a:t>
            </a:r>
            <a:endParaRPr kumimoji="1" lang="cs-CZ" sz="18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209715"/>
      </p:ext>
    </p:extLst>
  </p:cSld>
  <p:clrMapOvr>
    <a:masterClrMapping/>
  </p:clrMapOvr>
  <p:transition>
    <p:zo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ChangeArrowheads="1"/>
          </p:cNvSpPr>
          <p:nvPr/>
        </p:nvSpPr>
        <p:spPr bwMode="auto">
          <a:xfrm>
            <a:off x="35496" y="164313"/>
            <a:ext cx="4462586" cy="39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pPr>
              <a:lnSpc>
                <a:spcPct val="70000"/>
              </a:lnSpc>
            </a:pPr>
            <a:r>
              <a:rPr kumimoji="1" lang="cs-CZ" altLang="en-US" sz="2800" b="1" dirty="0">
                <a:solidFill>
                  <a:srgbClr val="336699"/>
                </a:solidFill>
                <a:latin typeface="Arial Narrow" panose="020B0606020202030204" pitchFamily="34" charset="0"/>
              </a:rPr>
              <a:t>Vlastní čas a další </a:t>
            </a:r>
            <a:r>
              <a:rPr kumimoji="1" lang="cs-CZ" altLang="en-US" sz="2800" b="1" dirty="0" err="1">
                <a:solidFill>
                  <a:srgbClr val="336699"/>
                </a:solidFill>
                <a:latin typeface="Arial Narrow" panose="020B0606020202030204" pitchFamily="34" charset="0"/>
              </a:rPr>
              <a:t>čtyřvektory</a:t>
            </a:r>
            <a:endParaRPr kumimoji="1" lang="cs-CZ" altLang="en-US" sz="2800" b="1" dirty="0">
              <a:solidFill>
                <a:srgbClr val="336699"/>
              </a:solidFill>
              <a:latin typeface="Arial Narrow" panose="020B0606020202030204" pitchFamily="34" charset="0"/>
            </a:endParaRPr>
          </a:p>
        </p:txBody>
      </p:sp>
      <p:sp>
        <p:nvSpPr>
          <p:cNvPr id="350211" name="Text Box 3"/>
          <p:cNvSpPr txBox="1">
            <a:spLocks noChangeArrowheads="1"/>
          </p:cNvSpPr>
          <p:nvPr/>
        </p:nvSpPr>
        <p:spPr bwMode="auto">
          <a:xfrm>
            <a:off x="169702" y="729715"/>
            <a:ext cx="78089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/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Interval vyjádříme v obecné soustavě a poté ve vlastní soustavě objektu, </a:t>
            </a:r>
            <a:b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kde čas označíme</a:t>
            </a:r>
            <a:r>
              <a:rPr kumimoji="1" lang="cs-CZ" altLang="en-US" sz="1600" b="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τ (vlastní čas)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3502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6806104"/>
              </p:ext>
            </p:extLst>
          </p:nvPr>
        </p:nvGraphicFramePr>
        <p:xfrm>
          <a:off x="311150" y="3392183"/>
          <a:ext cx="9525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0" name="Equation" r:id="rId3" imgW="634680" imgH="457200" progId="Equation.DSMT4">
                  <p:embed/>
                </p:oleObj>
              </mc:Choice>
              <mc:Fallback>
                <p:oleObj name="Equation" r:id="rId3" imgW="634680" imgH="457200" progId="Equation.DSMT4">
                  <p:embed/>
                  <p:pic>
                    <p:nvPicPr>
                      <p:cNvPr id="35021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150" y="3392183"/>
                        <a:ext cx="952500" cy="68580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8802178"/>
              </p:ext>
            </p:extLst>
          </p:nvPr>
        </p:nvGraphicFramePr>
        <p:xfrm>
          <a:off x="228600" y="1487227"/>
          <a:ext cx="3992563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1" name="Equation" r:id="rId5" imgW="3085920" imgH="507960" progId="Equation.DSMT4">
                  <p:embed/>
                </p:oleObj>
              </mc:Choice>
              <mc:Fallback>
                <p:oleObj name="Equation" r:id="rId5" imgW="3085920" imgH="507960" progId="Equation.DSMT4">
                  <p:embed/>
                  <p:pic>
                    <p:nvPicPr>
                      <p:cNvPr id="35021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487227"/>
                        <a:ext cx="3992563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1325872"/>
              </p:ext>
            </p:extLst>
          </p:nvPr>
        </p:nvGraphicFramePr>
        <p:xfrm>
          <a:off x="228600" y="2049996"/>
          <a:ext cx="11176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2" name="Equation" r:id="rId7" imgW="863280" imgH="253800" progId="Equation.DSMT4">
                  <p:embed/>
                </p:oleObj>
              </mc:Choice>
              <mc:Fallback>
                <p:oleObj name="Equation" r:id="rId7" imgW="863280" imgH="253800" progId="Equation.DSMT4">
                  <p:embed/>
                  <p:pic>
                    <p:nvPicPr>
                      <p:cNvPr id="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049996"/>
                        <a:ext cx="11176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169703" y="2488587"/>
            <a:ext cx="780891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/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Vlastní čas je invariant (lze ho zapsat pomocí d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1" lang="cs-CZ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b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 můžeme pomocí něho zavést </a:t>
            </a:r>
            <a:r>
              <a:rPr kumimoji="1" lang="cs-CZ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čtyřrychlost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1" lang="cs-CZ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čtyřhybnost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kumimoji="1" lang="cs-CZ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čtyřsílu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endParaRPr kumimoji="1" lang="cs-CZ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6106829"/>
              </p:ext>
            </p:extLst>
          </p:nvPr>
        </p:nvGraphicFramePr>
        <p:xfrm>
          <a:off x="4997797" y="1900328"/>
          <a:ext cx="24765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3" name="Equation" r:id="rId9" imgW="190440" imgH="152280" progId="Equation.DSMT4">
                  <p:embed/>
                </p:oleObj>
              </mc:Choice>
              <mc:Fallback>
                <p:oleObj name="Equation" r:id="rId9" imgW="190440" imgH="152280" progId="Equation.DSMT4">
                  <p:embed/>
                  <p:pic>
                    <p:nvPicPr>
                      <p:cNvPr id="1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7797" y="1900328"/>
                        <a:ext cx="247650" cy="198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9620670"/>
              </p:ext>
            </p:extLst>
          </p:nvPr>
        </p:nvGraphicFramePr>
        <p:xfrm>
          <a:off x="310991" y="4223180"/>
          <a:ext cx="268605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4" name="Equation" r:id="rId11" imgW="1790640" imgH="469800" progId="Equation.DSMT4">
                  <p:embed/>
                </p:oleObj>
              </mc:Choice>
              <mc:Fallback>
                <p:oleObj name="Equation" r:id="rId11" imgW="1790640" imgH="469800" progId="Equation.DSMT4">
                  <p:embed/>
                  <p:pic>
                    <p:nvPicPr>
                      <p:cNvPr id="35021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991" y="4223180"/>
                        <a:ext cx="2686050" cy="70485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5872220"/>
              </p:ext>
            </p:extLst>
          </p:nvPr>
        </p:nvGraphicFramePr>
        <p:xfrm>
          <a:off x="317500" y="5073227"/>
          <a:ext cx="41910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5" name="Equation" r:id="rId13" imgW="2793960" imgH="533160" progId="Equation.DSMT4">
                  <p:embed/>
                </p:oleObj>
              </mc:Choice>
              <mc:Fallback>
                <p:oleObj name="Equation" r:id="rId13" imgW="2793960" imgH="533160" progId="Equation.DSMT4">
                  <p:embed/>
                  <p:pic>
                    <p:nvPicPr>
                      <p:cNvPr id="1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500" y="5073227"/>
                        <a:ext cx="4191000" cy="80010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2844855"/>
              </p:ext>
            </p:extLst>
          </p:nvPr>
        </p:nvGraphicFramePr>
        <p:xfrm>
          <a:off x="317500" y="6018524"/>
          <a:ext cx="10287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6" name="Equation" r:id="rId15" imgW="685800" imgH="431640" progId="Equation.DSMT4">
                  <p:embed/>
                </p:oleObj>
              </mc:Choice>
              <mc:Fallback>
                <p:oleObj name="Equation" r:id="rId15" imgW="685800" imgH="431640" progId="Equation.DSMT4">
                  <p:embed/>
                  <p:pic>
                    <p:nvPicPr>
                      <p:cNvPr id="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500" y="6018524"/>
                        <a:ext cx="1028700" cy="64770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Obrázek 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18" y="1900327"/>
            <a:ext cx="3375882" cy="4771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289591"/>
      </p:ext>
    </p:extLst>
  </p:cSld>
  <p:clrMapOvr>
    <a:masterClrMapping/>
  </p:clrMapOvr>
  <p:transition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délník 23"/>
          <p:cNvSpPr/>
          <p:nvPr/>
        </p:nvSpPr>
        <p:spPr bwMode="auto">
          <a:xfrm>
            <a:off x="97948" y="3429000"/>
            <a:ext cx="8885652" cy="18008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3" name="Obdélník 22"/>
          <p:cNvSpPr/>
          <p:nvPr/>
        </p:nvSpPr>
        <p:spPr bwMode="auto">
          <a:xfrm>
            <a:off x="3923928" y="188640"/>
            <a:ext cx="5059672" cy="3122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" name="Obdélník 1"/>
          <p:cNvSpPr/>
          <p:nvPr/>
        </p:nvSpPr>
        <p:spPr bwMode="auto">
          <a:xfrm>
            <a:off x="97948" y="1354330"/>
            <a:ext cx="3650169" cy="193065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50210" name="Rectangle 2"/>
          <p:cNvSpPr>
            <a:spLocks noChangeArrowheads="1"/>
          </p:cNvSpPr>
          <p:nvPr/>
        </p:nvSpPr>
        <p:spPr bwMode="auto">
          <a:xfrm>
            <a:off x="35496" y="164313"/>
            <a:ext cx="4462586" cy="39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pPr>
              <a:lnSpc>
                <a:spcPct val="70000"/>
              </a:lnSpc>
            </a:pPr>
            <a:r>
              <a:rPr kumimoji="1" lang="cs-CZ" altLang="en-US" sz="2800" b="1" dirty="0">
                <a:solidFill>
                  <a:srgbClr val="336699"/>
                </a:solidFill>
                <a:latin typeface="Arial Narrow" panose="020B0606020202030204" pitchFamily="34" charset="0"/>
              </a:rPr>
              <a:t>Další vztahy</a:t>
            </a:r>
          </a:p>
        </p:txBody>
      </p:sp>
      <p:graphicFrame>
        <p:nvGraphicFramePr>
          <p:cNvPr id="3502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5430536"/>
              </p:ext>
            </p:extLst>
          </p:nvPr>
        </p:nvGraphicFramePr>
        <p:xfrm>
          <a:off x="295696" y="3620830"/>
          <a:ext cx="160020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91" name="Equation" r:id="rId3" imgW="1066680" imgH="266400" progId="Equation.DSMT4">
                  <p:embed/>
                </p:oleObj>
              </mc:Choice>
              <mc:Fallback>
                <p:oleObj name="Equation" r:id="rId3" imgW="1066680" imgH="266400" progId="Equation.DSMT4">
                  <p:embed/>
                  <p:pic>
                    <p:nvPicPr>
                      <p:cNvPr id="35021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696" y="3620830"/>
                        <a:ext cx="1600200" cy="40005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0213" name="Text Box 5"/>
          <p:cNvSpPr txBox="1">
            <a:spLocks noChangeArrowheads="1"/>
          </p:cNvSpPr>
          <p:nvPr/>
        </p:nvSpPr>
        <p:spPr bwMode="auto">
          <a:xfrm>
            <a:off x="256608" y="5390460"/>
            <a:ext cx="8736160" cy="142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Poznámky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Hmotnost roste s rychlostí, </a:t>
            </a:r>
            <a:r>
              <a:rPr kumimoji="1" lang="cs-CZ" altLang="en-US" sz="1600" noProof="0" dirty="0">
                <a:solidFill>
                  <a:schemeClr val="tx2"/>
                </a:solidFill>
                <a:latin typeface="Times New Roman" panose="02020603050405020304" pitchFamily="18" charset="0"/>
              </a:rPr>
              <a:t>částici s nenulovou klidovou hmotou nelze 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urychlit na rychlost světla.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Hmota a energie jsou jedinou entitou. V normální soustavě jednotek je dokonce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E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= </a:t>
            </a:r>
            <a:r>
              <a:rPr kumimoji="1" lang="cs-CZ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m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. Dodáním energie tělesu (například zahřátím) nepatrně zvýšíme i jeho hmotnost. Naopak při jaderných reakcích získáváme energii za současného snížení hmotnosti paliva.</a:t>
            </a:r>
          </a:p>
        </p:txBody>
      </p:sp>
      <p:graphicFrame>
        <p:nvGraphicFramePr>
          <p:cNvPr id="35021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3062342"/>
              </p:ext>
            </p:extLst>
          </p:nvPr>
        </p:nvGraphicFramePr>
        <p:xfrm>
          <a:off x="263214" y="4138440"/>
          <a:ext cx="8288337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92" name="Equation" r:id="rId5" imgW="6375240" imgH="533160" progId="Equation.DSMT4">
                  <p:embed/>
                </p:oleObj>
              </mc:Choice>
              <mc:Fallback>
                <p:oleObj name="Equation" r:id="rId5" imgW="6375240" imgH="533160" progId="Equation.DSMT4">
                  <p:embed/>
                  <p:pic>
                    <p:nvPicPr>
                      <p:cNvPr id="35021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214" y="4138440"/>
                        <a:ext cx="8288337" cy="695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0216" name="Text Box 8"/>
          <p:cNvSpPr txBox="1">
            <a:spLocks noChangeArrowheads="1"/>
          </p:cNvSpPr>
          <p:nvPr/>
        </p:nvSpPr>
        <p:spPr bwMode="auto">
          <a:xfrm>
            <a:off x="178135" y="4827675"/>
            <a:ext cx="66137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První člen je nepodstatná konstanta, další je </a:t>
            </a:r>
            <a:r>
              <a:rPr kumimoji="1" lang="cs-CZ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nerelativistická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kinetická energie.</a:t>
            </a: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5700330"/>
              </p:ext>
            </p:extLst>
          </p:nvPr>
        </p:nvGraphicFramePr>
        <p:xfrm>
          <a:off x="3993678" y="275920"/>
          <a:ext cx="4762500" cy="135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93" name="Equation" r:id="rId7" imgW="3682800" imgH="1041120" progId="Equation.DSMT4">
                  <p:embed/>
                </p:oleObj>
              </mc:Choice>
              <mc:Fallback>
                <p:oleObj name="Equation" r:id="rId7" imgW="3682800" imgH="1041120" progId="Equation.DSMT4">
                  <p:embed/>
                  <p:pic>
                    <p:nvPicPr>
                      <p:cNvPr id="35021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3678" y="275920"/>
                        <a:ext cx="4762500" cy="1350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0527145"/>
              </p:ext>
            </p:extLst>
          </p:nvPr>
        </p:nvGraphicFramePr>
        <p:xfrm>
          <a:off x="458112" y="1577991"/>
          <a:ext cx="1019175" cy="131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94" name="Equation" r:id="rId9" imgW="787320" imgH="1015920" progId="Equation.DSMT4">
                  <p:embed/>
                </p:oleObj>
              </mc:Choice>
              <mc:Fallback>
                <p:oleObj name="Equation" r:id="rId9" imgW="787320" imgH="1015920" progId="Equation.DSMT4">
                  <p:embed/>
                  <p:pic>
                    <p:nvPicPr>
                      <p:cNvPr id="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112" y="1577991"/>
                        <a:ext cx="1019175" cy="1319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45561"/>
              </p:ext>
            </p:extLst>
          </p:nvPr>
        </p:nvGraphicFramePr>
        <p:xfrm>
          <a:off x="6570217" y="1682715"/>
          <a:ext cx="180975" cy="265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95" name="Equation" r:id="rId11" imgW="139680" imgH="203040" progId="Equation.DSMT4">
                  <p:embed/>
                </p:oleObj>
              </mc:Choice>
              <mc:Fallback>
                <p:oleObj name="Equation" r:id="rId11" imgW="139680" imgH="203040" progId="Equation.DSMT4">
                  <p:embed/>
                  <p:pic>
                    <p:nvPicPr>
                      <p:cNvPr id="1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0217" y="1682715"/>
                        <a:ext cx="180975" cy="265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294589"/>
              </p:ext>
            </p:extLst>
          </p:nvPr>
        </p:nvGraphicFramePr>
        <p:xfrm>
          <a:off x="2627784" y="1585178"/>
          <a:ext cx="81915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96" name="Equation" r:id="rId13" imgW="545760" imgH="482400" progId="Equation.DSMT4">
                  <p:embed/>
                </p:oleObj>
              </mc:Choice>
              <mc:Fallback>
                <p:oleObj name="Equation" r:id="rId13" imgW="545760" imgH="482400" progId="Equation.DSMT4">
                  <p:embed/>
                  <p:pic>
                    <p:nvPicPr>
                      <p:cNvPr id="35021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1585178"/>
                        <a:ext cx="819150" cy="72390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6580482"/>
              </p:ext>
            </p:extLst>
          </p:nvPr>
        </p:nvGraphicFramePr>
        <p:xfrm>
          <a:off x="2627784" y="2539926"/>
          <a:ext cx="85725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97" name="Equation" r:id="rId15" imgW="571320" imgH="253800" progId="Equation.DSMT4">
                  <p:embed/>
                </p:oleObj>
              </mc:Choice>
              <mc:Fallback>
                <p:oleObj name="Equation" r:id="rId15" imgW="571320" imgH="253800" progId="Equation.DSMT4">
                  <p:embed/>
                  <p:pic>
                    <p:nvPicPr>
                      <p:cNvPr id="35021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2539926"/>
                        <a:ext cx="857250" cy="38100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1818319"/>
              </p:ext>
            </p:extLst>
          </p:nvPr>
        </p:nvGraphicFramePr>
        <p:xfrm>
          <a:off x="5727254" y="2136216"/>
          <a:ext cx="186690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98" name="Equation" r:id="rId17" imgW="1244520" imgH="266400" progId="Equation.DSMT4">
                  <p:embed/>
                </p:oleObj>
              </mc:Choice>
              <mc:Fallback>
                <p:oleObj name="Equation" r:id="rId17" imgW="1244520" imgH="266400" progId="Equation.DSMT4">
                  <p:embed/>
                  <p:pic>
                    <p:nvPicPr>
                      <p:cNvPr id="35021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7254" y="2136216"/>
                        <a:ext cx="1866900" cy="40005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4549475"/>
              </p:ext>
            </p:extLst>
          </p:nvPr>
        </p:nvGraphicFramePr>
        <p:xfrm>
          <a:off x="6289229" y="2820792"/>
          <a:ext cx="7429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99" name="Equation" r:id="rId19" imgW="495000" imgH="203040" progId="Equation.DSMT4">
                  <p:embed/>
                </p:oleObj>
              </mc:Choice>
              <mc:Fallback>
                <p:oleObj name="Equation" r:id="rId19" imgW="495000" imgH="203040" progId="Equation.DSMT4">
                  <p:embed/>
                  <p:pic>
                    <p:nvPicPr>
                      <p:cNvPr id="1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9229" y="2820792"/>
                        <a:ext cx="742950" cy="30480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2090876" y="3662979"/>
            <a:ext cx="162711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/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kinetická energie</a:t>
            </a:r>
          </a:p>
        </p:txBody>
      </p:sp>
      <p:graphicFrame>
        <p:nvGraphicFramePr>
          <p:cNvPr id="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543559"/>
              </p:ext>
            </p:extLst>
          </p:nvPr>
        </p:nvGraphicFramePr>
        <p:xfrm>
          <a:off x="1778236" y="1890201"/>
          <a:ext cx="24765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900" name="Equation" r:id="rId21" imgW="190440" imgH="152280" progId="Equation.DSMT4">
                  <p:embed/>
                </p:oleObj>
              </mc:Choice>
              <mc:Fallback>
                <p:oleObj name="Equation" r:id="rId21" imgW="190440" imgH="152280" progId="Equation.DSMT4">
                  <p:embed/>
                  <p:pic>
                    <p:nvPicPr>
                      <p:cNvPr id="12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8236" y="1890201"/>
                        <a:ext cx="247650" cy="198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7130856" y="2812282"/>
            <a:ext cx="142069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/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energie fotonu</a:t>
            </a: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7687455" y="2043853"/>
            <a:ext cx="133164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/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Pythagorova věta o energii</a:t>
            </a:r>
          </a:p>
        </p:txBody>
      </p:sp>
    </p:spTree>
    <p:extLst>
      <p:ext uri="{BB962C8B-B14F-4D97-AF65-F5344CB8AC3E}">
        <p14:creationId xmlns:p14="http://schemas.microsoft.com/office/powerpoint/2010/main" val="1541909213"/>
      </p:ext>
    </p:extLst>
  </p:cSld>
  <p:clrMapOvr>
    <a:masterClrMapping/>
  </p:clrMapOvr>
  <p:transition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1029" y="3535148"/>
            <a:ext cx="2001503" cy="2840843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4234220" y="1623701"/>
            <a:ext cx="437022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Relativita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Lorentzova transformace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Důsledky Lorentzovy transformace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Čtyřvektory</a:t>
            </a:r>
            <a:endParaRPr kumimoji="1" lang="cs-CZ" sz="18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Relativistické paradoxy</a:t>
            </a:r>
          </a:p>
        </p:txBody>
      </p:sp>
    </p:spTree>
    <p:extLst>
      <p:ext uri="{BB962C8B-B14F-4D97-AF65-F5344CB8AC3E}">
        <p14:creationId xmlns:p14="http://schemas.microsoft.com/office/powerpoint/2010/main" val="489862124"/>
      </p:ext>
    </p:extLst>
  </p:cSld>
  <p:clrMapOvr>
    <a:masterClrMapping/>
  </p:clrMapOvr>
  <p:transition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ChangeArrowheads="1"/>
          </p:cNvSpPr>
          <p:nvPr/>
        </p:nvSpPr>
        <p:spPr bwMode="auto">
          <a:xfrm>
            <a:off x="27320" y="928"/>
            <a:ext cx="8861425" cy="6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Paradoxy</a:t>
            </a:r>
          </a:p>
        </p:txBody>
      </p:sp>
      <p:sp>
        <p:nvSpPr>
          <p:cNvPr id="138573" name="Text Box 333"/>
          <p:cNvSpPr txBox="1">
            <a:spLocks noChangeArrowheads="1"/>
          </p:cNvSpPr>
          <p:nvPr/>
        </p:nvSpPr>
        <p:spPr bwMode="auto">
          <a:xfrm>
            <a:off x="187325" y="989013"/>
            <a:ext cx="3109913" cy="501675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Sepětí prostoru a času v jediném čtyřrozměrném kontinuu, v tzv. časoprostoru, vede k tomu, že prostorové události a časové intervaly mezi dvěma událostmi posuzovány ve dvou inerciálních vztažných soustavách, tedy soustavách naprosto rovnoprávných, se jeví různě a výsledky jsou zdánlivě neslučitelné. Za paradoxní označujeme právě ty situace, </a:t>
            </a:r>
            <a:b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kdy dva, oba přesvědčivě získané výsledky sobě odporují. Řešení je téměř vždy třeba hledat v chybné a nekorektní formulaci problému </a:t>
            </a:r>
            <a:b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či v zamlčeném a neuvědomělém přijetí zdánlivě samozřejmého, avšak ve skutečnosti nesplněného předpokladu.</a:t>
            </a:r>
          </a:p>
        </p:txBody>
      </p:sp>
      <p:pic>
        <p:nvPicPr>
          <p:cNvPr id="138577" name="Picture 337" descr="parado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700" y="271463"/>
            <a:ext cx="4954588" cy="622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340994"/>
      </p:ext>
    </p:extLst>
  </p:cSld>
  <p:clrMapOvr>
    <a:masterClrMapping/>
  </p:clrMapOvr>
  <p:transition>
    <p:zo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451" name="Picture 3" descr="vlak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700" y="4594225"/>
            <a:ext cx="5018088" cy="226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0452" name="Picture 4" descr="vlak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392363"/>
            <a:ext cx="5189537" cy="210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0453" name="Picture 5" descr="vlak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025" y="0"/>
            <a:ext cx="4389438" cy="213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0454" name="Rectangle 6"/>
          <p:cNvSpPr>
            <a:spLocks noChangeArrowheads="1"/>
          </p:cNvSpPr>
          <p:nvPr/>
        </p:nvSpPr>
        <p:spPr bwMode="auto">
          <a:xfrm>
            <a:off x="91576" y="188640"/>
            <a:ext cx="3517310" cy="39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pPr>
              <a:lnSpc>
                <a:spcPct val="70000"/>
              </a:lnSpc>
            </a:pPr>
            <a:r>
              <a:rPr kumimoji="1" lang="cs-CZ" altLang="en-US" sz="2800" b="1" dirty="0">
                <a:solidFill>
                  <a:srgbClr val="336699"/>
                </a:solidFill>
                <a:latin typeface="Arial Narrow" panose="020B0606020202030204" pitchFamily="34" charset="0"/>
              </a:rPr>
              <a:t>Paradox vlaku a nádraží</a:t>
            </a:r>
          </a:p>
        </p:txBody>
      </p:sp>
      <p:sp>
        <p:nvSpPr>
          <p:cNvPr id="360455" name="Text Box 7"/>
          <p:cNvSpPr txBox="1">
            <a:spLocks noChangeArrowheads="1"/>
          </p:cNvSpPr>
          <p:nvPr/>
        </p:nvSpPr>
        <p:spPr bwMode="auto">
          <a:xfrm>
            <a:off x="199053" y="980728"/>
            <a:ext cx="3325813" cy="107721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 klidu je nádraží a vlak stejně dlouhé. Z vlaku se ale zdá kratší nádraží a z nádraží vlak. Co je pravda?</a:t>
            </a:r>
          </a:p>
        </p:txBody>
      </p:sp>
      <p:sp>
        <p:nvSpPr>
          <p:cNvPr id="360456" name="Text Box 8"/>
          <p:cNvSpPr txBox="1">
            <a:spLocks noChangeArrowheads="1"/>
          </p:cNvSpPr>
          <p:nvPr/>
        </p:nvSpPr>
        <p:spPr bwMode="auto">
          <a:xfrm>
            <a:off x="199052" y="2392363"/>
            <a:ext cx="3325813" cy="830997"/>
          </a:xfrm>
          <a:prstGeom prst="rect">
            <a:avLst/>
          </a:prstGeom>
          <a:solidFill>
            <a:srgbClr val="FFCC99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 obou soustavách mají pravdu. Vzdálenost je pojem relativní, </a:t>
            </a:r>
            <a:b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ne absolutní.</a:t>
            </a:r>
          </a:p>
        </p:txBody>
      </p:sp>
    </p:spTree>
    <p:extLst>
      <p:ext uri="{BB962C8B-B14F-4D97-AF65-F5344CB8AC3E}">
        <p14:creationId xmlns:p14="http://schemas.microsoft.com/office/powerpoint/2010/main" val="2954508161"/>
      </p:ext>
    </p:extLst>
  </p:cSld>
  <p:clrMapOvr>
    <a:masterClrMapping/>
  </p:clrMapOvr>
  <p:transition>
    <p:zo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6" name="Rectangle 6"/>
          <p:cNvSpPr>
            <a:spLocks noChangeArrowheads="1"/>
          </p:cNvSpPr>
          <p:nvPr/>
        </p:nvSpPr>
        <p:spPr bwMode="auto">
          <a:xfrm>
            <a:off x="24056" y="208496"/>
            <a:ext cx="2340705" cy="39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pPr>
              <a:lnSpc>
                <a:spcPct val="70000"/>
              </a:lnSpc>
            </a:pPr>
            <a:r>
              <a:rPr kumimoji="1" lang="cs-CZ" altLang="en-US" sz="2800" b="1" dirty="0">
                <a:solidFill>
                  <a:srgbClr val="336699"/>
                </a:solidFill>
                <a:latin typeface="Arial Narrow" panose="020B0606020202030204" pitchFamily="34" charset="0"/>
              </a:rPr>
              <a:t>Paradox kanálu</a:t>
            </a:r>
          </a:p>
        </p:txBody>
      </p:sp>
      <p:pic>
        <p:nvPicPr>
          <p:cNvPr id="358409" name="Picture 9" descr="chodec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0" y="1600200"/>
            <a:ext cx="5794375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10" name="Picture 10" descr="chodec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0" y="2992438"/>
            <a:ext cx="5829300" cy="75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11" name="Picture 11" descr="chodec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0" y="280988"/>
            <a:ext cx="5829300" cy="65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12" name="Text Box 12"/>
          <p:cNvSpPr txBox="1">
            <a:spLocks noChangeArrowheads="1"/>
          </p:cNvSpPr>
          <p:nvPr/>
        </p:nvSpPr>
        <p:spPr bwMode="auto">
          <a:xfrm>
            <a:off x="228600" y="4037013"/>
            <a:ext cx="8575675" cy="584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Propadne chodec či metrová tyč kanálem? Z hlediska soustavy tyče je kratší kanál a tedy nepropadne. Z hlediska soustavy kanálu je kratší tyč a tedy propadne.</a:t>
            </a:r>
          </a:p>
        </p:txBody>
      </p:sp>
      <p:sp>
        <p:nvSpPr>
          <p:cNvPr id="358413" name="Text Box 13"/>
          <p:cNvSpPr txBox="1">
            <a:spLocks noChangeArrowheads="1"/>
          </p:cNvSpPr>
          <p:nvPr/>
        </p:nvSpPr>
        <p:spPr bwMode="auto">
          <a:xfrm>
            <a:off x="228600" y="4722813"/>
            <a:ext cx="8569325" cy="830997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Dolů působí gravitace, nejde tedy o problém STR. Nebo ťukneme současně na oba konce namísto gravitace. Co je to ale současně? Není totéž z hlediska obou soustav. Tyč se buď v gravitaci prohne nebo při ťuknutí nakloní.</a:t>
            </a:r>
          </a:p>
        </p:txBody>
      </p:sp>
      <p:pic>
        <p:nvPicPr>
          <p:cNvPr id="358414" name="Picture 14" descr="chodec10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0" y="5588000"/>
            <a:ext cx="6069013" cy="9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15" name="Text Box 15"/>
          <p:cNvSpPr txBox="1">
            <a:spLocks noChangeArrowheads="1"/>
          </p:cNvSpPr>
          <p:nvPr/>
        </p:nvSpPr>
        <p:spPr bwMode="auto">
          <a:xfrm>
            <a:off x="2955925" y="1763713"/>
            <a:ext cx="149271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soustava kanálu</a:t>
            </a:r>
          </a:p>
        </p:txBody>
      </p:sp>
      <p:sp>
        <p:nvSpPr>
          <p:cNvPr id="358416" name="Text Box 16"/>
          <p:cNvSpPr txBox="1">
            <a:spLocks noChangeArrowheads="1"/>
          </p:cNvSpPr>
          <p:nvPr/>
        </p:nvSpPr>
        <p:spPr bwMode="auto">
          <a:xfrm>
            <a:off x="2955925" y="3021013"/>
            <a:ext cx="128753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soustava tyče</a:t>
            </a:r>
          </a:p>
        </p:txBody>
      </p:sp>
      <p:sp>
        <p:nvSpPr>
          <p:cNvPr id="358417" name="Rectangle 17"/>
          <p:cNvSpPr>
            <a:spLocks noChangeArrowheads="1"/>
          </p:cNvSpPr>
          <p:nvPr/>
        </p:nvSpPr>
        <p:spPr bwMode="auto">
          <a:xfrm>
            <a:off x="5753100" y="685800"/>
            <a:ext cx="520700" cy="279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5391989"/>
      </p:ext>
    </p:extLst>
  </p:cSld>
  <p:clrMapOvr>
    <a:masterClrMapping/>
  </p:clrMapOvr>
  <p:transition>
    <p:zo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89" name="Rectangle 45"/>
          <p:cNvSpPr>
            <a:spLocks noChangeArrowheads="1"/>
          </p:cNvSpPr>
          <p:nvPr/>
        </p:nvSpPr>
        <p:spPr bwMode="auto">
          <a:xfrm>
            <a:off x="3975100" y="533400"/>
            <a:ext cx="2324100" cy="6019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38987" name="Rectangle 43"/>
          <p:cNvSpPr>
            <a:spLocks noChangeArrowheads="1"/>
          </p:cNvSpPr>
          <p:nvPr/>
        </p:nvSpPr>
        <p:spPr bwMode="auto">
          <a:xfrm>
            <a:off x="6604000" y="533400"/>
            <a:ext cx="2324100" cy="6019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38960" name="Rectangle 16"/>
          <p:cNvSpPr>
            <a:spLocks noChangeArrowheads="1"/>
          </p:cNvSpPr>
          <p:nvPr/>
        </p:nvSpPr>
        <p:spPr bwMode="auto">
          <a:xfrm>
            <a:off x="0" y="125413"/>
            <a:ext cx="2438488" cy="39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pPr>
              <a:lnSpc>
                <a:spcPct val="70000"/>
              </a:lnSpc>
            </a:pPr>
            <a:r>
              <a:rPr kumimoji="1" lang="cs-CZ" altLang="en-US" sz="2800" b="1" dirty="0">
                <a:solidFill>
                  <a:srgbClr val="336699"/>
                </a:solidFill>
                <a:latin typeface="Arial Narrow" panose="020B0606020202030204" pitchFamily="34" charset="0"/>
              </a:rPr>
              <a:t>Paradox dvojčat</a:t>
            </a:r>
          </a:p>
        </p:txBody>
      </p:sp>
      <p:sp>
        <p:nvSpPr>
          <p:cNvPr id="338971" name="Line 27"/>
          <p:cNvSpPr>
            <a:spLocks noChangeShapeType="1"/>
          </p:cNvSpPr>
          <p:nvPr/>
        </p:nvSpPr>
        <p:spPr bwMode="auto">
          <a:xfrm>
            <a:off x="7251700" y="5029200"/>
            <a:ext cx="0" cy="127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38972" name="Line 28"/>
          <p:cNvSpPr>
            <a:spLocks noChangeShapeType="1"/>
          </p:cNvSpPr>
          <p:nvPr/>
        </p:nvSpPr>
        <p:spPr bwMode="auto">
          <a:xfrm flipV="1">
            <a:off x="8305800" y="3987800"/>
            <a:ext cx="0" cy="1308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338974" name="Object 30"/>
          <p:cNvGraphicFramePr>
            <a:graphicFrameLocks noChangeAspect="1"/>
          </p:cNvGraphicFramePr>
          <p:nvPr/>
        </p:nvGraphicFramePr>
        <p:xfrm>
          <a:off x="6686550" y="3881438"/>
          <a:ext cx="1138238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880" name="CorelDRAW" r:id="rId3" imgW="1789966" imgH="1812341" progId="CorelDRAW.Graphic.12">
                  <p:embed/>
                </p:oleObj>
              </mc:Choice>
              <mc:Fallback>
                <p:oleObj name="CorelDRAW" r:id="rId3" imgW="1789966" imgH="1812341" progId="CorelDRAW.Graphic.12">
                  <p:embed/>
                  <p:pic>
                    <p:nvPicPr>
                      <p:cNvPr id="338974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6550" y="3881438"/>
                        <a:ext cx="1138238" cy="115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983" name="Object 39"/>
          <p:cNvGraphicFramePr>
            <a:graphicFrameLocks noChangeAspect="1"/>
          </p:cNvGraphicFramePr>
          <p:nvPr/>
        </p:nvGraphicFramePr>
        <p:xfrm>
          <a:off x="7394575" y="609600"/>
          <a:ext cx="558800" cy="161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881" name="CorelDRAW" r:id="rId5" imgW="960549" imgH="2768803" progId="CorelDRAW.Graphic.12">
                  <p:embed/>
                </p:oleObj>
              </mc:Choice>
              <mc:Fallback>
                <p:oleObj name="CorelDRAW" r:id="rId5" imgW="960549" imgH="2768803" progId="CorelDRAW.Graphic.12">
                  <p:embed/>
                  <p:pic>
                    <p:nvPicPr>
                      <p:cNvPr id="338983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4575" y="609600"/>
                        <a:ext cx="558800" cy="161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978" name="Object 34"/>
          <p:cNvGraphicFramePr>
            <a:graphicFrameLocks noChangeAspect="1"/>
          </p:cNvGraphicFramePr>
          <p:nvPr/>
        </p:nvGraphicFramePr>
        <p:xfrm>
          <a:off x="4321175" y="2311400"/>
          <a:ext cx="558800" cy="161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882" name="CorelDRAW" r:id="rId7" imgW="960549" imgH="2768803" progId="CorelDRAW.Graphic.12">
                  <p:embed/>
                </p:oleObj>
              </mc:Choice>
              <mc:Fallback>
                <p:oleObj name="CorelDRAW" r:id="rId7" imgW="960549" imgH="2768803" progId="CorelDRAW.Graphic.12">
                  <p:embed/>
                  <p:pic>
                    <p:nvPicPr>
                      <p:cNvPr id="338978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1175" y="2311400"/>
                        <a:ext cx="558800" cy="161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979" name="Line 35"/>
          <p:cNvSpPr>
            <a:spLocks noChangeShapeType="1"/>
          </p:cNvSpPr>
          <p:nvPr/>
        </p:nvSpPr>
        <p:spPr bwMode="auto">
          <a:xfrm flipV="1">
            <a:off x="4597400" y="1016000"/>
            <a:ext cx="0" cy="1308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338981" name="Object 37"/>
          <p:cNvGraphicFramePr>
            <a:graphicFrameLocks noChangeAspect="1"/>
          </p:cNvGraphicFramePr>
          <p:nvPr/>
        </p:nvGraphicFramePr>
        <p:xfrm>
          <a:off x="5337175" y="952500"/>
          <a:ext cx="560388" cy="161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883" name="CorelDRAW" r:id="rId8" imgW="960549" imgH="2768803" progId="CorelDRAW.Graphic.12">
                  <p:embed/>
                </p:oleObj>
              </mc:Choice>
              <mc:Fallback>
                <p:oleObj name="CorelDRAW" r:id="rId8" imgW="960549" imgH="2768803" progId="CorelDRAW.Graphic.12">
                  <p:embed/>
                  <p:pic>
                    <p:nvPicPr>
                      <p:cNvPr id="338981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7175" y="952500"/>
                        <a:ext cx="560388" cy="161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982" name="Line 38"/>
          <p:cNvSpPr>
            <a:spLocks noChangeShapeType="1"/>
          </p:cNvSpPr>
          <p:nvPr/>
        </p:nvSpPr>
        <p:spPr bwMode="auto">
          <a:xfrm>
            <a:off x="5613400" y="2540000"/>
            <a:ext cx="0" cy="127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338985" name="Object 41"/>
          <p:cNvGraphicFramePr>
            <a:graphicFrameLocks noChangeAspect="1"/>
          </p:cNvGraphicFramePr>
          <p:nvPr/>
        </p:nvGraphicFramePr>
        <p:xfrm>
          <a:off x="4552950" y="5024438"/>
          <a:ext cx="1138238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884" name="CorelDRAW" r:id="rId10" imgW="1789966" imgH="1812341" progId="CorelDRAW.Graphic.12">
                  <p:embed/>
                </p:oleObj>
              </mc:Choice>
              <mc:Fallback>
                <p:oleObj name="CorelDRAW" r:id="rId10" imgW="1789966" imgH="1812341" progId="CorelDRAW.Graphic.12">
                  <p:embed/>
                  <p:pic>
                    <p:nvPicPr>
                      <p:cNvPr id="338985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2950" y="5024438"/>
                        <a:ext cx="1138238" cy="115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991" name="Text Box 47"/>
          <p:cNvSpPr txBox="1">
            <a:spLocks noChangeArrowheads="1"/>
          </p:cNvSpPr>
          <p:nvPr/>
        </p:nvSpPr>
        <p:spPr bwMode="auto">
          <a:xfrm>
            <a:off x="323851" y="563564"/>
            <a:ext cx="3095625" cy="156966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Dva bratři, dvojčata se rozdělí. Jeden zůstane na zemi, druhý odletí v raketě a po létech se vrátí. Který bude mladší? Oběma se přece bude zdát, že ten druhý, ten letí </a:t>
            </a:r>
            <a:b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 podléhá dilataci času.</a:t>
            </a:r>
          </a:p>
        </p:txBody>
      </p:sp>
      <p:sp>
        <p:nvSpPr>
          <p:cNvPr id="338992" name="Text Box 48"/>
          <p:cNvSpPr txBox="1">
            <a:spLocks noChangeArrowheads="1"/>
          </p:cNvSpPr>
          <p:nvPr/>
        </p:nvSpPr>
        <p:spPr bwMode="auto">
          <a:xfrm>
            <a:off x="330993" y="2317174"/>
            <a:ext cx="3095625" cy="304698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Soustava Země je jakž takž inerciální. Soustava cestovatele v raketě nikoli. Při otočce působí velké síly, které mění chod času. Nejde o problém STR. Po setkání bude mladší ten na raketě, ale díky vnímání setrvačných jevů (OTR).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Experimentálně řešil </a:t>
            </a:r>
            <a:r>
              <a:rPr kumimoji="1" lang="cs-CZ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Hafele-Keatingův</a:t>
            </a:r>
            <a:r>
              <a:rPr kumimoji="1" lang="cs-CZ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experiment s hodinami oblétávajícími Zemi. Druhé zůstaly v laboratoři.</a:t>
            </a:r>
          </a:p>
        </p:txBody>
      </p:sp>
      <p:sp>
        <p:nvSpPr>
          <p:cNvPr id="338993" name="Text Box 49"/>
          <p:cNvSpPr txBox="1">
            <a:spLocks noChangeArrowheads="1"/>
          </p:cNvSpPr>
          <p:nvPr/>
        </p:nvSpPr>
        <p:spPr bwMode="auto">
          <a:xfrm>
            <a:off x="4975225" y="125413"/>
            <a:ext cx="3127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</a:t>
            </a:r>
          </a:p>
        </p:txBody>
      </p:sp>
      <p:sp>
        <p:nvSpPr>
          <p:cNvPr id="338994" name="Text Box 50"/>
          <p:cNvSpPr txBox="1">
            <a:spLocks noChangeArrowheads="1"/>
          </p:cNvSpPr>
          <p:nvPr/>
        </p:nvSpPr>
        <p:spPr bwMode="auto">
          <a:xfrm>
            <a:off x="7527925" y="125413"/>
            <a:ext cx="3032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B</a:t>
            </a:r>
          </a:p>
        </p:txBody>
      </p:sp>
      <p:graphicFrame>
        <p:nvGraphicFramePr>
          <p:cNvPr id="338995" name="Object 51"/>
          <p:cNvGraphicFramePr>
            <a:graphicFrameLocks noChangeAspect="1"/>
          </p:cNvGraphicFramePr>
          <p:nvPr/>
        </p:nvGraphicFramePr>
        <p:xfrm>
          <a:off x="7727950" y="5291138"/>
          <a:ext cx="1138238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885" name="CorelDRAW" r:id="rId11" imgW="1789966" imgH="1812341" progId="CorelDRAW.Graphic.12">
                  <p:embed/>
                </p:oleObj>
              </mc:Choice>
              <mc:Fallback>
                <p:oleObj name="CorelDRAW" r:id="rId11" imgW="1789966" imgH="1812341" progId="CorelDRAW.Graphic.12">
                  <p:embed/>
                  <p:pic>
                    <p:nvPicPr>
                      <p:cNvPr id="338995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7950" y="5291138"/>
                        <a:ext cx="1138238" cy="115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2244304"/>
              </p:ext>
            </p:extLst>
          </p:nvPr>
        </p:nvGraphicFramePr>
        <p:xfrm>
          <a:off x="1763711" y="5250498"/>
          <a:ext cx="1065213" cy="149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886" name="CorelDRAW" r:id="rId12" imgW="1789966" imgH="2509114" progId="CorelDRAW.Graphic.12">
                  <p:embed/>
                </p:oleObj>
              </mc:Choice>
              <mc:Fallback>
                <p:oleObj name="CorelDRAW" r:id="rId12" imgW="1789966" imgH="2509114" progId="CorelDRAW.Graphic.12">
                  <p:embed/>
                  <p:pic>
                    <p:nvPicPr>
                      <p:cNvPr id="33899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1" y="5250498"/>
                        <a:ext cx="1065213" cy="1493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3583221"/>
      </p:ext>
    </p:extLst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ChangeArrowheads="1"/>
          </p:cNvSpPr>
          <p:nvPr/>
        </p:nvSpPr>
        <p:spPr bwMode="auto">
          <a:xfrm>
            <a:off x="0" y="12710"/>
            <a:ext cx="8861425" cy="644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Tři vlny relativity</a:t>
            </a:r>
          </a:p>
        </p:txBody>
      </p:sp>
      <p:sp>
        <p:nvSpPr>
          <p:cNvPr id="138540" name="Text Box 300"/>
          <p:cNvSpPr txBox="1">
            <a:spLocks noChangeArrowheads="1"/>
          </p:cNvSpPr>
          <p:nvPr/>
        </p:nvSpPr>
        <p:spPr bwMode="auto">
          <a:xfrm>
            <a:off x="280988" y="952500"/>
            <a:ext cx="2987675" cy="11652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Relativnost vzájemných pohybů je známa velmi dávno. Driblovat míčem můžeme se stejným výsledkem na hřišti i na palubě plovoucí lodě. Pohyb konstantní rychlostí nevnímáme.</a:t>
            </a:r>
          </a:p>
        </p:txBody>
      </p:sp>
      <p:sp>
        <p:nvSpPr>
          <p:cNvPr id="138560" name="Text Box 320"/>
          <p:cNvSpPr txBox="1">
            <a:spLocks noChangeArrowheads="1"/>
          </p:cNvSpPr>
          <p:nvPr/>
        </p:nvSpPr>
        <p:spPr bwMode="auto">
          <a:xfrm>
            <a:off x="268288" y="2482850"/>
            <a:ext cx="7696338" cy="73866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cs-CZ" altLang="en-US" sz="1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16. až 17. století (Galileo Galilei</a:t>
            </a:r>
            <a:r>
              <a:rPr kumimoji="1" lang="cs-CZ" altLang="en-US" sz="140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): princip relativity pro </a:t>
            </a:r>
            <a:r>
              <a:rPr kumimoji="1" lang="cs-CZ" altLang="en-US" sz="1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mechanické </a:t>
            </a:r>
            <a:r>
              <a:rPr kumimoji="1" lang="cs-CZ" altLang="en-US" sz="140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děje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cs-CZ" altLang="en-US" sz="1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1905 (Albert Einstein):</a:t>
            </a:r>
            <a:r>
              <a:rPr kumimoji="1" lang="cs-CZ" altLang="en-US" sz="1400" u="none" strike="noStrike" kern="1200" cap="none" spc="0" normalizeH="0" baseline="0" noProof="0" dirty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cs-CZ" altLang="en-US" sz="140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princip relativity pro </a:t>
            </a:r>
            <a:r>
              <a:rPr kumimoji="1" lang="cs-CZ" altLang="en-US" sz="1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mechanické a elektromagnetické</a:t>
            </a:r>
            <a:r>
              <a:rPr kumimoji="1" lang="cs-CZ" altLang="en-US" sz="1400" u="none" strike="noStrike" kern="1200" cap="none" spc="0" normalizeH="0" baseline="0" noProof="0" dirty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cs-CZ" altLang="en-US" sz="140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děje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cs-CZ" altLang="en-US" sz="1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1916 (Albert Einstein):</a:t>
            </a:r>
            <a:r>
              <a:rPr kumimoji="1" lang="cs-CZ" altLang="en-US" sz="1400" u="none" strike="noStrike" kern="1200" cap="none" spc="0" normalizeH="0" baseline="0" noProof="0" dirty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cs-CZ" altLang="en-US" sz="140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princip relativity pro </a:t>
            </a:r>
            <a:r>
              <a:rPr kumimoji="1" lang="cs-CZ" altLang="en-US" sz="1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mechanické, elektromagnetické a gravitační</a:t>
            </a:r>
            <a:r>
              <a:rPr kumimoji="1" lang="cs-CZ" altLang="en-US" sz="1400" u="none" strike="noStrike" kern="1200" cap="none" spc="0" normalizeH="0" baseline="0" noProof="0" dirty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cs-CZ" altLang="en-US" sz="140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děje</a:t>
            </a:r>
          </a:p>
        </p:txBody>
      </p:sp>
      <p:pic>
        <p:nvPicPr>
          <p:cNvPr id="138561" name="Picture 321" descr="Galileo_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3541713"/>
            <a:ext cx="2292350" cy="2878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563" name="Picture 323" descr="Einstein_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388" y="3541713"/>
            <a:ext cx="2425700" cy="2881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564" name="Picture 324" descr="Einstein_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025" y="3541713"/>
            <a:ext cx="2363788" cy="2879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565" name="Text Box 325"/>
          <p:cNvSpPr txBox="1">
            <a:spLocks noChangeArrowheads="1"/>
          </p:cNvSpPr>
          <p:nvPr/>
        </p:nvSpPr>
        <p:spPr bwMode="auto">
          <a:xfrm>
            <a:off x="339725" y="6453188"/>
            <a:ext cx="209063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Galileo Galilei (1564–1642)</a:t>
            </a:r>
          </a:p>
        </p:txBody>
      </p:sp>
      <p:sp>
        <p:nvSpPr>
          <p:cNvPr id="138566" name="Text Box 326"/>
          <p:cNvSpPr txBox="1">
            <a:spLocks noChangeArrowheads="1"/>
          </p:cNvSpPr>
          <p:nvPr/>
        </p:nvSpPr>
        <p:spPr bwMode="auto">
          <a:xfrm>
            <a:off x="4486275" y="6464300"/>
            <a:ext cx="20842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Albert Einstein (1879–1955)</a:t>
            </a:r>
          </a:p>
        </p:txBody>
      </p:sp>
      <p:sp>
        <p:nvSpPr>
          <p:cNvPr id="138567" name="Text Box 327"/>
          <p:cNvSpPr txBox="1">
            <a:spLocks noChangeArrowheads="1"/>
          </p:cNvSpPr>
          <p:nvPr/>
        </p:nvSpPr>
        <p:spPr bwMode="auto">
          <a:xfrm>
            <a:off x="3743325" y="320675"/>
            <a:ext cx="4999038" cy="180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Inerciální systém</a:t>
            </a:r>
            <a:r>
              <a:rPr kumimoji="1" lang="cs-CZ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1" lang="cs-CZ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- 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neexistující ideální souřadnicová soustava, </a:t>
            </a:r>
            <a:b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ve které se volné hmotné body pohybují rovnoměrně přímočaře.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Za IS můžeme přibližně považovat souřadnicové soustavy daleko od hmotných objektů nebo volně padající klec.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Událost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–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skutečnost, kterou můžeme popsat časem (kdy se stala)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 prostorovými souřadnicemi (kde se stala):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= (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t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,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x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,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y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,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z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15908068"/>
      </p:ext>
    </p:extLst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66" name="Rectangle 22"/>
          <p:cNvSpPr>
            <a:spLocks noChangeArrowheads="1"/>
          </p:cNvSpPr>
          <p:nvPr/>
        </p:nvSpPr>
        <p:spPr bwMode="auto">
          <a:xfrm>
            <a:off x="849313" y="5743575"/>
            <a:ext cx="3360737" cy="7223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38962" name="Rectangle 18"/>
          <p:cNvSpPr>
            <a:spLocks noChangeArrowheads="1"/>
          </p:cNvSpPr>
          <p:nvPr/>
        </p:nvSpPr>
        <p:spPr bwMode="auto">
          <a:xfrm>
            <a:off x="5511800" y="2357438"/>
            <a:ext cx="3090863" cy="40687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38947" name="Text Box 3"/>
          <p:cNvSpPr txBox="1">
            <a:spLocks noChangeArrowheads="1"/>
          </p:cNvSpPr>
          <p:nvPr/>
        </p:nvSpPr>
        <p:spPr bwMode="auto">
          <a:xfrm>
            <a:off x="280988" y="863600"/>
            <a:ext cx="844867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Pojem relativnosti pohybu se poprvé objevuje v klasické mechanice formulované Galileo Galileem. Zde vede na skládání rychlostí a stejné mechanické síly působící ve všech inerciálních soustavách, tedy stejný výsledek mechanických experimentů ve všech inerciálních soustavách.</a:t>
            </a:r>
          </a:p>
        </p:txBody>
      </p:sp>
      <p:sp>
        <p:nvSpPr>
          <p:cNvPr id="338948" name="Oval 4"/>
          <p:cNvSpPr>
            <a:spLocks noChangeArrowheads="1"/>
          </p:cNvSpPr>
          <p:nvPr/>
        </p:nvSpPr>
        <p:spPr bwMode="auto">
          <a:xfrm>
            <a:off x="2033588" y="2241550"/>
            <a:ext cx="88900" cy="889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38949" name="Line 5"/>
          <p:cNvSpPr>
            <a:spLocks noChangeShapeType="1"/>
          </p:cNvSpPr>
          <p:nvPr/>
        </p:nvSpPr>
        <p:spPr bwMode="auto">
          <a:xfrm flipV="1">
            <a:off x="823913" y="2317750"/>
            <a:ext cx="1236662" cy="1211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38950" name="Line 6"/>
          <p:cNvSpPr>
            <a:spLocks noChangeShapeType="1"/>
          </p:cNvSpPr>
          <p:nvPr/>
        </p:nvSpPr>
        <p:spPr bwMode="auto">
          <a:xfrm flipH="1" flipV="1">
            <a:off x="2098675" y="2317750"/>
            <a:ext cx="1158875" cy="823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38951" name="Line 7"/>
          <p:cNvSpPr>
            <a:spLocks noChangeShapeType="1"/>
          </p:cNvSpPr>
          <p:nvPr/>
        </p:nvSpPr>
        <p:spPr bwMode="auto">
          <a:xfrm flipV="1">
            <a:off x="836613" y="3154363"/>
            <a:ext cx="2433637" cy="347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338952" name="Object 8"/>
          <p:cNvGraphicFramePr>
            <a:graphicFrameLocks noChangeAspect="1"/>
          </p:cNvGraphicFramePr>
          <p:nvPr/>
        </p:nvGraphicFramePr>
        <p:xfrm>
          <a:off x="244475" y="1933575"/>
          <a:ext cx="4305300" cy="222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02" name="CorelDRAW" r:id="rId3" imgW="4291200" imgH="2192040" progId="CorelDRAW.Graphic.12">
                  <p:embed/>
                </p:oleObj>
              </mc:Choice>
              <mc:Fallback>
                <p:oleObj name="CorelDRAW" r:id="rId3" imgW="4291200" imgH="2192040" progId="CorelDRAW.Graphic.12">
                  <p:embed/>
                  <p:pic>
                    <p:nvPicPr>
                      <p:cNvPr id="33895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475" y="1933575"/>
                        <a:ext cx="4305300" cy="2227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953" name="Object 9"/>
          <p:cNvGraphicFramePr>
            <a:graphicFrameLocks noChangeAspect="1"/>
          </p:cNvGraphicFramePr>
          <p:nvPr/>
        </p:nvGraphicFramePr>
        <p:xfrm>
          <a:off x="585788" y="2247900"/>
          <a:ext cx="2095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03" name="Equation" r:id="rId5" imgW="139680" imgH="177480" progId="Equation.DSMT4">
                  <p:embed/>
                </p:oleObj>
              </mc:Choice>
              <mc:Fallback>
                <p:oleObj name="Equation" r:id="rId5" imgW="139680" imgH="177480" progId="Equation.DSMT4">
                  <p:embed/>
                  <p:pic>
                    <p:nvPicPr>
                      <p:cNvPr id="33895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8" y="2247900"/>
                        <a:ext cx="20955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954" name="Object 10"/>
          <p:cNvGraphicFramePr>
            <a:graphicFrameLocks noChangeAspect="1"/>
          </p:cNvGraphicFramePr>
          <p:nvPr/>
        </p:nvGraphicFramePr>
        <p:xfrm>
          <a:off x="3360738" y="1808163"/>
          <a:ext cx="2667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04" name="Equation" r:id="rId7" imgW="177480" imgH="177480" progId="Equation.DSMT4">
                  <p:embed/>
                </p:oleObj>
              </mc:Choice>
              <mc:Fallback>
                <p:oleObj name="Equation" r:id="rId7" imgW="177480" imgH="177480" progId="Equation.DSMT4">
                  <p:embed/>
                  <p:pic>
                    <p:nvPicPr>
                      <p:cNvPr id="338954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0738" y="1808163"/>
                        <a:ext cx="26670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955" name="Object 11"/>
          <p:cNvGraphicFramePr>
            <a:graphicFrameLocks noChangeAspect="1"/>
          </p:cNvGraphicFramePr>
          <p:nvPr/>
        </p:nvGraphicFramePr>
        <p:xfrm>
          <a:off x="1395413" y="2555875"/>
          <a:ext cx="17145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05" name="Equation" r:id="rId9" imgW="114120" imgH="126720" progId="Equation.DSMT4">
                  <p:embed/>
                </p:oleObj>
              </mc:Choice>
              <mc:Fallback>
                <p:oleObj name="Equation" r:id="rId9" imgW="114120" imgH="126720" progId="Equation.DSMT4">
                  <p:embed/>
                  <p:pic>
                    <p:nvPicPr>
                      <p:cNvPr id="338955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5413" y="2555875"/>
                        <a:ext cx="171450" cy="19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956" name="Object 12"/>
          <p:cNvGraphicFramePr>
            <a:graphicFrameLocks noChangeAspect="1"/>
          </p:cNvGraphicFramePr>
          <p:nvPr/>
        </p:nvGraphicFramePr>
        <p:xfrm>
          <a:off x="2562225" y="2408238"/>
          <a:ext cx="22860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06" name="Equation" r:id="rId11" imgW="152280" imgH="164880" progId="Equation.DSMT4">
                  <p:embed/>
                </p:oleObj>
              </mc:Choice>
              <mc:Fallback>
                <p:oleObj name="Equation" r:id="rId11" imgW="152280" imgH="164880" progId="Equation.DSMT4">
                  <p:embed/>
                  <p:pic>
                    <p:nvPicPr>
                      <p:cNvPr id="338956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2225" y="2408238"/>
                        <a:ext cx="228600" cy="247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957" name="Object 13"/>
          <p:cNvGraphicFramePr>
            <a:graphicFrameLocks noChangeAspect="1"/>
          </p:cNvGraphicFramePr>
          <p:nvPr/>
        </p:nvGraphicFramePr>
        <p:xfrm>
          <a:off x="2111375" y="3057525"/>
          <a:ext cx="2667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07" name="Equation" r:id="rId13" imgW="177480" imgH="152280" progId="Equation.DSMT4">
                  <p:embed/>
                </p:oleObj>
              </mc:Choice>
              <mc:Fallback>
                <p:oleObj name="Equation" r:id="rId13" imgW="177480" imgH="152280" progId="Equation.DSMT4">
                  <p:embed/>
                  <p:pic>
                    <p:nvPicPr>
                      <p:cNvPr id="338957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1375" y="3057525"/>
                        <a:ext cx="2667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958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1303074"/>
              </p:ext>
            </p:extLst>
          </p:nvPr>
        </p:nvGraphicFramePr>
        <p:xfrm>
          <a:off x="862013" y="4130675"/>
          <a:ext cx="215265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08" name="Equation" r:id="rId15" imgW="1434960" imgH="965160" progId="Equation.DSMT4">
                  <p:embed/>
                </p:oleObj>
              </mc:Choice>
              <mc:Fallback>
                <p:oleObj name="Equation" r:id="rId15" imgW="1434960" imgH="965160" progId="Equation.DSMT4">
                  <p:embed/>
                  <p:pic>
                    <p:nvPicPr>
                      <p:cNvPr id="338958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2013" y="4130675"/>
                        <a:ext cx="2152650" cy="14478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959" name="Text Box 15"/>
          <p:cNvSpPr txBox="1">
            <a:spLocks noChangeArrowheads="1"/>
          </p:cNvSpPr>
          <p:nvPr/>
        </p:nvSpPr>
        <p:spPr bwMode="auto">
          <a:xfrm>
            <a:off x="5537200" y="2408238"/>
            <a:ext cx="3016250" cy="375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Princip relativity - různé formulace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Průběh mechanického děje nezávisí na volbě inerciální souřadnicové soustavy.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Ve všech inerciálních soustavách, vzájemně se pohybujících rovnoměrně přímočaře, dopadne mechanický experiment stejně.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Žádným mechanickým experimentem nelze od sebe odlišit dva inerciální systémy. Neexistuje preferovaný inerciální systém.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Stav pohybu a klidu je relativní, neexistuje absolutní stav klidu, neexistuje jediný klidový inerciální systém.</a:t>
            </a:r>
          </a:p>
        </p:txBody>
      </p:sp>
      <p:sp>
        <p:nvSpPr>
          <p:cNvPr id="338960" name="Rectangle 16"/>
          <p:cNvSpPr>
            <a:spLocks noChangeArrowheads="1"/>
          </p:cNvSpPr>
          <p:nvPr/>
        </p:nvSpPr>
        <p:spPr bwMode="auto">
          <a:xfrm>
            <a:off x="-32276" y="109544"/>
            <a:ext cx="6620499" cy="39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pPr>
              <a:lnSpc>
                <a:spcPct val="70000"/>
              </a:lnSpc>
            </a:pPr>
            <a:r>
              <a:rPr kumimoji="1" lang="cs-CZ" altLang="en-US" sz="2800" b="1" dirty="0">
                <a:solidFill>
                  <a:srgbClr val="336699"/>
                </a:solidFill>
                <a:latin typeface="Arial Narrow" panose="020B0606020202030204" pitchFamily="34" charset="0"/>
              </a:rPr>
              <a:t>Galileův princip relativity (16. až 17. století)</a:t>
            </a:r>
          </a:p>
        </p:txBody>
      </p:sp>
      <p:graphicFrame>
        <p:nvGraphicFramePr>
          <p:cNvPr id="338961" name="Object 17"/>
          <p:cNvGraphicFramePr>
            <a:graphicFrameLocks noChangeAspect="1"/>
          </p:cNvGraphicFramePr>
          <p:nvPr/>
        </p:nvGraphicFramePr>
        <p:xfrm>
          <a:off x="917575" y="5783263"/>
          <a:ext cx="9144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09" name="Equation" r:id="rId17" imgW="609480" imgH="431640" progId="Equation.DSMT4">
                  <p:embed/>
                </p:oleObj>
              </mc:Choice>
              <mc:Fallback>
                <p:oleObj name="Equation" r:id="rId17" imgW="609480" imgH="431640" progId="Equation.DSMT4">
                  <p:embed/>
                  <p:pic>
                    <p:nvPicPr>
                      <p:cNvPr id="338961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7575" y="5783263"/>
                        <a:ext cx="91440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963" name="Text Box 19"/>
          <p:cNvSpPr txBox="1">
            <a:spLocks noChangeArrowheads="1"/>
          </p:cNvSpPr>
          <p:nvPr/>
        </p:nvSpPr>
        <p:spPr bwMode="auto">
          <a:xfrm>
            <a:off x="3462338" y="3722688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cs-CZ" alt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38965" name="Text Box 21"/>
          <p:cNvSpPr txBox="1">
            <a:spLocks noChangeArrowheads="1"/>
          </p:cNvSpPr>
          <p:nvPr/>
        </p:nvSpPr>
        <p:spPr bwMode="auto">
          <a:xfrm>
            <a:off x="1581150" y="5783263"/>
            <a:ext cx="2085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vzájemná rychlost dvou IS</a:t>
            </a:r>
          </a:p>
        </p:txBody>
      </p:sp>
      <p:sp>
        <p:nvSpPr>
          <p:cNvPr id="338967" name="Text Box 23"/>
          <p:cNvSpPr txBox="1">
            <a:spLocks noChangeArrowheads="1"/>
          </p:cNvSpPr>
          <p:nvPr/>
        </p:nvSpPr>
        <p:spPr bwMode="auto">
          <a:xfrm>
            <a:off x="1581150" y="6118225"/>
            <a:ext cx="2593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rychlosti tělesa vzhledem k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a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</a:t>
            </a:r>
            <a:r>
              <a:rPr kumimoji="1" lang="en-US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1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'</a:t>
            </a:r>
            <a:endParaRPr kumimoji="1" lang="cs-CZ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7829109"/>
      </p:ext>
    </p:extLst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311" name="Rectangle 95"/>
          <p:cNvSpPr>
            <a:spLocks noChangeArrowheads="1"/>
          </p:cNvSpPr>
          <p:nvPr/>
        </p:nvSpPr>
        <p:spPr bwMode="auto">
          <a:xfrm>
            <a:off x="385763" y="3829050"/>
            <a:ext cx="4044950" cy="25241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65218" name="Rectangle 2"/>
          <p:cNvSpPr>
            <a:spLocks noChangeArrowheads="1"/>
          </p:cNvSpPr>
          <p:nvPr/>
        </p:nvSpPr>
        <p:spPr bwMode="auto">
          <a:xfrm>
            <a:off x="0" y="97898"/>
            <a:ext cx="5363969" cy="39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pPr>
              <a:lnSpc>
                <a:spcPct val="70000"/>
              </a:lnSpc>
            </a:pPr>
            <a:r>
              <a:rPr kumimoji="1" lang="cs-CZ" altLang="en-US" sz="2800" b="1" dirty="0">
                <a:solidFill>
                  <a:srgbClr val="336699"/>
                </a:solidFill>
                <a:latin typeface="Arial Narrow" panose="020B0606020202030204" pitchFamily="34" charset="0"/>
              </a:rPr>
              <a:t>Einsteinův princip speciální relativity</a:t>
            </a:r>
          </a:p>
        </p:txBody>
      </p:sp>
      <p:sp>
        <p:nvSpPr>
          <p:cNvPr id="265306" name="Text Box 90"/>
          <p:cNvSpPr txBox="1">
            <a:spLocks noChangeArrowheads="1"/>
          </p:cNvSpPr>
          <p:nvPr/>
        </p:nvSpPr>
        <p:spPr bwMode="auto">
          <a:xfrm>
            <a:off x="268288" y="865188"/>
            <a:ext cx="842645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Z Maxwellových rovnic plyne, že rychlost světla je ve všech soustavách shodná. Potvrdily to i následné experimenty, první z nich byl </a:t>
            </a:r>
            <a:r>
              <a:rPr kumimoji="1" lang="cs-CZ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Michelsonův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-Morleyův. Klasické skládání rychlostí tedy neplatí. Albert </a:t>
            </a:r>
            <a:r>
              <a:rPr kumimoji="1" lang="cs-CZ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Eienstein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v roce 1905 upravil základy klasické mechaniky tak, aby odpovídala novému skládání rychlostí, které je požadováno elektromagnetickými ději. Vznikla tak speciální relativita.</a:t>
            </a:r>
          </a:p>
        </p:txBody>
      </p:sp>
      <p:sp>
        <p:nvSpPr>
          <p:cNvPr id="265307" name="Text Box 91"/>
          <p:cNvSpPr txBox="1">
            <a:spLocks noChangeArrowheads="1"/>
          </p:cNvSpPr>
          <p:nvPr/>
        </p:nvSpPr>
        <p:spPr bwMode="auto">
          <a:xfrm>
            <a:off x="4727575" y="1970088"/>
            <a:ext cx="4067175" cy="180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Michelsonův-Morleův</a:t>
            </a:r>
            <a:r>
              <a:rPr kumimoji="1" lang="cs-CZ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experiment (1887)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Jde o první z mnoha experimentů prokazujících konstantní rychlost šíření světla nezávisle na souřadnicové soustavě a rychlosti zdroje. Rychlost byla měřena dvouramenným interferometrem podél a napříč pohybu Země kolem Slunce (30 km/s). Experiment prokázal neexistenci éteru - fluida, ve kterém se šíří světlo.</a:t>
            </a:r>
          </a:p>
        </p:txBody>
      </p:sp>
      <p:sp>
        <p:nvSpPr>
          <p:cNvPr id="265308" name="Text Box 92"/>
          <p:cNvSpPr txBox="1">
            <a:spLocks noChangeArrowheads="1"/>
          </p:cNvSpPr>
          <p:nvPr/>
        </p:nvSpPr>
        <p:spPr bwMode="auto">
          <a:xfrm>
            <a:off x="396875" y="3843338"/>
            <a:ext cx="4057650" cy="846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Nové skládání rychlostí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z principu relativity, jak uvidíme, plyne jiné skládání rychlostí než z </a:t>
            </a:r>
            <a:r>
              <a:rPr kumimoji="1" lang="cs-CZ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Galielova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principu relativity</a:t>
            </a:r>
          </a:p>
        </p:txBody>
      </p:sp>
      <p:sp>
        <p:nvSpPr>
          <p:cNvPr id="265309" name="Text Box 93"/>
          <p:cNvSpPr txBox="1">
            <a:spLocks noChangeArrowheads="1"/>
          </p:cNvSpPr>
          <p:nvPr/>
        </p:nvSpPr>
        <p:spPr bwMode="auto">
          <a:xfrm>
            <a:off x="384175" y="1974850"/>
            <a:ext cx="4027488" cy="16319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600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Princip speciální relativity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600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Žádným mechanickým ani elektromagnetickým experimentem nelze od sebe odlišit dva inerciální systémy. Neexistuje preferovaný inerciální systém.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6000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Rychlost světla ve vakuu je ve všech souřadnicových soustavách stejná a rovna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 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= 1/(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e</a:t>
            </a:r>
            <a:r>
              <a:rPr kumimoji="1" lang="cs-CZ" altLang="en-US" sz="1400" b="0" i="0" u="none" strike="noStrike" kern="1200" cap="none" spc="0" normalizeH="0" baseline="-25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0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1" lang="cs-CZ" altLang="en-US" sz="1400" b="0" i="0" u="none" strike="noStrike" kern="1200" cap="none" spc="0" normalizeH="0" baseline="-25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0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)</a:t>
            </a:r>
            <a:r>
              <a:rPr kumimoji="1" lang="cs-CZ" altLang="en-US" sz="1400" b="0" i="0" u="none" strike="noStrike" kern="1200" cap="none" spc="0" normalizeH="0" baseline="30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1/2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.</a:t>
            </a:r>
          </a:p>
        </p:txBody>
      </p:sp>
      <p:graphicFrame>
        <p:nvGraphicFramePr>
          <p:cNvPr id="265310" name="Object 9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946805"/>
              </p:ext>
            </p:extLst>
          </p:nvPr>
        </p:nvGraphicFramePr>
        <p:xfrm>
          <a:off x="1716088" y="4735513"/>
          <a:ext cx="892175" cy="7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25" name="Equation" r:id="rId3" imgW="685800" imgH="596880" progId="Equation.DSMT4">
                  <p:embed/>
                </p:oleObj>
              </mc:Choice>
              <mc:Fallback>
                <p:oleObj name="Equation" r:id="rId3" imgW="685800" imgH="596880" progId="Equation.DSMT4">
                  <p:embed/>
                  <p:pic>
                    <p:nvPicPr>
                      <p:cNvPr id="265310" name="Object 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6088" y="4735513"/>
                        <a:ext cx="892175" cy="776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5312" name="Text Box 96"/>
          <p:cNvSpPr txBox="1">
            <a:spLocks noChangeArrowheads="1"/>
          </p:cNvSpPr>
          <p:nvPr/>
        </p:nvSpPr>
        <p:spPr bwMode="auto">
          <a:xfrm>
            <a:off x="501650" y="5570538"/>
            <a:ext cx="384175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Pro malé rychlosti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u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,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Schoolbook" panose="02040604050505020304" pitchFamily="18" charset="0"/>
                <a:ea typeface="+mn-ea"/>
                <a:cs typeface="+mn-cs"/>
              </a:rPr>
              <a:t>v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, dostáváme klasické skládání. Pro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u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=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,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Schoolbook" panose="02040604050505020304" pitchFamily="18" charset="0"/>
                <a:ea typeface="+mn-ea"/>
                <a:cs typeface="+mn-cs"/>
              </a:rPr>
              <a:t>v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=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dostaneme výslednou rychlost opět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!</a:t>
            </a:r>
          </a:p>
        </p:txBody>
      </p:sp>
      <p:pic>
        <p:nvPicPr>
          <p:cNvPr id="265314" name="Picture 98" descr="Abb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213" y="3925888"/>
            <a:ext cx="1392237" cy="226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5315" name="Picture 99" descr="am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163" y="3940175"/>
            <a:ext cx="2152650" cy="1636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5316" name="Text Box 100"/>
          <p:cNvSpPr txBox="1">
            <a:spLocks noChangeArrowheads="1"/>
          </p:cNvSpPr>
          <p:nvPr/>
        </p:nvSpPr>
        <p:spPr bwMode="auto">
          <a:xfrm>
            <a:off x="6692147" y="5605463"/>
            <a:ext cx="19747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Albert Abraham </a:t>
            </a:r>
            <a:r>
              <a:rPr kumimoji="1" lang="cs-CZ" alt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Michelson</a:t>
            </a:r>
            <a:endParaRPr kumimoji="1" lang="cs-CZ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(1852-1931)</a:t>
            </a:r>
          </a:p>
        </p:txBody>
      </p:sp>
    </p:spTree>
    <p:extLst>
      <p:ext uri="{BB962C8B-B14F-4D97-AF65-F5344CB8AC3E}">
        <p14:creationId xmlns:p14="http://schemas.microsoft.com/office/powerpoint/2010/main" val="1626433559"/>
      </p:ext>
    </p:extLst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001" name="Rectangle 33"/>
          <p:cNvSpPr>
            <a:spLocks noChangeArrowheads="1"/>
          </p:cNvSpPr>
          <p:nvPr/>
        </p:nvSpPr>
        <p:spPr bwMode="auto">
          <a:xfrm>
            <a:off x="4738688" y="4187825"/>
            <a:ext cx="4211637" cy="20859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39999" name="Rectangle 31"/>
          <p:cNvSpPr>
            <a:spLocks noChangeArrowheads="1"/>
          </p:cNvSpPr>
          <p:nvPr/>
        </p:nvSpPr>
        <p:spPr bwMode="auto">
          <a:xfrm>
            <a:off x="242888" y="4187825"/>
            <a:ext cx="4211637" cy="211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pSp>
        <p:nvGrpSpPr>
          <p:cNvPr id="339989" name="Group 21"/>
          <p:cNvGrpSpPr>
            <a:grpSpLocks/>
          </p:cNvGrpSpPr>
          <p:nvPr/>
        </p:nvGrpSpPr>
        <p:grpSpPr bwMode="auto">
          <a:xfrm>
            <a:off x="4298951" y="320675"/>
            <a:ext cx="4654549" cy="3484563"/>
            <a:chOff x="-11" y="521"/>
            <a:chExt cx="2932" cy="2195"/>
          </a:xfrm>
        </p:grpSpPr>
        <p:sp>
          <p:nvSpPr>
            <p:cNvPr id="339979" name="Text Box 11"/>
            <p:cNvSpPr txBox="1">
              <a:spLocks noChangeArrowheads="1"/>
            </p:cNvSpPr>
            <p:nvPr/>
          </p:nvSpPr>
          <p:spPr bwMode="auto">
            <a:xfrm>
              <a:off x="400" y="2386"/>
              <a:ext cx="688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400" b="0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detektor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400" b="0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(dalekohled)</a:t>
              </a:r>
            </a:p>
          </p:txBody>
        </p:sp>
        <p:sp>
          <p:nvSpPr>
            <p:cNvPr id="339980" name="Text Box 12"/>
            <p:cNvSpPr txBox="1">
              <a:spLocks noChangeArrowheads="1"/>
            </p:cNvSpPr>
            <p:nvPr/>
          </p:nvSpPr>
          <p:spPr bwMode="auto">
            <a:xfrm>
              <a:off x="-11" y="1334"/>
              <a:ext cx="381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zdroj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světla</a:t>
              </a:r>
            </a:p>
          </p:txBody>
        </p:sp>
        <p:sp>
          <p:nvSpPr>
            <p:cNvPr id="339981" name="Text Box 13"/>
            <p:cNvSpPr txBox="1">
              <a:spLocks noChangeArrowheads="1"/>
            </p:cNvSpPr>
            <p:nvPr/>
          </p:nvSpPr>
          <p:spPr bwMode="auto">
            <a:xfrm>
              <a:off x="1297" y="521"/>
              <a:ext cx="44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400" b="0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zrcadlo</a:t>
              </a:r>
            </a:p>
          </p:txBody>
        </p:sp>
        <p:sp>
          <p:nvSpPr>
            <p:cNvPr id="339982" name="Text Box 14"/>
            <p:cNvSpPr txBox="1">
              <a:spLocks noChangeArrowheads="1"/>
            </p:cNvSpPr>
            <p:nvPr/>
          </p:nvSpPr>
          <p:spPr bwMode="auto">
            <a:xfrm>
              <a:off x="2475" y="1364"/>
              <a:ext cx="44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400" b="0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zrcadlo</a:t>
              </a:r>
            </a:p>
          </p:txBody>
        </p:sp>
        <p:sp>
          <p:nvSpPr>
            <p:cNvPr id="339983" name="Text Box 15"/>
            <p:cNvSpPr txBox="1">
              <a:spLocks noChangeArrowheads="1"/>
            </p:cNvSpPr>
            <p:nvPr/>
          </p:nvSpPr>
          <p:spPr bwMode="auto">
            <a:xfrm>
              <a:off x="1991" y="634"/>
              <a:ext cx="764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400" b="0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polopropustné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400" b="0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zrcadlo</a:t>
              </a:r>
            </a:p>
          </p:txBody>
        </p:sp>
        <p:pic>
          <p:nvPicPr>
            <p:cNvPr id="339984" name="Picture 16" descr="T045691A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" y="673"/>
              <a:ext cx="2406" cy="20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39990" name="Group 22"/>
          <p:cNvGrpSpPr>
            <a:grpSpLocks/>
          </p:cNvGrpSpPr>
          <p:nvPr/>
        </p:nvGrpSpPr>
        <p:grpSpPr bwMode="auto">
          <a:xfrm>
            <a:off x="239713" y="787400"/>
            <a:ext cx="3740150" cy="2851150"/>
            <a:chOff x="3210" y="277"/>
            <a:chExt cx="2356" cy="1796"/>
          </a:xfrm>
        </p:grpSpPr>
        <p:graphicFrame>
          <p:nvGraphicFramePr>
            <p:cNvPr id="339985" name="Object 17"/>
            <p:cNvGraphicFramePr>
              <a:graphicFrameLocks noChangeAspect="1"/>
            </p:cNvGraphicFramePr>
            <p:nvPr/>
          </p:nvGraphicFramePr>
          <p:xfrm>
            <a:off x="3210" y="706"/>
            <a:ext cx="2356" cy="13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197" name="CorelDRAW" r:id="rId4" imgW="3740686" imgH="2170420" progId="CorelDRAW.Graphic.12">
                    <p:embed/>
                  </p:oleObj>
                </mc:Choice>
                <mc:Fallback>
                  <p:oleObj name="CorelDRAW" r:id="rId4" imgW="3740686" imgH="2170420" progId="CorelDRAW.Graphic.12">
                    <p:embed/>
                    <p:pic>
                      <p:nvPicPr>
                        <p:cNvPr id="339985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0" y="706"/>
                          <a:ext cx="2356" cy="136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339986" name="Picture 18" descr="T045691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1" y="557"/>
              <a:ext cx="383" cy="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9987" name="Line 19"/>
            <p:cNvSpPr>
              <a:spLocks noChangeShapeType="1"/>
            </p:cNvSpPr>
            <p:nvPr/>
          </p:nvSpPr>
          <p:spPr bwMode="auto">
            <a:xfrm>
              <a:off x="4202" y="471"/>
              <a:ext cx="34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1400" b="1" i="0" u="none" strike="noStrike" kern="1200" cap="none" spc="0" normalizeH="0" baseline="0" noProof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339988" name="Text Box 20"/>
            <p:cNvSpPr txBox="1">
              <a:spLocks noChangeArrowheads="1"/>
            </p:cNvSpPr>
            <p:nvPr/>
          </p:nvSpPr>
          <p:spPr bwMode="auto">
            <a:xfrm>
              <a:off x="4120" y="277"/>
              <a:ext cx="47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cs-CZ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30 km/s</a:t>
              </a:r>
            </a:p>
          </p:txBody>
        </p:sp>
      </p:grpSp>
      <p:graphicFrame>
        <p:nvGraphicFramePr>
          <p:cNvPr id="339991" name="Object 23"/>
          <p:cNvGraphicFramePr>
            <a:graphicFrameLocks noChangeAspect="1"/>
          </p:cNvGraphicFramePr>
          <p:nvPr/>
        </p:nvGraphicFramePr>
        <p:xfrm>
          <a:off x="427038" y="4705350"/>
          <a:ext cx="1627187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198" name="CorelDRAW" r:id="rId6" imgW="2181194" imgH="1314541" progId="CorelDRAW.Graphic.12">
                  <p:embed/>
                </p:oleObj>
              </mc:Choice>
              <mc:Fallback>
                <p:oleObj name="CorelDRAW" r:id="rId6" imgW="2181194" imgH="1314541" progId="CorelDRAW.Graphic.12">
                  <p:embed/>
                  <p:pic>
                    <p:nvPicPr>
                      <p:cNvPr id="339991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038" y="4705350"/>
                        <a:ext cx="1627187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9993" name="Line 25"/>
          <p:cNvSpPr>
            <a:spLocks noChangeShapeType="1"/>
          </p:cNvSpPr>
          <p:nvPr/>
        </p:nvSpPr>
        <p:spPr bwMode="auto">
          <a:xfrm>
            <a:off x="1104900" y="6060463"/>
            <a:ext cx="41275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39994" name="Text Box 26"/>
          <p:cNvSpPr txBox="1">
            <a:spLocks noChangeArrowheads="1"/>
          </p:cNvSpPr>
          <p:nvPr/>
        </p:nvSpPr>
        <p:spPr bwMode="auto">
          <a:xfrm>
            <a:off x="1168400" y="5792175"/>
            <a:ext cx="273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1" i="0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</a:t>
            </a:r>
          </a:p>
        </p:txBody>
      </p:sp>
      <p:graphicFrame>
        <p:nvGraphicFramePr>
          <p:cNvPr id="340000" name="Object 32"/>
          <p:cNvGraphicFramePr>
            <a:graphicFrameLocks noChangeAspect="1"/>
          </p:cNvGraphicFramePr>
          <p:nvPr/>
        </p:nvGraphicFramePr>
        <p:xfrm>
          <a:off x="2697163" y="4687888"/>
          <a:ext cx="1655762" cy="1058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199" name="Equation" r:id="rId8" imgW="1269720" imgH="812520" progId="Equation.DSMT4">
                  <p:embed/>
                </p:oleObj>
              </mc:Choice>
              <mc:Fallback>
                <p:oleObj name="Equation" r:id="rId8" imgW="1269720" imgH="812520" progId="Equation.DSMT4">
                  <p:embed/>
                  <p:pic>
                    <p:nvPicPr>
                      <p:cNvPr id="34000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7163" y="4687888"/>
                        <a:ext cx="1655762" cy="1058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0002" name="Object 34"/>
          <p:cNvGraphicFramePr>
            <a:graphicFrameLocks noChangeAspect="1"/>
          </p:cNvGraphicFramePr>
          <p:nvPr/>
        </p:nvGraphicFramePr>
        <p:xfrm>
          <a:off x="7475538" y="4903788"/>
          <a:ext cx="1223962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00" name="Equation" r:id="rId10" imgW="939600" imgH="457200" progId="Equation.DSMT4">
                  <p:embed/>
                </p:oleObj>
              </mc:Choice>
              <mc:Fallback>
                <p:oleObj name="Equation" r:id="rId10" imgW="939600" imgH="457200" progId="Equation.DSMT4">
                  <p:embed/>
                  <p:pic>
                    <p:nvPicPr>
                      <p:cNvPr id="340002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5538" y="4903788"/>
                        <a:ext cx="1223962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0003" name="Text Box 35"/>
          <p:cNvSpPr txBox="1">
            <a:spLocks noChangeArrowheads="1"/>
          </p:cNvSpPr>
          <p:nvPr/>
        </p:nvSpPr>
        <p:spPr bwMode="auto">
          <a:xfrm>
            <a:off x="2392363" y="6388100"/>
            <a:ext cx="4149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Žádný posun interferenčních proužků nebyl pozorován!</a:t>
            </a:r>
          </a:p>
        </p:txBody>
      </p:sp>
      <p:sp>
        <p:nvSpPr>
          <p:cNvPr id="340005" name="Rectangle 37"/>
          <p:cNvSpPr>
            <a:spLocks noChangeArrowheads="1"/>
          </p:cNvSpPr>
          <p:nvPr/>
        </p:nvSpPr>
        <p:spPr bwMode="auto">
          <a:xfrm>
            <a:off x="26425" y="148132"/>
            <a:ext cx="5934638" cy="39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pPr>
              <a:lnSpc>
                <a:spcPct val="70000"/>
              </a:lnSpc>
            </a:pPr>
            <a:r>
              <a:rPr kumimoji="1" lang="cs-CZ" altLang="en-US" sz="2800" b="1">
                <a:solidFill>
                  <a:srgbClr val="336699"/>
                </a:solidFill>
                <a:latin typeface="Arial Narrow" panose="020B0606020202030204" pitchFamily="34" charset="0"/>
              </a:rPr>
              <a:t>Michelsonův-Morleyův experiment (1887)</a:t>
            </a:r>
          </a:p>
        </p:txBody>
      </p:sp>
      <p:graphicFrame>
        <p:nvGraphicFramePr>
          <p:cNvPr id="340009" name="Object 41"/>
          <p:cNvGraphicFramePr>
            <a:graphicFrameLocks noChangeAspect="1"/>
          </p:cNvGraphicFramePr>
          <p:nvPr/>
        </p:nvGraphicFramePr>
        <p:xfrm>
          <a:off x="5095875" y="4314825"/>
          <a:ext cx="1471613" cy="160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01" name="CorelDRAW" r:id="rId12" imgW="1938799" imgH="2117750" progId="CorelDRAW.Graphic.12">
                  <p:embed/>
                </p:oleObj>
              </mc:Choice>
              <mc:Fallback>
                <p:oleObj name="CorelDRAW" r:id="rId12" imgW="1938799" imgH="2117750" progId="CorelDRAW.Graphic.12">
                  <p:embed/>
                  <p:pic>
                    <p:nvPicPr>
                      <p:cNvPr id="340009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5875" y="4314825"/>
                        <a:ext cx="1471613" cy="1608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0010" name="Object 42"/>
          <p:cNvGraphicFramePr>
            <a:graphicFrameLocks noChangeAspect="1"/>
          </p:cNvGraphicFramePr>
          <p:nvPr/>
        </p:nvGraphicFramePr>
        <p:xfrm>
          <a:off x="1333500" y="4919663"/>
          <a:ext cx="184150" cy="217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02" name="Equation" r:id="rId14" imgW="139680" imgH="164880" progId="Equation.DSMT4">
                  <p:embed/>
                </p:oleObj>
              </mc:Choice>
              <mc:Fallback>
                <p:oleObj name="Equation" r:id="rId14" imgW="139680" imgH="164880" progId="Equation.DSMT4">
                  <p:embed/>
                  <p:pic>
                    <p:nvPicPr>
                      <p:cNvPr id="34001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3500" y="4919663"/>
                        <a:ext cx="184150" cy="217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0011" name="Object 43"/>
          <p:cNvGraphicFramePr>
            <a:graphicFrameLocks noChangeAspect="1"/>
          </p:cNvGraphicFramePr>
          <p:nvPr/>
        </p:nvGraphicFramePr>
        <p:xfrm>
          <a:off x="5776913" y="4932363"/>
          <a:ext cx="184150" cy="217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03" name="Equation" r:id="rId16" imgW="139680" imgH="164880" progId="Equation.DSMT4">
                  <p:embed/>
                </p:oleObj>
              </mc:Choice>
              <mc:Fallback>
                <p:oleObj name="Equation" r:id="rId16" imgW="139680" imgH="164880" progId="Equation.DSMT4">
                  <p:embed/>
                  <p:pic>
                    <p:nvPicPr>
                      <p:cNvPr id="340011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6913" y="4932363"/>
                        <a:ext cx="184150" cy="217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0012" name="Object 44"/>
          <p:cNvGraphicFramePr>
            <a:graphicFrameLocks noChangeAspect="1"/>
          </p:cNvGraphicFramePr>
          <p:nvPr/>
        </p:nvGraphicFramePr>
        <p:xfrm>
          <a:off x="5086350" y="4775200"/>
          <a:ext cx="484188" cy="30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04" name="Equation" r:id="rId18" imgW="368280" imgH="228600" progId="Equation.DSMT4">
                  <p:embed/>
                </p:oleObj>
              </mc:Choice>
              <mc:Fallback>
                <p:oleObj name="Equation" r:id="rId18" imgW="368280" imgH="228600" progId="Equation.DSMT4">
                  <p:embed/>
                  <p:pic>
                    <p:nvPicPr>
                      <p:cNvPr id="340012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6350" y="4775200"/>
                        <a:ext cx="484188" cy="300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0013" name="Object 45"/>
          <p:cNvGraphicFramePr>
            <a:graphicFrameLocks noChangeAspect="1"/>
          </p:cNvGraphicFramePr>
          <p:nvPr/>
        </p:nvGraphicFramePr>
        <p:xfrm>
          <a:off x="5294313" y="5910263"/>
          <a:ext cx="484187" cy="30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05" name="Equation" r:id="rId20" imgW="368280" imgH="228600" progId="Equation.DSMT4">
                  <p:embed/>
                </p:oleObj>
              </mc:Choice>
              <mc:Fallback>
                <p:oleObj name="Equation" r:id="rId20" imgW="368280" imgH="228600" progId="Equation.DSMT4">
                  <p:embed/>
                  <p:pic>
                    <p:nvPicPr>
                      <p:cNvPr id="340013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4313" y="5910263"/>
                        <a:ext cx="484187" cy="300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0015" name="Line 47"/>
          <p:cNvSpPr>
            <a:spLocks noChangeShapeType="1"/>
          </p:cNvSpPr>
          <p:nvPr/>
        </p:nvSpPr>
        <p:spPr bwMode="auto">
          <a:xfrm flipV="1">
            <a:off x="5564188" y="5461000"/>
            <a:ext cx="141287" cy="4635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3" name="Line 25"/>
          <p:cNvSpPr>
            <a:spLocks noChangeShapeType="1"/>
          </p:cNvSpPr>
          <p:nvPr/>
        </p:nvSpPr>
        <p:spPr bwMode="auto">
          <a:xfrm>
            <a:off x="6270625" y="5886451"/>
            <a:ext cx="41275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4" name="Text Box 26"/>
          <p:cNvSpPr txBox="1">
            <a:spLocks noChangeArrowheads="1"/>
          </p:cNvSpPr>
          <p:nvPr/>
        </p:nvSpPr>
        <p:spPr bwMode="auto">
          <a:xfrm>
            <a:off x="6334125" y="5618163"/>
            <a:ext cx="273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1" i="0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2593499196"/>
      </p:ext>
    </p:extLst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1029" y="3535148"/>
            <a:ext cx="2001503" cy="2840843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4234220" y="1623701"/>
            <a:ext cx="437022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Relativita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Lorentzova transformace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Důsledky Lorentzovy transformace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Čtyřvektory</a:t>
            </a:r>
            <a:endParaRPr kumimoji="1" lang="cs-CZ" sz="18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1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Relativistické paradoxy</a:t>
            </a:r>
          </a:p>
        </p:txBody>
      </p:sp>
    </p:spTree>
    <p:extLst>
      <p:ext uri="{BB962C8B-B14F-4D97-AF65-F5344CB8AC3E}">
        <p14:creationId xmlns:p14="http://schemas.microsoft.com/office/powerpoint/2010/main" val="3128670266"/>
      </p:ext>
    </p:extLst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029" name="Rectangle 37"/>
          <p:cNvSpPr>
            <a:spLocks noChangeArrowheads="1"/>
          </p:cNvSpPr>
          <p:nvPr/>
        </p:nvSpPr>
        <p:spPr bwMode="auto">
          <a:xfrm>
            <a:off x="400050" y="5661248"/>
            <a:ext cx="3516312" cy="83057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40994" name="Rectangle 2"/>
          <p:cNvSpPr>
            <a:spLocks noChangeArrowheads="1"/>
          </p:cNvSpPr>
          <p:nvPr/>
        </p:nvSpPr>
        <p:spPr bwMode="auto">
          <a:xfrm>
            <a:off x="114300" y="0"/>
            <a:ext cx="88614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Lorentzova transformace</a:t>
            </a:r>
          </a:p>
        </p:txBody>
      </p:sp>
      <p:pic>
        <p:nvPicPr>
          <p:cNvPr id="341003" name="Picture 11" descr="Lorentz_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995530"/>
            <a:ext cx="2047886" cy="249772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1004" name="Picture 12" descr="Lorentz_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082" y="3995530"/>
            <a:ext cx="2038882" cy="249629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1013" name="Text Box 21"/>
          <p:cNvSpPr txBox="1">
            <a:spLocks noChangeArrowheads="1"/>
          </p:cNvSpPr>
          <p:nvPr/>
        </p:nvSpPr>
        <p:spPr bwMode="auto">
          <a:xfrm>
            <a:off x="5364088" y="3510987"/>
            <a:ext cx="31717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Hendrik</a:t>
            </a:r>
            <a:r>
              <a:rPr kumimoji="1" lang="cs-CZ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cs-CZ" alt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Antoon</a:t>
            </a:r>
            <a:r>
              <a:rPr kumimoji="1" lang="cs-CZ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cs-CZ" alt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Lorentz</a:t>
            </a:r>
            <a:r>
              <a:rPr kumimoji="1" lang="cs-CZ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(1853-1928)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Transformaci odvodil z Maxwellových rovnic</a:t>
            </a:r>
          </a:p>
        </p:txBody>
      </p:sp>
      <p:graphicFrame>
        <p:nvGraphicFramePr>
          <p:cNvPr id="341014" name="Object 22"/>
          <p:cNvGraphicFramePr>
            <a:graphicFrameLocks noChangeAspect="1"/>
          </p:cNvGraphicFramePr>
          <p:nvPr/>
        </p:nvGraphicFramePr>
        <p:xfrm>
          <a:off x="400050" y="912813"/>
          <a:ext cx="2019300" cy="26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240" name="Equation" r:id="rId5" imgW="1562040" imgH="203040" progId="Equation.DSMT4">
                  <p:embed/>
                </p:oleObj>
              </mc:Choice>
              <mc:Fallback>
                <p:oleObj name="Equation" r:id="rId5" imgW="1562040" imgH="203040" progId="Equation.DSMT4">
                  <p:embed/>
                  <p:pic>
                    <p:nvPicPr>
                      <p:cNvPr id="341014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" y="912813"/>
                        <a:ext cx="2019300" cy="263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1015" name="Text Box 23"/>
          <p:cNvSpPr txBox="1">
            <a:spLocks noChangeArrowheads="1"/>
          </p:cNvSpPr>
          <p:nvPr/>
        </p:nvSpPr>
        <p:spPr bwMode="auto">
          <a:xfrm>
            <a:off x="2701925" y="890588"/>
            <a:ext cx="29915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původní Galileova transformace (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t</a:t>
            </a:r>
            <a:r>
              <a:rPr kumimoji="1" lang="en-US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'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=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t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)</a:t>
            </a:r>
          </a:p>
        </p:txBody>
      </p:sp>
      <p:graphicFrame>
        <p:nvGraphicFramePr>
          <p:cNvPr id="341016" name="Object 24"/>
          <p:cNvGraphicFramePr>
            <a:graphicFrameLocks noChangeAspect="1"/>
          </p:cNvGraphicFramePr>
          <p:nvPr/>
        </p:nvGraphicFramePr>
        <p:xfrm>
          <a:off x="400050" y="2143125"/>
          <a:ext cx="2511425" cy="26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241" name="Equation" r:id="rId7" imgW="1942920" imgH="203040" progId="Equation.DSMT4">
                  <p:embed/>
                </p:oleObj>
              </mc:Choice>
              <mc:Fallback>
                <p:oleObj name="Equation" r:id="rId7" imgW="1942920" imgH="203040" progId="Equation.DSMT4">
                  <p:embed/>
                  <p:pic>
                    <p:nvPicPr>
                      <p:cNvPr id="341016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" y="2143125"/>
                        <a:ext cx="2511425" cy="263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1017" name="Text Box 25"/>
          <p:cNvSpPr txBox="1">
            <a:spLocks noChangeArrowheads="1"/>
          </p:cNvSpPr>
          <p:nvPr/>
        </p:nvSpPr>
        <p:spPr bwMode="auto">
          <a:xfrm>
            <a:off x="293688" y="1277938"/>
            <a:ext cx="537845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Nová transformace musí mít zjevnou symetrii vzhledem k záměně obou soustav (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Schoolbook" panose="02040604050505020304" pitchFamily="18" charset="0"/>
                <a:ea typeface="+mn-ea"/>
                <a:cs typeface="+mn-cs"/>
              </a:rPr>
              <a:t>v 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Symbol" panose="05050102010706020507" pitchFamily="18" charset="2"/>
              </a:rPr>
              <a:t> 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–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Schoolbook" panose="02040604050505020304" pitchFamily="18" charset="0"/>
                <a:ea typeface="+mn-ea"/>
                <a:cs typeface="+mn-cs"/>
              </a:rPr>
              <a:t>v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, 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t 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Symbol" panose="05050102010706020507" pitchFamily="18" charset="2"/>
              </a:rPr>
              <a:t></a:t>
            </a:r>
            <a:r>
              <a:rPr kumimoji="1" lang="cs-CZ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kumimoji="1" lang="en-US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'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, 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x 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Symbol" panose="05050102010706020507" pitchFamily="18" charset="2"/>
              </a:rPr>
              <a:t></a:t>
            </a:r>
            <a:r>
              <a:rPr kumimoji="1" lang="cs-CZ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kumimoji="1" lang="en-US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'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). Dále v limitě pomalých rychlostí musí přejít v Galileovu transformaci, </a:t>
            </a:r>
            <a:r>
              <a:rPr kumimoji="1" lang="cs-CZ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tj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g 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 1.</a:t>
            </a:r>
          </a:p>
        </p:txBody>
      </p:sp>
      <p:sp>
        <p:nvSpPr>
          <p:cNvPr id="341018" name="Text Box 26"/>
          <p:cNvSpPr txBox="1">
            <a:spLocks noChangeArrowheads="1"/>
          </p:cNvSpPr>
          <p:nvPr/>
        </p:nvSpPr>
        <p:spPr bwMode="auto">
          <a:xfrm>
            <a:off x="293688" y="2554288"/>
            <a:ext cx="45847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Pokud blikne baterka v okamžiku, kdy se soustavy míjejí,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 počátku obou soustav, uvidí z obou soustav pozorovatelé kulové vlnoplochy a pro šíření ve směru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x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bude platit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x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= </a:t>
            </a:r>
            <a:r>
              <a:rPr kumimoji="1" lang="cs-CZ" alt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ct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, respektive </a:t>
            </a:r>
            <a:r>
              <a:rPr kumimoji="1" lang="cs-CZ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x</a:t>
            </a:r>
            <a:r>
              <a:rPr kumimoji="1" lang="en-US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'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= </a:t>
            </a:r>
            <a:r>
              <a:rPr kumimoji="1" lang="cs-CZ" alt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ct</a:t>
            </a:r>
            <a:r>
              <a:rPr kumimoji="1" lang="en-US" alt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'.</a:t>
            </a:r>
            <a:r>
              <a:rPr kumimoji="1" lang="cs-CZ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Vztahy dosadíme do obou rovnic:</a:t>
            </a:r>
          </a:p>
        </p:txBody>
      </p:sp>
      <p:graphicFrame>
        <p:nvGraphicFramePr>
          <p:cNvPr id="341019" name="Object 27"/>
          <p:cNvGraphicFramePr>
            <a:graphicFrameLocks noChangeAspect="1"/>
          </p:cNvGraphicFramePr>
          <p:nvPr/>
        </p:nvGraphicFramePr>
        <p:xfrm>
          <a:off x="400050" y="3692525"/>
          <a:ext cx="2708275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242" name="Equation" r:id="rId9" imgW="2095200" imgH="431640" progId="Equation.DSMT4">
                  <p:embed/>
                </p:oleObj>
              </mc:Choice>
              <mc:Fallback>
                <p:oleObj name="Equation" r:id="rId9" imgW="2095200" imgH="431640" progId="Equation.DSMT4">
                  <p:embed/>
                  <p:pic>
                    <p:nvPicPr>
                      <p:cNvPr id="341019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" y="3692525"/>
                        <a:ext cx="2708275" cy="560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1020" name="Text Box 28"/>
          <p:cNvSpPr txBox="1">
            <a:spLocks noChangeArrowheads="1"/>
          </p:cNvSpPr>
          <p:nvPr/>
        </p:nvSpPr>
        <p:spPr bwMode="auto">
          <a:xfrm>
            <a:off x="293688" y="4383088"/>
            <a:ext cx="2551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Vynásobením obou rovnic máme</a:t>
            </a:r>
          </a:p>
        </p:txBody>
      </p:sp>
      <p:graphicFrame>
        <p:nvGraphicFramePr>
          <p:cNvPr id="341021" name="Object 29"/>
          <p:cNvGraphicFramePr>
            <a:graphicFrameLocks noChangeAspect="1"/>
          </p:cNvGraphicFramePr>
          <p:nvPr/>
        </p:nvGraphicFramePr>
        <p:xfrm>
          <a:off x="400050" y="4752975"/>
          <a:ext cx="3282950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243" name="Equation" r:id="rId11" imgW="2539800" imgH="457200" progId="Equation.DSMT4">
                  <p:embed/>
                </p:oleObj>
              </mc:Choice>
              <mc:Fallback>
                <p:oleObj name="Equation" r:id="rId11" imgW="2539800" imgH="457200" progId="Equation.DSMT4">
                  <p:embed/>
                  <p:pic>
                    <p:nvPicPr>
                      <p:cNvPr id="341021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" y="4752975"/>
                        <a:ext cx="3282950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1028" name="Group 36"/>
          <p:cNvGrpSpPr>
            <a:grpSpLocks/>
          </p:cNvGrpSpPr>
          <p:nvPr/>
        </p:nvGrpSpPr>
        <p:grpSpPr bwMode="auto">
          <a:xfrm>
            <a:off x="5996061" y="1340768"/>
            <a:ext cx="2392363" cy="1568450"/>
            <a:chOff x="3750" y="153"/>
            <a:chExt cx="1896" cy="1288"/>
          </a:xfrm>
        </p:grpSpPr>
        <p:graphicFrame>
          <p:nvGraphicFramePr>
            <p:cNvPr id="341023" name="Object 31"/>
            <p:cNvGraphicFramePr>
              <a:graphicFrameLocks noChangeAspect="1"/>
            </p:cNvGraphicFramePr>
            <p:nvPr/>
          </p:nvGraphicFramePr>
          <p:xfrm>
            <a:off x="3750" y="153"/>
            <a:ext cx="1862" cy="1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9244" name="CorelDRAW" r:id="rId13" imgW="2956425" imgH="2044233" progId="CorelDRAW.Graphic.12">
                    <p:embed/>
                  </p:oleObj>
                </mc:Choice>
                <mc:Fallback>
                  <p:oleObj name="CorelDRAW" r:id="rId13" imgW="2956425" imgH="2044233" progId="CorelDRAW.Graphic.12">
                    <p:embed/>
                    <p:pic>
                      <p:nvPicPr>
                        <p:cNvPr id="341023" name="Object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50" y="153"/>
                          <a:ext cx="1862" cy="1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1011" name="Line 19"/>
            <p:cNvSpPr>
              <a:spLocks noChangeShapeType="1"/>
            </p:cNvSpPr>
            <p:nvPr/>
          </p:nvSpPr>
          <p:spPr bwMode="auto">
            <a:xfrm>
              <a:off x="5297" y="626"/>
              <a:ext cx="349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1400" b="1" i="0" u="none" strike="noStrike" kern="1200" cap="none" spc="0" normalizeH="0" baseline="0" noProof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graphicFrame>
          <p:nvGraphicFramePr>
            <p:cNvPr id="341012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36963590"/>
                </p:ext>
              </p:extLst>
            </p:nvPr>
          </p:nvGraphicFramePr>
          <p:xfrm>
            <a:off x="5423" y="493"/>
            <a:ext cx="109" cy="1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9245" name="Equation" r:id="rId15" imgW="114120" imgH="139680" progId="Equation.DSMT4">
                    <p:embed/>
                  </p:oleObj>
                </mc:Choice>
                <mc:Fallback>
                  <p:oleObj name="Equation" r:id="rId15" imgW="114120" imgH="139680" progId="Equation.DSMT4">
                    <p:embed/>
                    <p:pic>
                      <p:nvPicPr>
                        <p:cNvPr id="341012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23" y="493"/>
                          <a:ext cx="109" cy="1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1010" name="Object 18"/>
            <p:cNvGraphicFramePr>
              <a:graphicFrameLocks noChangeAspect="1"/>
            </p:cNvGraphicFramePr>
            <p:nvPr/>
          </p:nvGraphicFramePr>
          <p:xfrm>
            <a:off x="5135" y="182"/>
            <a:ext cx="168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9246" name="Equation" r:id="rId17" imgW="177480" imgH="177480" progId="Equation.DSMT4">
                    <p:embed/>
                  </p:oleObj>
                </mc:Choice>
                <mc:Fallback>
                  <p:oleObj name="Equation" r:id="rId17" imgW="177480" imgH="177480" progId="Equation.DSMT4">
                    <p:embed/>
                    <p:pic>
                      <p:nvPicPr>
                        <p:cNvPr id="34101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35" y="182"/>
                          <a:ext cx="168" cy="1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1009" name="Object 17"/>
            <p:cNvGraphicFramePr>
              <a:graphicFrameLocks noChangeAspect="1"/>
            </p:cNvGraphicFramePr>
            <p:nvPr/>
          </p:nvGraphicFramePr>
          <p:xfrm>
            <a:off x="4050" y="608"/>
            <a:ext cx="132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9247" name="Equation" r:id="rId19" imgW="139680" imgH="177480" progId="Equation.DSMT4">
                    <p:embed/>
                  </p:oleObj>
                </mc:Choice>
                <mc:Fallback>
                  <p:oleObj name="Equation" r:id="rId19" imgW="139680" imgH="177480" progId="Equation.DSMT4">
                    <p:embed/>
                    <p:pic>
                      <p:nvPicPr>
                        <p:cNvPr id="341009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50" y="608"/>
                          <a:ext cx="132" cy="1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1007" name="Object 15"/>
            <p:cNvGraphicFramePr>
              <a:graphicFrameLocks noChangeAspect="1"/>
            </p:cNvGraphicFramePr>
            <p:nvPr/>
          </p:nvGraphicFramePr>
          <p:xfrm>
            <a:off x="4430" y="1209"/>
            <a:ext cx="120" cy="1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9248" name="Equation" r:id="rId21" imgW="126720" imgH="139680" progId="Equation.DSMT4">
                    <p:embed/>
                  </p:oleObj>
                </mc:Choice>
                <mc:Fallback>
                  <p:oleObj name="Equation" r:id="rId21" imgW="126720" imgH="139680" progId="Equation.DSMT4">
                    <p:embed/>
                    <p:pic>
                      <p:nvPicPr>
                        <p:cNvPr id="341007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30" y="1209"/>
                          <a:ext cx="120" cy="1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1008" name="Object 16"/>
            <p:cNvGraphicFramePr>
              <a:graphicFrameLocks noChangeAspect="1"/>
            </p:cNvGraphicFramePr>
            <p:nvPr/>
          </p:nvGraphicFramePr>
          <p:xfrm>
            <a:off x="5490" y="754"/>
            <a:ext cx="156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9249" name="Equation" r:id="rId23" imgW="164880" imgH="177480" progId="Equation.DSMT4">
                    <p:embed/>
                  </p:oleObj>
                </mc:Choice>
                <mc:Fallback>
                  <p:oleObj name="Equation" r:id="rId23" imgW="164880" imgH="177480" progId="Equation.DSMT4">
                    <p:embed/>
                    <p:pic>
                      <p:nvPicPr>
                        <p:cNvPr id="341008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90" y="754"/>
                          <a:ext cx="156" cy="1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1024" name="Object 32"/>
            <p:cNvGraphicFramePr>
              <a:graphicFrameLocks noChangeAspect="1"/>
            </p:cNvGraphicFramePr>
            <p:nvPr/>
          </p:nvGraphicFramePr>
          <p:xfrm>
            <a:off x="4071" y="1195"/>
            <a:ext cx="156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9250" name="Equation" r:id="rId25" imgW="164880" imgH="152280" progId="Equation.DSMT4">
                    <p:embed/>
                  </p:oleObj>
                </mc:Choice>
                <mc:Fallback>
                  <p:oleObj name="Equation" r:id="rId25" imgW="164880" imgH="152280" progId="Equation.DSMT4">
                    <p:embed/>
                    <p:pic>
                      <p:nvPicPr>
                        <p:cNvPr id="341024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71" y="1195"/>
                          <a:ext cx="156" cy="1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1025" name="Object 33"/>
            <p:cNvGraphicFramePr>
              <a:graphicFrameLocks noChangeAspect="1"/>
            </p:cNvGraphicFramePr>
            <p:nvPr/>
          </p:nvGraphicFramePr>
          <p:xfrm>
            <a:off x="5156" y="754"/>
            <a:ext cx="192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9251" name="Equation" r:id="rId27" imgW="203040" imgH="177480" progId="Equation.DSMT4">
                    <p:embed/>
                  </p:oleObj>
                </mc:Choice>
                <mc:Fallback>
                  <p:oleObj name="Equation" r:id="rId27" imgW="203040" imgH="177480" progId="Equation.DSMT4">
                    <p:embed/>
                    <p:pic>
                      <p:nvPicPr>
                        <p:cNvPr id="341025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56" y="754"/>
                          <a:ext cx="192" cy="1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41027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867948"/>
              </p:ext>
            </p:extLst>
          </p:nvPr>
        </p:nvGraphicFramePr>
        <p:xfrm>
          <a:off x="600075" y="5799655"/>
          <a:ext cx="1362075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252" name="Equation" r:id="rId29" imgW="1054080" imgH="457200" progId="Equation.DSMT4">
                  <p:embed/>
                </p:oleObj>
              </mc:Choice>
              <mc:Fallback>
                <p:oleObj name="Equation" r:id="rId29" imgW="1054080" imgH="457200" progId="Equation.DSMT4">
                  <p:embed/>
                  <p:pic>
                    <p:nvPicPr>
                      <p:cNvPr id="341027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5" y="5799655"/>
                        <a:ext cx="1362075" cy="59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1030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088775"/>
              </p:ext>
            </p:extLst>
          </p:nvPr>
        </p:nvGraphicFramePr>
        <p:xfrm>
          <a:off x="2366962" y="5786955"/>
          <a:ext cx="1328738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253" name="Equation" r:id="rId31" imgW="1028520" imgH="457200" progId="Equation.DSMT4">
                  <p:embed/>
                </p:oleObj>
              </mc:Choice>
              <mc:Fallback>
                <p:oleObj name="Equation" r:id="rId31" imgW="1028520" imgH="457200" progId="Equation.DSMT4">
                  <p:embed/>
                  <p:pic>
                    <p:nvPicPr>
                      <p:cNvPr id="34103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6962" y="5786955"/>
                        <a:ext cx="1328738" cy="59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9278110"/>
      </p:ext>
    </p:extLst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2"/>
          <p:cNvSpPr>
            <a:spLocks noChangeArrowheads="1"/>
          </p:cNvSpPr>
          <p:nvPr/>
        </p:nvSpPr>
        <p:spPr bwMode="auto">
          <a:xfrm>
            <a:off x="114300" y="0"/>
            <a:ext cx="88614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Lorentzova transformace</a:t>
            </a:r>
          </a:p>
        </p:txBody>
      </p:sp>
      <p:graphicFrame>
        <p:nvGraphicFramePr>
          <p:cNvPr id="341016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1961919"/>
              </p:ext>
            </p:extLst>
          </p:nvPr>
        </p:nvGraphicFramePr>
        <p:xfrm>
          <a:off x="260337" y="1352299"/>
          <a:ext cx="1848326" cy="70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28" name="Equation" r:id="rId3" imgW="1130040" imgH="431640" progId="Equation.DSMT4">
                  <p:embed/>
                </p:oleObj>
              </mc:Choice>
              <mc:Fallback>
                <p:oleObj name="Equation" r:id="rId3" imgW="1130040" imgH="431640" progId="Equation.DSMT4">
                  <p:embed/>
                  <p:pic>
                    <p:nvPicPr>
                      <p:cNvPr id="341016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337" y="1352299"/>
                        <a:ext cx="1848326" cy="70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1026" name="Text Box 34"/>
          <p:cNvSpPr txBox="1">
            <a:spLocks noChangeArrowheads="1"/>
          </p:cNvSpPr>
          <p:nvPr/>
        </p:nvSpPr>
        <p:spPr bwMode="auto">
          <a:xfrm>
            <a:off x="179512" y="789905"/>
            <a:ext cx="5688632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en-US" sz="1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Transformaci času získáme již snadno z nalezených rovnic</a:t>
            </a:r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231032" y="2316283"/>
            <a:ext cx="4525962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/>
            <a:r>
              <a:rPr kumimoji="1" lang="cs-CZ" altLang="en-US" sz="1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Za </a:t>
            </a:r>
            <a:r>
              <a:rPr kumimoji="1" lang="cs-CZ" altLang="en-US" sz="17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kumimoji="1" lang="en-US" altLang="en-US" sz="17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'</a:t>
            </a:r>
            <a:r>
              <a:rPr kumimoji="1" lang="ru-RU" altLang="en-US" sz="1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kumimoji="1" lang="cs-CZ" altLang="en-US" sz="1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dosadíme do rovnice pro </a:t>
            </a:r>
            <a:r>
              <a:rPr kumimoji="1" lang="cs-CZ" altLang="en-US" sz="17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kumimoji="1" lang="cs-CZ" altLang="en-US" sz="1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a vypočteme </a:t>
            </a:r>
            <a:r>
              <a:rPr kumimoji="1" lang="cs-CZ" altLang="en-US" sz="17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kumimoji="1" lang="en-US" altLang="en-US" sz="17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'</a:t>
            </a:r>
            <a:endParaRPr kumimoji="1" lang="cs-CZ" alt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9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4423037"/>
              </p:ext>
            </p:extLst>
          </p:nvPr>
        </p:nvGraphicFramePr>
        <p:xfrm>
          <a:off x="298450" y="2873375"/>
          <a:ext cx="1968500" cy="299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29" name="Equation" r:id="rId5" imgW="1307880" imgH="1981080" progId="Equation.DSMT4">
                  <p:embed/>
                </p:oleObj>
              </mc:Choice>
              <mc:Fallback>
                <p:oleObj name="Equation" r:id="rId5" imgW="1307880" imgH="1981080" progId="Equation.DSMT4">
                  <p:embed/>
                  <p:pic>
                    <p:nvPicPr>
                      <p:cNvPr id="341016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450" y="2873375"/>
                        <a:ext cx="1968500" cy="299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Obrázek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931" y="997"/>
            <a:ext cx="3165068" cy="4220091"/>
          </a:xfrm>
          <a:prstGeom prst="rect">
            <a:avLst/>
          </a:prstGeom>
        </p:spPr>
      </p:pic>
      <p:sp>
        <p:nvSpPr>
          <p:cNvPr id="31" name="Rectangle 37"/>
          <p:cNvSpPr>
            <a:spLocks noChangeArrowheads="1"/>
          </p:cNvSpPr>
          <p:nvPr/>
        </p:nvSpPr>
        <p:spPr bwMode="auto">
          <a:xfrm>
            <a:off x="2733752" y="4365104"/>
            <a:ext cx="3926480" cy="233704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00565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32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6963433"/>
              </p:ext>
            </p:extLst>
          </p:nvPr>
        </p:nvGraphicFramePr>
        <p:xfrm>
          <a:off x="2915297" y="4489846"/>
          <a:ext cx="1564108" cy="21164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30" name="Equation" r:id="rId8" imgW="1054080" imgH="1422360" progId="Equation.DSMT4">
                  <p:embed/>
                </p:oleObj>
              </mc:Choice>
              <mc:Fallback>
                <p:oleObj name="Equation" r:id="rId8" imgW="1054080" imgH="1422360" progId="Equation.DSMT4">
                  <p:embed/>
                  <p:pic>
                    <p:nvPicPr>
                      <p:cNvPr id="341027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297" y="4489846"/>
                        <a:ext cx="1564108" cy="21164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3642491"/>
              </p:ext>
            </p:extLst>
          </p:nvPr>
        </p:nvGraphicFramePr>
        <p:xfrm>
          <a:off x="4922423" y="4489279"/>
          <a:ext cx="1525827" cy="21164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31" name="Equation" r:id="rId10" imgW="1028520" imgH="1422360" progId="Equation.DSMT4">
                  <p:embed/>
                </p:oleObj>
              </mc:Choice>
              <mc:Fallback>
                <p:oleObj name="Equation" r:id="rId10" imgW="1028520" imgH="1422360" progId="Equation.DSMT4">
                  <p:embed/>
                  <p:pic>
                    <p:nvPicPr>
                      <p:cNvPr id="34103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2423" y="4489279"/>
                        <a:ext cx="1525827" cy="21164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664654"/>
      </p:ext>
    </p:extLst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4_Default Design">
  <a:themeElements>
    <a:clrScheme name="Default Design 5">
      <a:dk1>
        <a:srgbClr val="005654"/>
      </a:dk1>
      <a:lt1>
        <a:srgbClr val="FFFFFF"/>
      </a:lt1>
      <a:dk2>
        <a:srgbClr val="336699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4846"/>
      </a:accent4>
      <a:accent5>
        <a:srgbClr val="E2F4FF"/>
      </a:accent5>
      <a:accent6>
        <a:srgbClr val="E7E7B9"/>
      </a:accent6>
      <a:hlink>
        <a:srgbClr val="0000FF"/>
      </a:hlink>
      <a:folHlink>
        <a:srgbClr val="0000FF"/>
      </a:folHlink>
    </a:clrScheme>
    <a:fontScheme name="Default Design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5654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4846"/>
        </a:accent4>
        <a:accent5>
          <a:srgbClr val="E2F4FF"/>
        </a:accent5>
        <a:accent6>
          <a:srgbClr val="E7E7B9"/>
        </a:accent6>
        <a:hlink>
          <a:srgbClr val="0000FF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5654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4846"/>
        </a:accent4>
        <a:accent5>
          <a:srgbClr val="E2F4FF"/>
        </a:accent5>
        <a:accent6>
          <a:srgbClr val="E7E7B9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5">
      <a:dk1>
        <a:srgbClr val="005654"/>
      </a:dk1>
      <a:lt1>
        <a:srgbClr val="FFFFFF"/>
      </a:lt1>
      <a:dk2>
        <a:srgbClr val="336699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4846"/>
      </a:accent4>
      <a:accent5>
        <a:srgbClr val="E2F4FF"/>
      </a:accent5>
      <a:accent6>
        <a:srgbClr val="E7E7B9"/>
      </a:accent6>
      <a:hlink>
        <a:srgbClr val="0000FF"/>
      </a:hlink>
      <a:folHlink>
        <a:srgbClr val="0000FF"/>
      </a:folHlink>
    </a:clrScheme>
    <a:fontScheme name="Default Design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5654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4846"/>
        </a:accent4>
        <a:accent5>
          <a:srgbClr val="E2F4FF"/>
        </a:accent5>
        <a:accent6>
          <a:srgbClr val="E7E7B9"/>
        </a:accent6>
        <a:hlink>
          <a:srgbClr val="0000FF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5654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4846"/>
        </a:accent4>
        <a:accent5>
          <a:srgbClr val="E2F4FF"/>
        </a:accent5>
        <a:accent6>
          <a:srgbClr val="E7E7B9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1355</TotalTime>
  <Words>2253</Words>
  <Application>Microsoft Office PowerPoint</Application>
  <PresentationFormat>Předvádění na obrazovce (4:3)</PresentationFormat>
  <Paragraphs>209</Paragraphs>
  <Slides>26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7</vt:i4>
      </vt:variant>
      <vt:variant>
        <vt:lpstr>Motiv</vt:lpstr>
      </vt:variant>
      <vt:variant>
        <vt:i4>2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26</vt:i4>
      </vt:variant>
    </vt:vector>
  </HeadingPairs>
  <TitlesOfParts>
    <vt:vector size="37" baseType="lpstr">
      <vt:lpstr>Symbol</vt:lpstr>
      <vt:lpstr>Arial Narrow</vt:lpstr>
      <vt:lpstr>Monotype Sorts</vt:lpstr>
      <vt:lpstr>Century Schoolbook</vt:lpstr>
      <vt:lpstr>Arial</vt:lpstr>
      <vt:lpstr>Calibri</vt:lpstr>
      <vt:lpstr>Times New Roman</vt:lpstr>
      <vt:lpstr>4_Default Design</vt:lpstr>
      <vt:lpstr>Default Design</vt:lpstr>
      <vt:lpstr>CorelDRAW</vt:lpstr>
      <vt:lpstr>Equation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FEE CTU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Fyzika II</dc:title>
  <dc:creator>Petr Kulhánek</dc:creator>
  <cp:lastModifiedBy>Petr</cp:lastModifiedBy>
  <cp:revision>149</cp:revision>
  <dcterms:created xsi:type="dcterms:W3CDTF">2005-11-30T12:40:01Z</dcterms:created>
  <dcterms:modified xsi:type="dcterms:W3CDTF">2022-11-09T08:59:05Z</dcterms:modified>
</cp:coreProperties>
</file>