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85" r:id="rId1"/>
    <p:sldMasterId id="2147483812" r:id="rId2"/>
    <p:sldMasterId id="2147483825" r:id="rId3"/>
    <p:sldMasterId id="2147483839" r:id="rId4"/>
  </p:sldMasterIdLst>
  <p:notesMasterIdLst>
    <p:notesMasterId r:id="rId28"/>
  </p:notesMasterIdLst>
  <p:sldIdLst>
    <p:sldId id="363" r:id="rId5"/>
    <p:sldId id="394" r:id="rId6"/>
    <p:sldId id="364" r:id="rId7"/>
    <p:sldId id="395" r:id="rId8"/>
    <p:sldId id="396" r:id="rId9"/>
    <p:sldId id="481" r:id="rId10"/>
    <p:sldId id="397" r:id="rId11"/>
    <p:sldId id="484" r:id="rId12"/>
    <p:sldId id="398" r:id="rId13"/>
    <p:sldId id="399" r:id="rId14"/>
    <p:sldId id="400" r:id="rId15"/>
    <p:sldId id="485" r:id="rId16"/>
    <p:sldId id="478" r:id="rId17"/>
    <p:sldId id="470" r:id="rId18"/>
    <p:sldId id="471" r:id="rId19"/>
    <p:sldId id="472" r:id="rId20"/>
    <p:sldId id="483" r:id="rId21"/>
    <p:sldId id="486" r:id="rId22"/>
    <p:sldId id="410" r:id="rId23"/>
    <p:sldId id="411" r:id="rId24"/>
    <p:sldId id="412" r:id="rId25"/>
    <p:sldId id="413" r:id="rId26"/>
    <p:sldId id="414" r:id="rId27"/>
  </p:sldIdLst>
  <p:sldSz cx="9144000" cy="6858000" type="screen4x3"/>
  <p:notesSz cx="6858000" cy="9144000"/>
  <p:embeddedFontLst>
    <p:embeddedFont>
      <p:font typeface="Arial Narrow" panose="020B0606020202030204" pitchFamily="34" charset="0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Monotype Sorts" panose="01010601010101010101" pitchFamily="2" charset="2"/>
      <p:regular r:id="rId37"/>
    </p:embeddedFont>
  </p:embeddedFontLst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0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70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e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emf"/><Relationship Id="rId4" Type="http://schemas.openxmlformats.org/officeDocument/2006/relationships/image" Target="../media/image7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4" Type="http://schemas.openxmlformats.org/officeDocument/2006/relationships/image" Target="../media/image8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e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10" Type="http://schemas.openxmlformats.org/officeDocument/2006/relationships/image" Target="../media/image19.e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2.wmf"/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4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e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7DD7A-DC2E-423A-98CD-7401896884FE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E50D6-A964-4A17-8054-F23577905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479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en-US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en-US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3E7E071-8B16-4C50-A88E-F2B0D6F3EE9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922331136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B70D8-29E6-49D1-A567-76D745584DE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495962974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BDB7C-3555-4776-BA99-E83A46696F5C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848429752"/>
      </p:ext>
    </p:extLst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998753F-D700-4AF2-BDD1-9D09014D00C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978537127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en-US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en-US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4F11066-4A83-4101-9006-0D867A3A797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09152800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C7BC04-87FE-4DA1-9801-B31394A85E7C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806797158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2AC55-1D25-414A-99EE-4F1DA9A4A364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23137217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D2622-CA52-484B-B0FD-08E850321A34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584285374"/>
      </p:ext>
    </p:extLst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8A9C0-EC09-463E-B8EC-1E6C500F3094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396556238"/>
      </p:ext>
    </p:extLst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4C87B-3D12-4BE3-B6F2-BDE5D23B36C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629273572"/>
      </p:ext>
    </p:extLst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B4314-AADB-4C8F-8F11-4A08D93038A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747602651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6DA26-A75F-4376-94B3-E674F790B60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534736742"/>
      </p:ext>
    </p:extLst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ACFE7-276C-492C-834F-E3C52327A87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80890244"/>
      </p:ext>
    </p:extLst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CAB47-F46A-42D8-8548-DE1362528D7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443701477"/>
      </p:ext>
    </p:extLst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02B43-8573-4A7C-B137-0E9DC9024C9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296841947"/>
      </p:ext>
    </p:extLst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BA808-5A6F-4297-A95C-31BFF3FD278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804197629"/>
      </p:ext>
    </p:extLst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94DA6DF-0A96-4451-851A-D90B64FF0A2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943778606"/>
      </p:ext>
    </p:extLst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3CD77E-BF30-44F1-A1A6-46147F61BF42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8962618"/>
      </p:ext>
    </p:extLst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E2230A-4266-4773-803A-E30F5D728E54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6212493"/>
      </p:ext>
    </p:extLst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365376-0C15-4A30-9508-F5682637590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0087462"/>
      </p:ext>
    </p:extLst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6DBF41-2A18-457C-ABAB-1FE43F610BC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301059"/>
      </p:ext>
    </p:extLst>
  </p:cSld>
  <p:clrMapOvr>
    <a:masterClrMapping/>
  </p:clrMapOvr>
  <p:transition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819E55-E6C6-4398-871C-750D173E9EF6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466970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1DBA8-0828-4454-8729-B0D7C21157DD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735194368"/>
      </p:ext>
    </p:extLst>
  </p:cSld>
  <p:clrMapOvr>
    <a:masterClrMapping/>
  </p:clrMapOvr>
  <p:transition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BD6604-C91C-448A-91F8-B447BE2BB203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960741"/>
      </p:ext>
    </p:extLst>
  </p:cSld>
  <p:clrMapOvr>
    <a:masterClrMapping/>
  </p:clrMapOvr>
  <p:transition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81BBEA-FB6F-4501-9301-0D3E9345AB62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681978"/>
      </p:ext>
    </p:extLst>
  </p:cSld>
  <p:clrMapOvr>
    <a:masterClrMapping/>
  </p:clrMapOvr>
  <p:transition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124A405-CD54-4709-8518-F4B4E5EB4585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8445807"/>
      </p:ext>
    </p:extLst>
  </p:cSld>
  <p:clrMapOvr>
    <a:masterClrMapping/>
  </p:clrMapOvr>
  <p:transition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4FDB4D-B58B-4E2B-BF74-08B764E30958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2790010"/>
      </p:ext>
    </p:extLst>
  </p:cSld>
  <p:clrMapOvr>
    <a:masterClrMapping/>
  </p:clrMapOvr>
  <p:transition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F6E537-CA77-4C1D-8306-E13499520AE3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646108"/>
      </p:ext>
    </p:extLst>
  </p:cSld>
  <p:clrMapOvr>
    <a:masterClrMapping/>
  </p:clrMapOvr>
  <p:transition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30DCC-C674-4A0B-8FC3-620998149501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453610"/>
      </p:ext>
    </p:extLst>
  </p:cSld>
  <p:clrMapOvr>
    <a:masterClrMapping/>
  </p:clrMapOvr>
  <p:transition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dpis a 4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sz="quarter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8194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28194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865036-D3F9-49A8-8DED-91066A339510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3440088"/>
      </p:ext>
    </p:extLst>
  </p:cSld>
  <p:clrMapOvr>
    <a:masterClrMapping/>
  </p:clrMapOvr>
  <p:transition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6DE31-453E-400C-B5D9-7D93ABADCA4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3817458"/>
      </p:ext>
    </p:extLst>
  </p:cSld>
  <p:clrMapOvr>
    <a:masterClrMapping/>
  </p:clrMapOvr>
  <p:transition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80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708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E0C48-563B-4FE8-90B7-6450CDD0E919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849826172"/>
      </p:ext>
    </p:extLst>
  </p:cSld>
  <p:clrMapOvr>
    <a:masterClrMapping/>
  </p:clrMapOvr>
  <p:transition>
    <p:zo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07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05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616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587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104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7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0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4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597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61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29793-AB23-4523-A8B3-3D7C99FF580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149674574"/>
      </p:ext>
    </p:extLst>
  </p:cSld>
  <p:clrMapOvr>
    <a:masterClrMapping/>
  </p:clrMapOvr>
  <p:transition>
    <p:zo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614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314B0-CE32-4E2A-8C6B-AC28AA611ED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493336201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AE3D6-B546-4FF3-9573-FBA324A6E01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47072083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55180-F19C-4FC0-8E34-4D6BACCF313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41043371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05EFB-F7F9-4165-A425-9940D6E58FC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013489477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B52AA13B-F564-4332-B785-484AE91A7B3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717653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B612B598-877A-4728-90B3-7C89714041BC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985265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63C3A3-794E-4F73-A3CF-E267184E6E76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369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45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wmf"/><Relationship Id="rId11" Type="http://schemas.openxmlformats.org/officeDocument/2006/relationships/image" Target="../media/image38.png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3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46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5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0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44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oleObject" Target="../embeddings/oleObject42.bin"/><Relationship Id="rId7" Type="http://schemas.openxmlformats.org/officeDocument/2006/relationships/image" Target="../media/image50.jp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7.wmf"/><Relationship Id="rId9" Type="http://schemas.openxmlformats.org/officeDocument/2006/relationships/image" Target="../media/image49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image" Target="../media/image57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60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59.jpeg"/><Relationship Id="rId1" Type="http://schemas.openxmlformats.org/officeDocument/2006/relationships/vmlDrawing" Target="../drawings/vmlDrawing9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6.bin"/><Relationship Id="rId15" Type="http://schemas.openxmlformats.org/officeDocument/2006/relationships/image" Target="../media/image58.wmf"/><Relationship Id="rId10" Type="http://schemas.openxmlformats.org/officeDocument/2006/relationships/image" Target="../media/image56.wmf"/><Relationship Id="rId4" Type="http://schemas.openxmlformats.org/officeDocument/2006/relationships/image" Target="../media/image53.emf"/><Relationship Id="rId9" Type="http://schemas.openxmlformats.org/officeDocument/2006/relationships/oleObject" Target="../embeddings/oleObject48.bin"/><Relationship Id="rId14" Type="http://schemas.openxmlformats.org/officeDocument/2006/relationships/oleObject" Target="../embeddings/oleObject5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3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5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64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image" Target="../media/image8.png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7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8.wmf"/><Relationship Id="rId11" Type="http://schemas.openxmlformats.org/officeDocument/2006/relationships/image" Target="../media/image71.png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70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58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80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77.emf"/><Relationship Id="rId17" Type="http://schemas.openxmlformats.org/officeDocument/2006/relationships/oleObject" Target="../embeddings/oleObject66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79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4.e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10" Type="http://schemas.openxmlformats.org/officeDocument/2006/relationships/image" Target="../media/image76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78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82.wmf"/><Relationship Id="rId5" Type="http://schemas.openxmlformats.org/officeDocument/2006/relationships/oleObject" Target="../embeddings/oleObject68.bin"/><Relationship Id="rId10" Type="http://schemas.openxmlformats.org/officeDocument/2006/relationships/image" Target="../media/image84.wmf"/><Relationship Id="rId4" Type="http://schemas.openxmlformats.org/officeDocument/2006/relationships/image" Target="../media/image81.wmf"/><Relationship Id="rId9" Type="http://schemas.openxmlformats.org/officeDocument/2006/relationships/oleObject" Target="../embeddings/oleObject70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8.bin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6.emf"/><Relationship Id="rId20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5.wmf"/><Relationship Id="rId22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hyperlink" Target="http://www.doitpoms.ac.uk/tlplib/anisotropy/images/image23.jpg" TargetMode="Externa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11.wmf"/><Relationship Id="rId4" Type="http://schemas.openxmlformats.org/officeDocument/2006/relationships/image" Target="../media/image21.jpeg"/><Relationship Id="rId9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oleObject" Target="../embeddings/oleObject21.bin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6.png"/><Relationship Id="rId10" Type="http://schemas.openxmlformats.org/officeDocument/2006/relationships/image" Target="../media/image27.png"/><Relationship Id="rId4" Type="http://schemas.openxmlformats.org/officeDocument/2006/relationships/image" Target="../media/image23.wmf"/><Relationship Id="rId9" Type="http://schemas.openxmlformats.org/officeDocument/2006/relationships/image" Target="../media/image25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3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C88D8E4B-5FAE-42F1-A97A-4E26EEDC3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260407"/>
            <a:ext cx="5053012" cy="829559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Fyzika II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75415" y="923826"/>
            <a:ext cx="7518400" cy="66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5. Vlnění, potenciály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426014" y="5312380"/>
            <a:ext cx="3717985" cy="150099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Petr Kulhánek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katedra fyziky FEL ČVUT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kulhanek@fel.cvut.cz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http://www.aldebaran.cz</a:t>
            </a:r>
          </a:p>
        </p:txBody>
      </p:sp>
    </p:spTree>
    <p:extLst>
      <p:ext uri="{BB962C8B-B14F-4D97-AF65-F5344CB8AC3E}">
        <p14:creationId xmlns:p14="http://schemas.microsoft.com/office/powerpoint/2010/main" val="352699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ChangeArrowheads="1"/>
          </p:cNvSpPr>
          <p:nvPr/>
        </p:nvSpPr>
        <p:spPr bwMode="auto">
          <a:xfrm>
            <a:off x="5356225" y="541338"/>
            <a:ext cx="3362325" cy="25368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6419" name="Rectangle 3"/>
          <p:cNvSpPr>
            <a:spLocks noChangeArrowheads="1"/>
          </p:cNvSpPr>
          <p:nvPr/>
        </p:nvSpPr>
        <p:spPr bwMode="auto">
          <a:xfrm>
            <a:off x="412750" y="2409825"/>
            <a:ext cx="2600325" cy="1120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16421" name="Object 5"/>
          <p:cNvGraphicFramePr>
            <a:graphicFrameLocks noChangeAspect="1"/>
          </p:cNvGraphicFramePr>
          <p:nvPr/>
        </p:nvGraphicFramePr>
        <p:xfrm>
          <a:off x="444500" y="1528763"/>
          <a:ext cx="257175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2" name="Equation" r:id="rId3" imgW="1714320" imgH="482400" progId="Equation.DSMT4">
                  <p:embed/>
                </p:oleObj>
              </mc:Choice>
              <mc:Fallback>
                <p:oleObj name="Equation" r:id="rId3" imgW="1714320" imgH="482400" progId="Equation.DSMT4">
                  <p:embed/>
                  <p:pic>
                    <p:nvPicPr>
                      <p:cNvPr id="3164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" y="1528763"/>
                        <a:ext cx="2571750" cy="7239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22" name="Object 6"/>
          <p:cNvGraphicFramePr>
            <a:graphicFrameLocks noChangeAspect="1"/>
          </p:cNvGraphicFramePr>
          <p:nvPr/>
        </p:nvGraphicFramePr>
        <p:xfrm>
          <a:off x="436563" y="2432050"/>
          <a:ext cx="22479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3" name="Equation" r:id="rId5" imgW="1498320" imgH="736560" progId="Equation.DSMT4">
                  <p:embed/>
                </p:oleObj>
              </mc:Choice>
              <mc:Fallback>
                <p:oleObj name="Equation" r:id="rId5" imgW="1498320" imgH="736560" progId="Equation.DSMT4">
                  <p:embed/>
                  <p:pic>
                    <p:nvPicPr>
                      <p:cNvPr id="3164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3" y="2432050"/>
                        <a:ext cx="22479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423" name="Text Box 7"/>
          <p:cNvSpPr txBox="1">
            <a:spLocks noChangeArrowheads="1"/>
          </p:cNvSpPr>
          <p:nvPr/>
        </p:nvSpPr>
        <p:spPr bwMode="auto">
          <a:xfrm>
            <a:off x="3024188" y="1714598"/>
            <a:ext cx="15568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telegrafní rovnice</a:t>
            </a:r>
          </a:p>
        </p:txBody>
      </p:sp>
      <p:sp>
        <p:nvSpPr>
          <p:cNvPr id="316424" name="Text Box 8"/>
          <p:cNvSpPr txBox="1">
            <a:spLocks noChangeArrowheads="1"/>
          </p:cNvSpPr>
          <p:nvPr/>
        </p:nvSpPr>
        <p:spPr bwMode="auto">
          <a:xfrm>
            <a:off x="3013075" y="2824261"/>
            <a:ext cx="164500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telegrafní operátor</a:t>
            </a:r>
          </a:p>
        </p:txBody>
      </p:sp>
      <p:sp>
        <p:nvSpPr>
          <p:cNvPr id="316425" name="Text Box 9"/>
          <p:cNvSpPr txBox="1">
            <a:spLocks noChangeArrowheads="1"/>
          </p:cNvSpPr>
          <p:nvPr/>
        </p:nvSpPr>
        <p:spPr bwMode="auto">
          <a:xfrm>
            <a:off x="5394325" y="630238"/>
            <a:ext cx="22733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odvození disperzní relace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(provedeme FT)</a:t>
            </a:r>
          </a:p>
        </p:txBody>
      </p:sp>
      <p:sp>
        <p:nvSpPr>
          <p:cNvPr id="316426" name="Line 10"/>
          <p:cNvSpPr>
            <a:spLocks noChangeShapeType="1"/>
          </p:cNvSpPr>
          <p:nvPr/>
        </p:nvSpPr>
        <p:spPr bwMode="auto">
          <a:xfrm flipH="1" flipV="1">
            <a:off x="2395538" y="3479800"/>
            <a:ext cx="373062" cy="900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6427" name="Text Box 11"/>
          <p:cNvSpPr txBox="1">
            <a:spLocks noChangeArrowheads="1"/>
          </p:cNvSpPr>
          <p:nvPr/>
        </p:nvSpPr>
        <p:spPr bwMode="auto">
          <a:xfrm>
            <a:off x="2225675" y="4448175"/>
            <a:ext cx="1503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útlumový člen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je úměrný první derivaci, stejně jako u oscilátoru</a:t>
            </a:r>
          </a:p>
        </p:txBody>
      </p:sp>
      <p:sp>
        <p:nvSpPr>
          <p:cNvPr id="316428" name="Rectangle 12"/>
          <p:cNvSpPr>
            <a:spLocks noChangeArrowheads="1"/>
          </p:cNvSpPr>
          <p:nvPr/>
        </p:nvSpPr>
        <p:spPr bwMode="auto">
          <a:xfrm>
            <a:off x="1173163" y="4071938"/>
            <a:ext cx="244475" cy="25876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16429" name="Object 13"/>
          <p:cNvGraphicFramePr>
            <a:graphicFrameLocks noChangeAspect="1"/>
          </p:cNvGraphicFramePr>
          <p:nvPr/>
        </p:nvGraphicFramePr>
        <p:xfrm>
          <a:off x="766763" y="3616325"/>
          <a:ext cx="10699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4" name="CorelDRAW" r:id="rId7" imgW="1069645" imgH="503652" progId="CorelDRAW.Graphic.12">
                  <p:embed/>
                </p:oleObj>
              </mc:Choice>
              <mc:Fallback>
                <p:oleObj name="CorelDRAW" r:id="rId7" imgW="1069645" imgH="503652" progId="CorelDRAW.Graphic.12">
                  <p:embed/>
                  <p:pic>
                    <p:nvPicPr>
                      <p:cNvPr id="31642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3" y="3616325"/>
                        <a:ext cx="1069975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430" name="Text Box 14"/>
          <p:cNvSpPr txBox="1">
            <a:spLocks noChangeArrowheads="1"/>
          </p:cNvSpPr>
          <p:nvPr/>
        </p:nvSpPr>
        <p:spPr bwMode="auto">
          <a:xfrm>
            <a:off x="577850" y="4432300"/>
            <a:ext cx="143668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vlnový operátor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stejný jako u vln ve vakuu</a:t>
            </a:r>
          </a:p>
        </p:txBody>
      </p:sp>
      <p:graphicFrame>
        <p:nvGraphicFramePr>
          <p:cNvPr id="316431" name="Object 15"/>
          <p:cNvGraphicFramePr>
            <a:graphicFrameLocks noChangeAspect="1"/>
          </p:cNvGraphicFramePr>
          <p:nvPr/>
        </p:nvGraphicFramePr>
        <p:xfrm>
          <a:off x="5457825" y="1263650"/>
          <a:ext cx="29686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5" name="Equation" r:id="rId9" imgW="2070000" imgH="419040" progId="Equation.DSMT4">
                  <p:embed/>
                </p:oleObj>
              </mc:Choice>
              <mc:Fallback>
                <p:oleObj name="Equation" r:id="rId9" imgW="2070000" imgH="419040" progId="Equation.DSMT4">
                  <p:embed/>
                  <p:pic>
                    <p:nvPicPr>
                      <p:cNvPr id="31643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7825" y="1263650"/>
                        <a:ext cx="296862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432" name="Text Box 16"/>
          <p:cNvSpPr txBox="1">
            <a:spLocks noChangeArrowheads="1"/>
          </p:cNvSpPr>
          <p:nvPr/>
        </p:nvSpPr>
        <p:spPr bwMode="auto">
          <a:xfrm>
            <a:off x="5394325" y="2035175"/>
            <a:ext cx="33559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Pokud by vodivost byla nulová, dostaneme relaci jako ve vakuu. Ve vodiči je disperzní relace komplexní, což obecně znamená útlum.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pic>
        <p:nvPicPr>
          <p:cNvPr id="316433" name="Picture 17" descr="wires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3786188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Vlny ve vodiči</a:t>
            </a:r>
          </a:p>
        </p:txBody>
      </p:sp>
    </p:spTree>
    <p:extLst>
      <p:ext uri="{BB962C8B-B14F-4D97-AF65-F5344CB8AC3E}">
        <p14:creationId xmlns:p14="http://schemas.microsoft.com/office/powerpoint/2010/main" val="3306501450"/>
      </p:ext>
    </p:ext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ChangeArrowheads="1"/>
          </p:cNvSpPr>
          <p:nvPr/>
        </p:nvSpPr>
        <p:spPr bwMode="auto">
          <a:xfrm>
            <a:off x="347663" y="2627313"/>
            <a:ext cx="3579812" cy="29098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443" name="Rectangle 3"/>
          <p:cNvSpPr>
            <a:spLocks noChangeArrowheads="1"/>
          </p:cNvSpPr>
          <p:nvPr/>
        </p:nvSpPr>
        <p:spPr bwMode="auto">
          <a:xfrm>
            <a:off x="4894263" y="282575"/>
            <a:ext cx="3889375" cy="63103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444" name="Rectangle 4"/>
          <p:cNvSpPr>
            <a:spLocks noChangeArrowheads="1"/>
          </p:cNvSpPr>
          <p:nvPr/>
        </p:nvSpPr>
        <p:spPr bwMode="auto">
          <a:xfrm>
            <a:off x="307975" y="965200"/>
            <a:ext cx="359410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17446" name="Object 6"/>
          <p:cNvGraphicFramePr>
            <a:graphicFrameLocks noChangeAspect="1"/>
          </p:cNvGraphicFramePr>
          <p:nvPr/>
        </p:nvGraphicFramePr>
        <p:xfrm>
          <a:off x="396875" y="1017588"/>
          <a:ext cx="29686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4" name="Equation" r:id="rId3" imgW="2070000" imgH="419040" progId="Equation.DSMT4">
                  <p:embed/>
                </p:oleObj>
              </mc:Choice>
              <mc:Fallback>
                <p:oleObj name="Equation" r:id="rId3" imgW="2070000" imgH="419040" progId="Equation.DSMT4">
                  <p:embed/>
                  <p:pic>
                    <p:nvPicPr>
                      <p:cNvPr id="3174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1017588"/>
                        <a:ext cx="296862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47" name="Text Box 7"/>
          <p:cNvSpPr txBox="1">
            <a:spLocks noChangeArrowheads="1"/>
          </p:cNvSpPr>
          <p:nvPr/>
        </p:nvSpPr>
        <p:spPr bwMode="auto">
          <a:xfrm>
            <a:off x="541338" y="2781300"/>
            <a:ext cx="122020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Útlum v čase</a:t>
            </a:r>
          </a:p>
        </p:txBody>
      </p:sp>
      <p:sp>
        <p:nvSpPr>
          <p:cNvPr id="317448" name="Text Box 8"/>
          <p:cNvSpPr txBox="1">
            <a:spLocks noChangeArrowheads="1"/>
          </p:cNvSpPr>
          <p:nvPr/>
        </p:nvSpPr>
        <p:spPr bwMode="auto">
          <a:xfrm>
            <a:off x="538163" y="3862388"/>
            <a:ext cx="3430587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Vzhledem k vysoké vodivosti kovů  zanedbáme poslední člen pod odmocninou, zbývá jediné nenulové řešení, které je ryze imaginární a znamená čistý útlum:</a:t>
            </a:r>
          </a:p>
        </p:txBody>
      </p:sp>
      <p:graphicFrame>
        <p:nvGraphicFramePr>
          <p:cNvPr id="317449" name="Object 9"/>
          <p:cNvGraphicFramePr>
            <a:graphicFrameLocks noChangeAspect="1"/>
          </p:cNvGraphicFramePr>
          <p:nvPr/>
        </p:nvGraphicFramePr>
        <p:xfrm>
          <a:off x="598488" y="3157538"/>
          <a:ext cx="3165475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5" name="Equation" r:id="rId5" imgW="2361960" imgH="482400" progId="Equation.DSMT4">
                  <p:embed/>
                </p:oleObj>
              </mc:Choice>
              <mc:Fallback>
                <p:oleObj name="Equation" r:id="rId5" imgW="2361960" imgH="482400" progId="Equation.DSMT4">
                  <p:embed/>
                  <p:pic>
                    <p:nvPicPr>
                      <p:cNvPr id="31744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488" y="3157538"/>
                        <a:ext cx="3165475" cy="646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50" name="Object 10"/>
          <p:cNvGraphicFramePr>
            <a:graphicFrameLocks noChangeAspect="1"/>
          </p:cNvGraphicFramePr>
          <p:nvPr/>
        </p:nvGraphicFramePr>
        <p:xfrm>
          <a:off x="569913" y="4837113"/>
          <a:ext cx="32432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6" name="Equation" r:id="rId7" imgW="2158920" imgH="279360" progId="Equation.DSMT4">
                  <p:embed/>
                </p:oleObj>
              </mc:Choice>
              <mc:Fallback>
                <p:oleObj name="Equation" r:id="rId7" imgW="2158920" imgH="279360" progId="Equation.DSMT4">
                  <p:embed/>
                  <p:pic>
                    <p:nvPicPr>
                      <p:cNvPr id="31745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3" y="4837113"/>
                        <a:ext cx="3243262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51" name="Text Box 11"/>
          <p:cNvSpPr txBox="1">
            <a:spLocks noChangeArrowheads="1"/>
          </p:cNvSpPr>
          <p:nvPr/>
        </p:nvSpPr>
        <p:spPr bwMode="auto">
          <a:xfrm>
            <a:off x="5095875" y="350838"/>
            <a:ext cx="149752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Útlum v prostoru</a:t>
            </a:r>
          </a:p>
        </p:txBody>
      </p:sp>
      <p:sp>
        <p:nvSpPr>
          <p:cNvPr id="317452" name="Text Box 12"/>
          <p:cNvSpPr txBox="1">
            <a:spLocks noChangeArrowheads="1"/>
          </p:cNvSpPr>
          <p:nvPr/>
        </p:nvSpPr>
        <p:spPr bwMode="auto">
          <a:xfrm>
            <a:off x="5095875" y="684213"/>
            <a:ext cx="35702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Vzhledem k vysoké vodivosti kovů zanedbáme první člen na pravé straně disp. relace. </a:t>
            </a:r>
          </a:p>
        </p:txBody>
      </p:sp>
      <p:graphicFrame>
        <p:nvGraphicFramePr>
          <p:cNvPr id="317453" name="Object 13"/>
          <p:cNvGraphicFramePr>
            <a:graphicFrameLocks noChangeAspect="1"/>
          </p:cNvGraphicFramePr>
          <p:nvPr/>
        </p:nvGraphicFramePr>
        <p:xfrm>
          <a:off x="5172075" y="1250950"/>
          <a:ext cx="28495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7" name="Equation" r:id="rId9" imgW="1892160" imgH="253800" progId="Equation.DSMT4">
                  <p:embed/>
                </p:oleObj>
              </mc:Choice>
              <mc:Fallback>
                <p:oleObj name="Equation" r:id="rId9" imgW="1892160" imgH="253800" progId="Equation.DSMT4">
                  <p:embed/>
                  <p:pic>
                    <p:nvPicPr>
                      <p:cNvPr id="31745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1250950"/>
                        <a:ext cx="2849563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54" name="Text Box 14"/>
          <p:cNvSpPr txBox="1">
            <a:spLocks noChangeArrowheads="1"/>
          </p:cNvSpPr>
          <p:nvPr/>
        </p:nvSpPr>
        <p:spPr bwMode="auto">
          <a:xfrm>
            <a:off x="5095875" y="1711325"/>
            <a:ext cx="35321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Nyní snadno odmocníme. </a:t>
            </a:r>
          </a:p>
        </p:txBody>
      </p:sp>
      <p:graphicFrame>
        <p:nvGraphicFramePr>
          <p:cNvPr id="317455" name="Object 15"/>
          <p:cNvGraphicFramePr>
            <a:graphicFrameLocks noChangeAspect="1"/>
          </p:cNvGraphicFramePr>
          <p:nvPr/>
        </p:nvGraphicFramePr>
        <p:xfrm>
          <a:off x="7199313" y="1668463"/>
          <a:ext cx="7747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8" name="Equation" r:id="rId11" imgW="774360" imgH="457200" progId="Equation.DSMT4">
                  <p:embed/>
                </p:oleObj>
              </mc:Choice>
              <mc:Fallback>
                <p:oleObj name="Equation" r:id="rId11" imgW="774360" imgH="457200" progId="Equation.DSMT4">
                  <p:embed/>
                  <p:pic>
                    <p:nvPicPr>
                      <p:cNvPr id="317455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9313" y="1668463"/>
                        <a:ext cx="7747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56" name="Object 16"/>
          <p:cNvGraphicFramePr>
            <a:graphicFrameLocks noChangeAspect="1"/>
          </p:cNvGraphicFramePr>
          <p:nvPr/>
        </p:nvGraphicFramePr>
        <p:xfrm>
          <a:off x="5172075" y="2330450"/>
          <a:ext cx="304165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9" name="Equation" r:id="rId13" imgW="2031840" imgH="444240" progId="Equation.DSMT4">
                  <p:embed/>
                </p:oleObj>
              </mc:Choice>
              <mc:Fallback>
                <p:oleObj name="Equation" r:id="rId13" imgW="2031840" imgH="444240" progId="Equation.DSMT4">
                  <p:embed/>
                  <p:pic>
                    <p:nvPicPr>
                      <p:cNvPr id="31745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2330450"/>
                        <a:ext cx="3041650" cy="665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57" name="Text Box 17"/>
          <p:cNvSpPr txBox="1">
            <a:spLocks noChangeArrowheads="1"/>
          </p:cNvSpPr>
          <p:nvPr/>
        </p:nvSpPr>
        <p:spPr bwMode="auto">
          <a:xfrm>
            <a:off x="5095875" y="3098800"/>
            <a:ext cx="353218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Reálná i imaginární část je stejná, to je pro kovy typické. Imaginární část zodpovídá za útlum:</a:t>
            </a:r>
          </a:p>
        </p:txBody>
      </p:sp>
      <p:graphicFrame>
        <p:nvGraphicFramePr>
          <p:cNvPr id="317458" name="Object 18"/>
          <p:cNvGraphicFramePr>
            <a:graphicFrameLocks noChangeAspect="1"/>
          </p:cNvGraphicFramePr>
          <p:nvPr/>
        </p:nvGraphicFramePr>
        <p:xfrm>
          <a:off x="5172075" y="3852863"/>
          <a:ext cx="2065338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60" name="Equation" r:id="rId15" imgW="1371600" imgH="419040" progId="Equation.DSMT4">
                  <p:embed/>
                </p:oleObj>
              </mc:Choice>
              <mc:Fallback>
                <p:oleObj name="Equation" r:id="rId15" imgW="1371600" imgH="419040" progId="Equation.DSMT4">
                  <p:embed/>
                  <p:pic>
                    <p:nvPicPr>
                      <p:cNvPr id="317458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3852863"/>
                        <a:ext cx="2065338" cy="63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59" name="Text Box 19"/>
          <p:cNvSpPr txBox="1">
            <a:spLocks noChangeArrowheads="1"/>
          </p:cNvSpPr>
          <p:nvPr/>
        </p:nvSpPr>
        <p:spPr bwMode="auto">
          <a:xfrm>
            <a:off x="5095875" y="4583113"/>
            <a:ext cx="33782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Vlny jsou u povrchu kovu tlumeny, tzv. skin efekt. Skinovou hloubkou nazýváme takovou hloubku </a:t>
            </a: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d</a:t>
            </a: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na které je amplituda vlny utlumena v poměru 1/e:</a:t>
            </a:r>
          </a:p>
        </p:txBody>
      </p:sp>
      <p:sp>
        <p:nvSpPr>
          <p:cNvPr id="317460" name="Rectangle 20"/>
          <p:cNvSpPr>
            <a:spLocks noChangeArrowheads="1"/>
          </p:cNvSpPr>
          <p:nvPr/>
        </p:nvSpPr>
        <p:spPr bwMode="auto">
          <a:xfrm>
            <a:off x="7431088" y="5473700"/>
            <a:ext cx="1274762" cy="1004888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17461" name="Object 21"/>
          <p:cNvGraphicFramePr>
            <a:graphicFrameLocks noChangeAspect="1"/>
          </p:cNvGraphicFramePr>
          <p:nvPr/>
        </p:nvGraphicFramePr>
        <p:xfrm>
          <a:off x="5172075" y="5599113"/>
          <a:ext cx="3367088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61" name="Equation" r:id="rId17" imgW="2234880" imgH="507960" progId="Equation.DSMT4">
                  <p:embed/>
                </p:oleObj>
              </mc:Choice>
              <mc:Fallback>
                <p:oleObj name="Equation" r:id="rId17" imgW="2234880" imgH="507960" progId="Equation.DSMT4">
                  <p:embed/>
                  <p:pic>
                    <p:nvPicPr>
                      <p:cNvPr id="317461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5599113"/>
                        <a:ext cx="3367088" cy="763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Vlny ve vodiči</a:t>
            </a:r>
          </a:p>
        </p:txBody>
      </p:sp>
    </p:spTree>
    <p:extLst>
      <p:ext uri="{BB962C8B-B14F-4D97-AF65-F5344CB8AC3E}">
        <p14:creationId xmlns:p14="http://schemas.microsoft.com/office/powerpoint/2010/main" val="3918229689"/>
      </p:ext>
    </p:extLst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4234221" y="1623701"/>
            <a:ext cx="4106474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Anizotropní prostředí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Vlny ve vodiči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Lom a odraz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Potenciály</a:t>
            </a:r>
          </a:p>
        </p:txBody>
      </p:sp>
    </p:spTree>
    <p:extLst>
      <p:ext uri="{BB962C8B-B14F-4D97-AF65-F5344CB8AC3E}">
        <p14:creationId xmlns:p14="http://schemas.microsoft.com/office/powerpoint/2010/main" val="385295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7518400" cy="65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Lom a odraz</a:t>
            </a: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/>
          </p:nvPr>
        </p:nvGraphicFramePr>
        <p:xfrm>
          <a:off x="7524328" y="1435123"/>
          <a:ext cx="1386879" cy="985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8" name="Equation" r:id="rId3" imgW="647640" imgH="457200" progId="Equation.DSMT4">
                  <p:embed/>
                </p:oleObj>
              </mc:Choice>
              <mc:Fallback>
                <p:oleObj name="Equation" r:id="rId3" imgW="647640" imgH="457200" progId="Equation.DSMT4">
                  <p:embed/>
                  <p:pic>
                    <p:nvPicPr>
                      <p:cNvPr id="3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328" y="1435123"/>
                        <a:ext cx="1386879" cy="98576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kt 14"/>
          <p:cNvGraphicFramePr>
            <a:graphicFrameLocks noChangeAspect="1"/>
          </p:cNvGraphicFramePr>
          <p:nvPr>
            <p:extLst/>
          </p:nvPr>
        </p:nvGraphicFramePr>
        <p:xfrm>
          <a:off x="7524328" y="219902"/>
          <a:ext cx="1386879" cy="1080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9" name="Equation" r:id="rId5" imgW="622080" imgH="482400" progId="Equation.DSMT4">
                  <p:embed/>
                </p:oleObj>
              </mc:Choice>
              <mc:Fallback>
                <p:oleObj name="Equation" r:id="rId5" imgW="622080" imgH="482400" progId="Equation.DSMT4">
                  <p:embed/>
                  <p:pic>
                    <p:nvPicPr>
                      <p:cNvPr id="15" name="Objek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328" y="219902"/>
                        <a:ext cx="1386879" cy="108090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944"/>
            <a:ext cx="9144000" cy="4242723"/>
          </a:xfrm>
          <a:prstGeom prst="rect">
            <a:avLst/>
          </a:prstGeom>
        </p:spPr>
      </p:pic>
      <p:graphicFrame>
        <p:nvGraphicFramePr>
          <p:cNvPr id="18" name="Objekt 17"/>
          <p:cNvGraphicFramePr>
            <a:graphicFrameLocks noChangeAspect="1"/>
          </p:cNvGraphicFramePr>
          <p:nvPr>
            <p:extLst/>
          </p:nvPr>
        </p:nvGraphicFramePr>
        <p:xfrm>
          <a:off x="3149844" y="1020537"/>
          <a:ext cx="214312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0" name="Equation" r:id="rId8" imgW="1002960" imgH="482400" progId="Equation.DSMT4">
                  <p:embed/>
                </p:oleObj>
              </mc:Choice>
              <mc:Fallback>
                <p:oleObj name="Equation" r:id="rId8" imgW="1002960" imgH="482400" progId="Equation.DSMT4">
                  <p:embed/>
                  <p:pic>
                    <p:nvPicPr>
                      <p:cNvPr id="18" name="Objek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9844" y="1020537"/>
                        <a:ext cx="2143125" cy="1036638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491879" y="2087799"/>
            <a:ext cx="145905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Snellův</a:t>
            </a: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zákon</a:t>
            </a:r>
          </a:p>
        </p:txBody>
      </p:sp>
    </p:spTree>
    <p:extLst>
      <p:ext uri="{BB962C8B-B14F-4D97-AF65-F5344CB8AC3E}">
        <p14:creationId xmlns:p14="http://schemas.microsoft.com/office/powerpoint/2010/main" val="1922690199"/>
      </p:ext>
    </p:extLst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8299" cy="6943726"/>
          </a:xfrm>
          <a:prstGeom prst="rect">
            <a:avLst/>
          </a:prstGeom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Úplný odraz</a:t>
            </a:r>
          </a:p>
        </p:txBody>
      </p:sp>
    </p:spTree>
    <p:extLst>
      <p:ext uri="{BB962C8B-B14F-4D97-AF65-F5344CB8AC3E}">
        <p14:creationId xmlns:p14="http://schemas.microsoft.com/office/powerpoint/2010/main" val="2161042084"/>
      </p:ext>
    </p:ext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0" y="0"/>
            <a:ext cx="90392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Úplný odraz</a:t>
            </a:r>
          </a:p>
        </p:txBody>
      </p:sp>
    </p:spTree>
    <p:extLst>
      <p:ext uri="{BB962C8B-B14F-4D97-AF65-F5344CB8AC3E}">
        <p14:creationId xmlns:p14="http://schemas.microsoft.com/office/powerpoint/2010/main" val="3759180964"/>
      </p:ext>
    </p:extLst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2" name="Object 2"/>
          <p:cNvGraphicFramePr>
            <a:graphicFrameLocks noChangeAspect="1"/>
          </p:cNvGraphicFramePr>
          <p:nvPr/>
        </p:nvGraphicFramePr>
        <p:xfrm>
          <a:off x="5199063" y="576263"/>
          <a:ext cx="3508375" cy="292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84" name="CorelDRAW" r:id="rId3" imgW="3508185" imgH="2929692" progId="CorelDRAW.Graphic.12">
                  <p:embed/>
                </p:oleObj>
              </mc:Choice>
              <mc:Fallback>
                <p:oleObj name="CorelDRAW" r:id="rId3" imgW="3508185" imgH="2929692" progId="CorelDRAW.Graphic.12">
                  <p:embed/>
                  <p:pic>
                    <p:nvPicPr>
                      <p:cNvPr id="33792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9063" y="576263"/>
                        <a:ext cx="3508375" cy="292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4" name="Object 4"/>
          <p:cNvGraphicFramePr>
            <a:graphicFrameLocks noChangeAspect="1"/>
          </p:cNvGraphicFramePr>
          <p:nvPr/>
        </p:nvGraphicFramePr>
        <p:xfrm>
          <a:off x="8007350" y="2173288"/>
          <a:ext cx="381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85" name="Equation" r:id="rId5" imgW="253800" imgH="177480" progId="Equation.DSMT4">
                  <p:embed/>
                </p:oleObj>
              </mc:Choice>
              <mc:Fallback>
                <p:oleObj name="Equation" r:id="rId5" imgW="253800" imgH="177480" progId="Equation.DSMT4">
                  <p:embed/>
                  <p:pic>
                    <p:nvPicPr>
                      <p:cNvPr id="3379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7350" y="2173288"/>
                        <a:ext cx="3810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5" name="Object 5"/>
          <p:cNvGraphicFramePr>
            <a:graphicFrameLocks noChangeAspect="1"/>
          </p:cNvGraphicFramePr>
          <p:nvPr/>
        </p:nvGraphicFramePr>
        <p:xfrm>
          <a:off x="6521450" y="1041400"/>
          <a:ext cx="227013" cy="20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86" name="Equation" r:id="rId7" imgW="152280" imgH="139680" progId="Equation.DSMT4">
                  <p:embed/>
                </p:oleObj>
              </mc:Choice>
              <mc:Fallback>
                <p:oleObj name="Equation" r:id="rId7" imgW="152280" imgH="139680" progId="Equation.DSMT4">
                  <p:embed/>
                  <p:pic>
                    <p:nvPicPr>
                      <p:cNvPr id="33792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1450" y="1041400"/>
                        <a:ext cx="227013" cy="207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6" name="Object 6"/>
          <p:cNvGraphicFramePr>
            <a:graphicFrameLocks noChangeAspect="1"/>
          </p:cNvGraphicFramePr>
          <p:nvPr/>
        </p:nvGraphicFramePr>
        <p:xfrm>
          <a:off x="7102475" y="2838450"/>
          <a:ext cx="227013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87" name="Equation" r:id="rId9" imgW="152280" imgH="203040" progId="Equation.DSMT4">
                  <p:embed/>
                </p:oleObj>
              </mc:Choice>
              <mc:Fallback>
                <p:oleObj name="Equation" r:id="rId9" imgW="152280" imgH="203040" progId="Equation.DSMT4">
                  <p:embed/>
                  <p:pic>
                    <p:nvPicPr>
                      <p:cNvPr id="33792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2475" y="2838450"/>
                        <a:ext cx="227013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7" name="Object 7"/>
          <p:cNvGraphicFramePr>
            <a:graphicFrameLocks noChangeAspect="1"/>
          </p:cNvGraphicFramePr>
          <p:nvPr/>
        </p:nvGraphicFramePr>
        <p:xfrm>
          <a:off x="7177088" y="1041400"/>
          <a:ext cx="227012" cy="20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88" name="Equation" r:id="rId11" imgW="152280" imgH="139680" progId="Equation.DSMT4">
                  <p:embed/>
                </p:oleObj>
              </mc:Choice>
              <mc:Fallback>
                <p:oleObj name="Equation" r:id="rId11" imgW="152280" imgH="139680" progId="Equation.DSMT4">
                  <p:embed/>
                  <p:pic>
                    <p:nvPicPr>
                      <p:cNvPr id="33792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7088" y="1041400"/>
                        <a:ext cx="227012" cy="207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8" name="Object 8"/>
          <p:cNvGraphicFramePr>
            <a:graphicFrameLocks noChangeAspect="1"/>
          </p:cNvGraphicFramePr>
          <p:nvPr/>
        </p:nvGraphicFramePr>
        <p:xfrm>
          <a:off x="485775" y="841375"/>
          <a:ext cx="3406775" cy="172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89" name="Equation" r:id="rId12" imgW="2286000" imgH="1168200" progId="Equation.DSMT4">
                  <p:embed/>
                </p:oleObj>
              </mc:Choice>
              <mc:Fallback>
                <p:oleObj name="Equation" r:id="rId12" imgW="2286000" imgH="1168200" progId="Equation.DSMT4">
                  <p:embed/>
                  <p:pic>
                    <p:nvPicPr>
                      <p:cNvPr id="33792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" y="841375"/>
                        <a:ext cx="3406775" cy="172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9" name="Object 9"/>
          <p:cNvGraphicFramePr>
            <a:graphicFrameLocks noChangeAspect="1"/>
          </p:cNvGraphicFramePr>
          <p:nvPr/>
        </p:nvGraphicFramePr>
        <p:xfrm>
          <a:off x="542925" y="2811463"/>
          <a:ext cx="14382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90" name="Equation" r:id="rId14" imgW="965160" imgH="228600" progId="Equation.DSMT4">
                  <p:embed/>
                </p:oleObj>
              </mc:Choice>
              <mc:Fallback>
                <p:oleObj name="Equation" r:id="rId14" imgW="965160" imgH="228600" progId="Equation.DSMT4">
                  <p:embed/>
                  <p:pic>
                    <p:nvPicPr>
                      <p:cNvPr id="33792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2811463"/>
                        <a:ext cx="1438275" cy="338137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30" name="Text Box 10"/>
          <p:cNvSpPr txBox="1">
            <a:spLocks noChangeArrowheads="1"/>
          </p:cNvSpPr>
          <p:nvPr/>
        </p:nvSpPr>
        <p:spPr bwMode="auto">
          <a:xfrm>
            <a:off x="447674" y="4437112"/>
            <a:ext cx="3482975" cy="20313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Je-li úhel mezi odraženým a lomeným paprskem 90°, je světlo v odraženém paprsku lineárně polarizované. Odpovídající vstupní úhel se nazývá 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Brewsterův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úhel.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Takovýto způsob polarizace světla je ale značně neúčinný (tzv. polarizace odrazem)</a:t>
            </a:r>
          </a:p>
        </p:txBody>
      </p:sp>
      <p:pic>
        <p:nvPicPr>
          <p:cNvPr id="337931" name="Picture 11" descr="brewster_portrait_200_ds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388" y="3749675"/>
            <a:ext cx="2354262" cy="278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32" name="Picture 12" descr="Brewster1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1651000"/>
            <a:ext cx="2578100" cy="183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33" name="Text Box 13"/>
          <p:cNvSpPr txBox="1">
            <a:spLocks noChangeArrowheads="1"/>
          </p:cNvSpPr>
          <p:nvPr/>
        </p:nvSpPr>
        <p:spPr bwMode="auto">
          <a:xfrm>
            <a:off x="6773863" y="3800475"/>
            <a:ext cx="191611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Sir David Brewster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(1781-1867)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vynalezl kaleidoskop, v roce 1811 objevil Brewsterův zákon, zkonstruoval speciální mikroskop (1840) a mnoho dalších optických zařízení.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7518400" cy="65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  <a:defRPr/>
            </a:pPr>
            <a:r>
              <a:rPr lang="cs-CZ" altLang="en-US" sz="2800" b="1" dirty="0" err="1">
                <a:solidFill>
                  <a:srgbClr val="336699"/>
                </a:solidFill>
                <a:latin typeface="Arial Narrow" panose="020B0606020202030204" pitchFamily="34" charset="0"/>
              </a:rPr>
              <a:t>Brewsterův</a:t>
            </a:r>
            <a:r>
              <a:rPr lang="cs-CZ" altLang="en-US" sz="2800" b="1" dirty="0">
                <a:solidFill>
                  <a:srgbClr val="336699"/>
                </a:solidFill>
                <a:latin typeface="Arial Narrow" panose="020B0606020202030204" pitchFamily="34" charset="0"/>
              </a:rPr>
              <a:t> zákon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275759"/>
      </p:ext>
    </p:ext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67733"/>
            <a:ext cx="9144000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Kapky a duha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8213"/>
            <a:ext cx="9144000" cy="607978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200" y="4902200"/>
            <a:ext cx="1841500" cy="18415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201" y="2946401"/>
            <a:ext cx="1841499" cy="184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50874"/>
      </p:ext>
    </p:ext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4234221" y="1623701"/>
            <a:ext cx="4106474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Anizotropní prostředí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Vlny ve vodiči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Lom a odraz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Potenciály</a:t>
            </a:r>
          </a:p>
        </p:txBody>
      </p:sp>
    </p:spTree>
    <p:extLst>
      <p:ext uri="{BB962C8B-B14F-4D97-AF65-F5344CB8AC3E}">
        <p14:creationId xmlns:p14="http://schemas.microsoft.com/office/powerpoint/2010/main" val="185306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ChangeArrowheads="1"/>
          </p:cNvSpPr>
          <p:nvPr/>
        </p:nvSpPr>
        <p:spPr bwMode="auto">
          <a:xfrm>
            <a:off x="373063" y="1371600"/>
            <a:ext cx="3594100" cy="927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24612" name="Object 4"/>
          <p:cNvGraphicFramePr>
            <a:graphicFrameLocks noChangeAspect="1"/>
          </p:cNvGraphicFramePr>
          <p:nvPr/>
        </p:nvGraphicFramePr>
        <p:xfrm>
          <a:off x="463550" y="1433513"/>
          <a:ext cx="31432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9" name="Equation" r:id="rId3" imgW="2095200" imgH="431640" progId="Equation.DSMT4">
                  <p:embed/>
                </p:oleObj>
              </mc:Choice>
              <mc:Fallback>
                <p:oleObj name="Equation" r:id="rId3" imgW="2095200" imgH="431640" progId="Equation.DSMT4">
                  <p:embed/>
                  <p:pic>
                    <p:nvPicPr>
                      <p:cNvPr id="32461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" y="1433513"/>
                        <a:ext cx="31432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4613" name="Object 5"/>
          <p:cNvGraphicFramePr>
            <a:graphicFrameLocks noChangeAspect="1"/>
          </p:cNvGraphicFramePr>
          <p:nvPr/>
        </p:nvGraphicFramePr>
        <p:xfrm>
          <a:off x="377825" y="2562225"/>
          <a:ext cx="3603625" cy="335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0" name="Equation" r:id="rId5" imgW="2400120" imgH="2234880" progId="Equation.DSMT4">
                  <p:embed/>
                </p:oleObj>
              </mc:Choice>
              <mc:Fallback>
                <p:oleObj name="Equation" r:id="rId5" imgW="2400120" imgH="2234880" progId="Equation.DSMT4">
                  <p:embed/>
                  <p:pic>
                    <p:nvPicPr>
                      <p:cNvPr id="3246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2562225"/>
                        <a:ext cx="3603625" cy="33559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4614" name="Object 6"/>
          <p:cNvGraphicFramePr>
            <a:graphicFrameLocks noChangeAspect="1"/>
          </p:cNvGraphicFramePr>
          <p:nvPr/>
        </p:nvGraphicFramePr>
        <p:xfrm>
          <a:off x="4319588" y="1376363"/>
          <a:ext cx="2533650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1" name="Equation" r:id="rId7" imgW="1688760" imgH="1346040" progId="Equation.DSMT4">
                  <p:embed/>
                </p:oleObj>
              </mc:Choice>
              <mc:Fallback>
                <p:oleObj name="Equation" r:id="rId7" imgW="1688760" imgH="1346040" progId="Equation.DSMT4">
                  <p:embed/>
                  <p:pic>
                    <p:nvPicPr>
                      <p:cNvPr id="32461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9588" y="1376363"/>
                        <a:ext cx="2533650" cy="201930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4615" name="Text Box 7"/>
          <p:cNvSpPr txBox="1">
            <a:spLocks noChangeArrowheads="1"/>
          </p:cNvSpPr>
          <p:nvPr/>
        </p:nvSpPr>
        <p:spPr bwMode="auto">
          <a:xfrm>
            <a:off x="4319589" y="3692525"/>
            <a:ext cx="3996827" cy="1031051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Pole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jsou prvotní (určíme je z f,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), </a:t>
            </a:r>
            <a:b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druhotná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Potenciály f a </a:t>
            </a:r>
            <a:r>
              <a:rPr kumimoji="1" lang="cs-CZ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nejsou dány jednoznačně, pole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ano.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Zavedení potenciálů</a:t>
            </a:r>
          </a:p>
        </p:txBody>
      </p:sp>
    </p:spTree>
    <p:extLst>
      <p:ext uri="{BB962C8B-B14F-4D97-AF65-F5344CB8AC3E}">
        <p14:creationId xmlns:p14="http://schemas.microsoft.com/office/powerpoint/2010/main" val="2840062919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ChangeArrowheads="1"/>
          </p:cNvSpPr>
          <p:nvPr/>
        </p:nvSpPr>
        <p:spPr bwMode="auto">
          <a:xfrm>
            <a:off x="3579813" y="3271838"/>
            <a:ext cx="4959350" cy="34702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11299" name="Picture 3" descr="anisotrop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4560888"/>
            <a:ext cx="2768600" cy="156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300" name="Rectangle 4"/>
          <p:cNvSpPr>
            <a:spLocks noChangeArrowheads="1"/>
          </p:cNvSpPr>
          <p:nvPr/>
        </p:nvSpPr>
        <p:spPr bwMode="auto">
          <a:xfrm>
            <a:off x="684213" y="1004888"/>
            <a:ext cx="2058987" cy="2408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11301" name="Object 5"/>
          <p:cNvGraphicFramePr>
            <a:graphicFrameLocks noChangeAspect="1"/>
          </p:cNvGraphicFramePr>
          <p:nvPr/>
        </p:nvGraphicFramePr>
        <p:xfrm>
          <a:off x="1081088" y="1263650"/>
          <a:ext cx="135255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07" name="Equation" r:id="rId4" imgW="901440" imgH="1320480" progId="Equation.DSMT4">
                  <p:embed/>
                </p:oleObj>
              </mc:Choice>
              <mc:Fallback>
                <p:oleObj name="Equation" r:id="rId4" imgW="901440" imgH="1320480" progId="Equation.DSMT4">
                  <p:embed/>
                  <p:pic>
                    <p:nvPicPr>
                      <p:cNvPr id="3113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1263650"/>
                        <a:ext cx="1352550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2" name="Rectangle 6"/>
          <p:cNvSpPr>
            <a:spLocks noChangeArrowheads="1"/>
          </p:cNvSpPr>
          <p:nvPr/>
        </p:nvSpPr>
        <p:spPr bwMode="auto">
          <a:xfrm>
            <a:off x="3562350" y="1385888"/>
            <a:ext cx="2149475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11303" name="Object 7"/>
          <p:cNvGraphicFramePr>
            <a:graphicFrameLocks noChangeAspect="1"/>
          </p:cNvGraphicFramePr>
          <p:nvPr/>
        </p:nvGraphicFramePr>
        <p:xfrm>
          <a:off x="3911600" y="1530350"/>
          <a:ext cx="14478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08" name="Equation" r:id="rId6" imgW="965160" imgH="888840" progId="Equation.DSMT4">
                  <p:embed/>
                </p:oleObj>
              </mc:Choice>
              <mc:Fallback>
                <p:oleObj name="Equation" r:id="rId6" imgW="965160" imgH="888840" progId="Equation.DSMT4">
                  <p:embed/>
                  <p:pic>
                    <p:nvPicPr>
                      <p:cNvPr id="31130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1600" y="1530350"/>
                        <a:ext cx="1447800" cy="133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304" name="Object 8"/>
          <p:cNvGraphicFramePr>
            <a:graphicFrameLocks noChangeAspect="1"/>
          </p:cNvGraphicFramePr>
          <p:nvPr/>
        </p:nvGraphicFramePr>
        <p:xfrm>
          <a:off x="3016250" y="2074863"/>
          <a:ext cx="287338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09" name="Equation" r:id="rId8" imgW="190440" imgH="152280" progId="Equation.DSMT4">
                  <p:embed/>
                </p:oleObj>
              </mc:Choice>
              <mc:Fallback>
                <p:oleObj name="Equation" r:id="rId8" imgW="190440" imgH="152280" progId="Equation.DSMT4">
                  <p:embed/>
                  <p:pic>
                    <p:nvPicPr>
                      <p:cNvPr id="31130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0" y="2074863"/>
                        <a:ext cx="287338" cy="230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305" name="Object 9"/>
          <p:cNvGraphicFramePr>
            <a:graphicFrameLocks noChangeAspect="1"/>
          </p:cNvGraphicFramePr>
          <p:nvPr/>
        </p:nvGraphicFramePr>
        <p:xfrm>
          <a:off x="5913438" y="2074863"/>
          <a:ext cx="287337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0" name="Equation" r:id="rId10" imgW="190440" imgH="152280" progId="Equation.DSMT4">
                  <p:embed/>
                </p:oleObj>
              </mc:Choice>
              <mc:Fallback>
                <p:oleObj name="Equation" r:id="rId10" imgW="190440" imgH="152280" progId="Equation.DSMT4">
                  <p:embed/>
                  <p:pic>
                    <p:nvPicPr>
                      <p:cNvPr id="31130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3438" y="2074863"/>
                        <a:ext cx="287337" cy="230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6" name="Rectangle 10"/>
          <p:cNvSpPr>
            <a:spLocks noChangeArrowheads="1"/>
          </p:cNvSpPr>
          <p:nvPr/>
        </p:nvSpPr>
        <p:spPr bwMode="auto">
          <a:xfrm>
            <a:off x="6383338" y="1385888"/>
            <a:ext cx="2149475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11307" name="Object 11"/>
          <p:cNvGraphicFramePr>
            <a:graphicFrameLocks noChangeAspect="1"/>
          </p:cNvGraphicFramePr>
          <p:nvPr/>
        </p:nvGraphicFramePr>
        <p:xfrm>
          <a:off x="7008813" y="1530350"/>
          <a:ext cx="89535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1" name="Equation" r:id="rId11" imgW="596880" imgH="888840" progId="Equation.DSMT4">
                  <p:embed/>
                </p:oleObj>
              </mc:Choice>
              <mc:Fallback>
                <p:oleObj name="Equation" r:id="rId11" imgW="596880" imgH="888840" progId="Equation.DSMT4">
                  <p:embed/>
                  <p:pic>
                    <p:nvPicPr>
                      <p:cNvPr id="31130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8813" y="1530350"/>
                        <a:ext cx="895350" cy="133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3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100111"/>
              </p:ext>
            </p:extLst>
          </p:nvPr>
        </p:nvGraphicFramePr>
        <p:xfrm>
          <a:off x="4524375" y="3346192"/>
          <a:ext cx="2778125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2" name="Equation" r:id="rId13" imgW="1854000" imgH="711000" progId="Equation.DSMT4">
                  <p:embed/>
                </p:oleObj>
              </mc:Choice>
              <mc:Fallback>
                <p:oleObj name="Equation" r:id="rId13" imgW="1854000" imgH="711000" progId="Equation.DSMT4">
                  <p:embed/>
                  <p:pic>
                    <p:nvPicPr>
                      <p:cNvPr id="31130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75" y="3346192"/>
                        <a:ext cx="2778125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9" name="Text Box 13"/>
          <p:cNvSpPr txBox="1">
            <a:spLocks noChangeArrowheads="1"/>
          </p:cNvSpPr>
          <p:nvPr/>
        </p:nvSpPr>
        <p:spPr bwMode="auto">
          <a:xfrm>
            <a:off x="3671504" y="4411404"/>
            <a:ext cx="486131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Vektory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nemíří ve stejném směru. V lineárním prostředí je permitivita matice čísel závisící na volbě souřadnicového systému (tenzor permitivity). V každém krystalu lze najít souřadnicový systém, ve kterém je permitivita diagonální matice.</a:t>
            </a:r>
          </a:p>
        </p:txBody>
      </p:sp>
      <p:graphicFrame>
        <p:nvGraphicFramePr>
          <p:cNvPr id="31131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537131"/>
              </p:ext>
            </p:extLst>
          </p:nvPr>
        </p:nvGraphicFramePr>
        <p:xfrm>
          <a:off x="3973418" y="5614608"/>
          <a:ext cx="1635125" cy="106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3" name="Equation" r:id="rId15" imgW="1091880" imgH="711000" progId="Equation.DSMT4">
                  <p:embed/>
                </p:oleObj>
              </mc:Choice>
              <mc:Fallback>
                <p:oleObj name="Equation" r:id="rId15" imgW="1091880" imgH="711000" progId="Equation.DSMT4">
                  <p:embed/>
                  <p:pic>
                    <p:nvPicPr>
                      <p:cNvPr id="31131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3418" y="5614608"/>
                        <a:ext cx="1635125" cy="1065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11" name="Text Box 15"/>
          <p:cNvSpPr txBox="1">
            <a:spLocks noChangeArrowheads="1"/>
          </p:cNvSpPr>
          <p:nvPr/>
        </p:nvSpPr>
        <p:spPr bwMode="auto">
          <a:xfrm>
            <a:off x="6228303" y="5695831"/>
            <a:ext cx="22002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Různá permitivita v 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r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ůzných směrech znamená různé rychlosti šíření a různý index lomu</a:t>
            </a:r>
          </a:p>
        </p:txBody>
      </p:sp>
      <p:sp>
        <p:nvSpPr>
          <p:cNvPr id="311312" name="Text Box 16"/>
          <p:cNvSpPr txBox="1">
            <a:spLocks noChangeArrowheads="1"/>
          </p:cNvSpPr>
          <p:nvPr/>
        </p:nvSpPr>
        <p:spPr bwMode="auto">
          <a:xfrm rot="21000000">
            <a:off x="1646238" y="4999038"/>
            <a:ext cx="738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energie</a:t>
            </a:r>
          </a:p>
        </p:txBody>
      </p:sp>
      <p:sp>
        <p:nvSpPr>
          <p:cNvPr id="311313" name="Text Box 17"/>
          <p:cNvSpPr txBox="1">
            <a:spLocks noChangeArrowheads="1"/>
          </p:cNvSpPr>
          <p:nvPr/>
        </p:nvSpPr>
        <p:spPr bwMode="auto">
          <a:xfrm>
            <a:off x="1709738" y="5564188"/>
            <a:ext cx="7858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hybnost</a:t>
            </a: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7518400" cy="65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  <a:defRPr/>
            </a:pPr>
            <a:r>
              <a:rPr lang="cs-CZ" altLang="en-US" sz="2800" b="1" dirty="0">
                <a:solidFill>
                  <a:srgbClr val="336699"/>
                </a:solidFill>
                <a:latin typeface="+mj-lt"/>
              </a:rPr>
              <a:t>Vlny v elektricky anizotropním prostředí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0294487"/>
      </p:ext>
    </p:ext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ChangeArrowheads="1"/>
          </p:cNvSpPr>
          <p:nvPr/>
        </p:nvSpPr>
        <p:spPr bwMode="auto">
          <a:xfrm>
            <a:off x="193675" y="1068388"/>
            <a:ext cx="4327525" cy="5499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5635" name="Rectangle 3"/>
          <p:cNvSpPr>
            <a:spLocks noChangeArrowheads="1"/>
          </p:cNvSpPr>
          <p:nvPr/>
        </p:nvSpPr>
        <p:spPr bwMode="auto">
          <a:xfrm>
            <a:off x="4716463" y="1068388"/>
            <a:ext cx="4249737" cy="5499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25637" name="Object 5"/>
          <p:cNvGraphicFramePr>
            <a:graphicFrameLocks noChangeAspect="1"/>
          </p:cNvGraphicFramePr>
          <p:nvPr/>
        </p:nvGraphicFramePr>
        <p:xfrm>
          <a:off x="5567363" y="4873625"/>
          <a:ext cx="257016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4" name="Equation" r:id="rId3" imgW="2057400" imgH="660240" progId="Equation.DSMT4">
                  <p:embed/>
                </p:oleObj>
              </mc:Choice>
              <mc:Fallback>
                <p:oleObj name="Equation" r:id="rId3" imgW="2057400" imgH="660240" progId="Equation.DSMT4">
                  <p:embed/>
                  <p:pic>
                    <p:nvPicPr>
                      <p:cNvPr id="3256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7363" y="4873625"/>
                        <a:ext cx="257016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8" name="Object 6"/>
          <p:cNvGraphicFramePr>
            <a:graphicFrameLocks noChangeAspect="1"/>
          </p:cNvGraphicFramePr>
          <p:nvPr/>
        </p:nvGraphicFramePr>
        <p:xfrm>
          <a:off x="5584825" y="5886450"/>
          <a:ext cx="18097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5" name="Equation" r:id="rId5" imgW="1447560" imgH="253800" progId="Equation.DSMT4">
                  <p:embed/>
                </p:oleObj>
              </mc:Choice>
              <mc:Fallback>
                <p:oleObj name="Equation" r:id="rId5" imgW="1447560" imgH="253800" progId="Equation.DSMT4">
                  <p:embed/>
                  <p:pic>
                    <p:nvPicPr>
                      <p:cNvPr id="3256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4825" y="5886450"/>
                        <a:ext cx="180975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9" name="Object 7"/>
          <p:cNvGraphicFramePr>
            <a:graphicFrameLocks noChangeAspect="1"/>
          </p:cNvGraphicFramePr>
          <p:nvPr/>
        </p:nvGraphicFramePr>
        <p:xfrm>
          <a:off x="1287463" y="5162550"/>
          <a:ext cx="1871662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6" name="Equation" r:id="rId7" imgW="1498320" imgH="203040" progId="Equation.DSMT4">
                  <p:embed/>
                </p:oleObj>
              </mc:Choice>
              <mc:Fallback>
                <p:oleObj name="Equation" r:id="rId7" imgW="1498320" imgH="203040" progId="Equation.DSMT4">
                  <p:embed/>
                  <p:pic>
                    <p:nvPicPr>
                      <p:cNvPr id="325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5162550"/>
                        <a:ext cx="1871662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40" name="Object 8"/>
          <p:cNvGraphicFramePr>
            <a:graphicFrameLocks noChangeAspect="1"/>
          </p:cNvGraphicFramePr>
          <p:nvPr/>
        </p:nvGraphicFramePr>
        <p:xfrm>
          <a:off x="1266825" y="5602288"/>
          <a:ext cx="17922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7" name="Equation" r:id="rId9" imgW="1434960" imgH="253800" progId="Equation.DSMT4">
                  <p:embed/>
                </p:oleObj>
              </mc:Choice>
              <mc:Fallback>
                <p:oleObj name="Equation" r:id="rId9" imgW="1434960" imgH="253800" progId="Equation.DSMT4">
                  <p:embed/>
                  <p:pic>
                    <p:nvPicPr>
                      <p:cNvPr id="32564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6825" y="5602288"/>
                        <a:ext cx="1792288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1" name="Text Box 9"/>
          <p:cNvSpPr txBox="1">
            <a:spLocks noChangeArrowheads="1"/>
          </p:cNvSpPr>
          <p:nvPr/>
        </p:nvSpPr>
        <p:spPr bwMode="auto">
          <a:xfrm>
            <a:off x="1136611" y="1173163"/>
            <a:ext cx="227337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homogenní elektrické pole</a:t>
            </a:r>
          </a:p>
        </p:txBody>
      </p:sp>
      <p:sp>
        <p:nvSpPr>
          <p:cNvPr id="325642" name="Text Box 10"/>
          <p:cNvSpPr txBox="1">
            <a:spLocks noChangeArrowheads="1"/>
          </p:cNvSpPr>
          <p:nvPr/>
        </p:nvSpPr>
        <p:spPr bwMode="auto">
          <a:xfrm>
            <a:off x="5554650" y="1173163"/>
            <a:ext cx="243207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homogenní magnetické pole</a:t>
            </a:r>
          </a:p>
        </p:txBody>
      </p:sp>
      <p:pic>
        <p:nvPicPr>
          <p:cNvPr id="325643" name="Picture 11" descr="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88" y="1854200"/>
            <a:ext cx="2840037" cy="248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644" name="Picture 12" descr="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888" y="1595438"/>
            <a:ext cx="2889250" cy="250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Homogenní pole</a:t>
            </a:r>
          </a:p>
        </p:txBody>
      </p:sp>
    </p:spTree>
    <p:extLst>
      <p:ext uri="{BB962C8B-B14F-4D97-AF65-F5344CB8AC3E}">
        <p14:creationId xmlns:p14="http://schemas.microsoft.com/office/powerpoint/2010/main" val="2300047185"/>
      </p:ext>
    </p:extLst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ChangeArrowheads="1"/>
          </p:cNvSpPr>
          <p:nvPr/>
        </p:nvSpPr>
        <p:spPr bwMode="auto">
          <a:xfrm>
            <a:off x="193675" y="1068388"/>
            <a:ext cx="4327525" cy="5499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6659" name="Rectangle 3"/>
          <p:cNvSpPr>
            <a:spLocks noChangeArrowheads="1"/>
          </p:cNvSpPr>
          <p:nvPr/>
        </p:nvSpPr>
        <p:spPr bwMode="auto">
          <a:xfrm>
            <a:off x="4716463" y="1068388"/>
            <a:ext cx="4249737" cy="5499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26661" name="Object 5"/>
          <p:cNvGraphicFramePr>
            <a:graphicFrameLocks noChangeAspect="1"/>
          </p:cNvGraphicFramePr>
          <p:nvPr/>
        </p:nvGraphicFramePr>
        <p:xfrm>
          <a:off x="5062538" y="4697413"/>
          <a:ext cx="21097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2" name="Equation" r:id="rId3" imgW="1688760" imgH="406080" progId="Equation.DSMT4">
                  <p:embed/>
                </p:oleObj>
              </mc:Choice>
              <mc:Fallback>
                <p:oleObj name="Equation" r:id="rId3" imgW="1688760" imgH="406080" progId="Equation.DSMT4">
                  <p:embed/>
                  <p:pic>
                    <p:nvPicPr>
                      <p:cNvPr id="32666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2538" y="4697413"/>
                        <a:ext cx="2109787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6662" name="Object 6"/>
          <p:cNvGraphicFramePr>
            <a:graphicFrameLocks noChangeAspect="1"/>
          </p:cNvGraphicFramePr>
          <p:nvPr/>
        </p:nvGraphicFramePr>
        <p:xfrm>
          <a:off x="4895850" y="1733550"/>
          <a:ext cx="3524250" cy="240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3" name="CorelDRAW" r:id="rId5" imgW="2749070" imgH="1875983" progId="CorelDRAW.Graphic.12">
                  <p:embed/>
                </p:oleObj>
              </mc:Choice>
              <mc:Fallback>
                <p:oleObj name="CorelDRAW" r:id="rId5" imgW="2749070" imgH="1875983" progId="CorelDRAW.Graphic.12">
                  <p:embed/>
                  <p:pic>
                    <p:nvPicPr>
                      <p:cNvPr id="32666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5850" y="1733550"/>
                        <a:ext cx="3524250" cy="2405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6663" name="Object 7"/>
          <p:cNvGraphicFramePr>
            <a:graphicFrameLocks noChangeAspect="1"/>
          </p:cNvGraphicFramePr>
          <p:nvPr/>
        </p:nvGraphicFramePr>
        <p:xfrm>
          <a:off x="5062538" y="5200650"/>
          <a:ext cx="3316287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4" name="Equation" r:id="rId7" imgW="2654280" imgH="507960" progId="Equation.DSMT4">
                  <p:embed/>
                </p:oleObj>
              </mc:Choice>
              <mc:Fallback>
                <p:oleObj name="Equation" r:id="rId7" imgW="2654280" imgH="507960" progId="Equation.DSMT4">
                  <p:embed/>
                  <p:pic>
                    <p:nvPicPr>
                      <p:cNvPr id="32666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2538" y="5200650"/>
                        <a:ext cx="3316287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6664" name="Object 8"/>
          <p:cNvGraphicFramePr>
            <a:graphicFrameLocks noChangeAspect="1"/>
          </p:cNvGraphicFramePr>
          <p:nvPr/>
        </p:nvGraphicFramePr>
        <p:xfrm>
          <a:off x="5062538" y="5849938"/>
          <a:ext cx="374491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5" name="Equation" r:id="rId9" imgW="2997000" imgH="393480" progId="Equation.DSMT4">
                  <p:embed/>
                </p:oleObj>
              </mc:Choice>
              <mc:Fallback>
                <p:oleObj name="Equation" r:id="rId9" imgW="2997000" imgH="393480" progId="Equation.DSMT4">
                  <p:embed/>
                  <p:pic>
                    <p:nvPicPr>
                      <p:cNvPr id="32666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2538" y="5849938"/>
                        <a:ext cx="3744912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6665" name="Object 9"/>
          <p:cNvGraphicFramePr>
            <a:graphicFrameLocks noChangeAspect="1"/>
          </p:cNvGraphicFramePr>
          <p:nvPr/>
        </p:nvGraphicFramePr>
        <p:xfrm>
          <a:off x="292100" y="1736725"/>
          <a:ext cx="3570288" cy="240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6" name="CorelDRAW" r:id="rId11" imgW="2788446" imgH="1875983" progId="CorelDRAW.Graphic.12">
                  <p:embed/>
                </p:oleObj>
              </mc:Choice>
              <mc:Fallback>
                <p:oleObj name="CorelDRAW" r:id="rId11" imgW="2788446" imgH="1875983" progId="CorelDRAW.Graphic.12">
                  <p:embed/>
                  <p:pic>
                    <p:nvPicPr>
                      <p:cNvPr id="32666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1736725"/>
                        <a:ext cx="3570288" cy="2401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6666" name="Object 10"/>
          <p:cNvGraphicFramePr>
            <a:graphicFrameLocks noChangeAspect="1"/>
          </p:cNvGraphicFramePr>
          <p:nvPr/>
        </p:nvGraphicFramePr>
        <p:xfrm>
          <a:off x="346075" y="4586288"/>
          <a:ext cx="207803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7" name="Equation" r:id="rId13" imgW="1663560" imgH="444240" progId="Equation.DSMT4">
                  <p:embed/>
                </p:oleObj>
              </mc:Choice>
              <mc:Fallback>
                <p:oleObj name="Equation" r:id="rId13" imgW="1663560" imgH="444240" progId="Equation.DSMT4">
                  <p:embed/>
                  <p:pic>
                    <p:nvPicPr>
                      <p:cNvPr id="32666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" y="4586288"/>
                        <a:ext cx="2078038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6667" name="Object 11"/>
          <p:cNvGraphicFramePr>
            <a:graphicFrameLocks noChangeAspect="1"/>
          </p:cNvGraphicFramePr>
          <p:nvPr/>
        </p:nvGraphicFramePr>
        <p:xfrm>
          <a:off x="346075" y="5184775"/>
          <a:ext cx="3316288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8" name="Equation" r:id="rId15" imgW="2654280" imgH="507960" progId="Equation.DSMT4">
                  <p:embed/>
                </p:oleObj>
              </mc:Choice>
              <mc:Fallback>
                <p:oleObj name="Equation" r:id="rId15" imgW="2654280" imgH="507960" progId="Equation.DSMT4">
                  <p:embed/>
                  <p:pic>
                    <p:nvPicPr>
                      <p:cNvPr id="32666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" y="5184775"/>
                        <a:ext cx="3316288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6668" name="Object 12"/>
          <p:cNvGraphicFramePr>
            <a:graphicFrameLocks noChangeAspect="1"/>
          </p:cNvGraphicFramePr>
          <p:nvPr/>
        </p:nvGraphicFramePr>
        <p:xfrm>
          <a:off x="346075" y="5902325"/>
          <a:ext cx="38719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9" name="Equation" r:id="rId17" imgW="3098520" imgH="431640" progId="Equation.DSMT4">
                  <p:embed/>
                </p:oleObj>
              </mc:Choice>
              <mc:Fallback>
                <p:oleObj name="Equation" r:id="rId17" imgW="3098520" imgH="431640" progId="Equation.DSMT4">
                  <p:embed/>
                  <p:pic>
                    <p:nvPicPr>
                      <p:cNvPr id="3266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" y="5902325"/>
                        <a:ext cx="3871913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6669" name="Text Box 13"/>
          <p:cNvSpPr txBox="1">
            <a:spLocks noChangeArrowheads="1"/>
          </p:cNvSpPr>
          <p:nvPr/>
        </p:nvSpPr>
        <p:spPr bwMode="auto">
          <a:xfrm>
            <a:off x="1671638" y="1173163"/>
            <a:ext cx="135966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elektrický dipól</a:t>
            </a:r>
          </a:p>
        </p:txBody>
      </p:sp>
      <p:sp>
        <p:nvSpPr>
          <p:cNvPr id="326670" name="Text Box 14"/>
          <p:cNvSpPr txBox="1">
            <a:spLocks noChangeArrowheads="1"/>
          </p:cNvSpPr>
          <p:nvPr/>
        </p:nvSpPr>
        <p:spPr bwMode="auto">
          <a:xfrm>
            <a:off x="6242050" y="1169988"/>
            <a:ext cx="151836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magnetický dipól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Dipól</a:t>
            </a:r>
          </a:p>
        </p:txBody>
      </p:sp>
    </p:spTree>
    <p:extLst>
      <p:ext uri="{BB962C8B-B14F-4D97-AF65-F5344CB8AC3E}">
        <p14:creationId xmlns:p14="http://schemas.microsoft.com/office/powerpoint/2010/main" val="2963614970"/>
      </p:ext>
    </p:extLst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ChangeArrowheads="1"/>
          </p:cNvSpPr>
          <p:nvPr/>
        </p:nvSpPr>
        <p:spPr bwMode="auto">
          <a:xfrm>
            <a:off x="565150" y="4789488"/>
            <a:ext cx="3684588" cy="887412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27684" name="Object 4"/>
          <p:cNvGraphicFramePr>
            <a:graphicFrameLocks noChangeAspect="1"/>
          </p:cNvGraphicFramePr>
          <p:nvPr>
            <p:extLst/>
          </p:nvPr>
        </p:nvGraphicFramePr>
        <p:xfrm>
          <a:off x="509588" y="1647825"/>
          <a:ext cx="5446712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62" name="Equation" r:id="rId3" imgW="3632040" imgH="1346040" progId="Equation.DSMT4">
                  <p:embed/>
                </p:oleObj>
              </mc:Choice>
              <mc:Fallback>
                <p:oleObj name="Equation" r:id="rId3" imgW="3632040" imgH="1346040" progId="Equation.DSMT4">
                  <p:embed/>
                  <p:pic>
                    <p:nvPicPr>
                      <p:cNvPr id="3276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8" y="1647825"/>
                        <a:ext cx="5446712" cy="20193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5" name="Text Box 5"/>
          <p:cNvSpPr txBox="1">
            <a:spLocks noChangeArrowheads="1"/>
          </p:cNvSpPr>
          <p:nvPr/>
        </p:nvSpPr>
        <p:spPr bwMode="auto">
          <a:xfrm>
            <a:off x="487363" y="1146175"/>
            <a:ext cx="729879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Pole vyjádřená pomocí potenciálů dosadíme do Maxwellových rovnic. Po úpravách máme</a:t>
            </a:r>
          </a:p>
        </p:txBody>
      </p:sp>
      <p:sp>
        <p:nvSpPr>
          <p:cNvPr id="327686" name="Text Box 6"/>
          <p:cNvSpPr txBox="1">
            <a:spLocks noChangeArrowheads="1"/>
          </p:cNvSpPr>
          <p:nvPr/>
        </p:nvSpPr>
        <p:spPr bwMode="auto">
          <a:xfrm>
            <a:off x="525463" y="3887788"/>
            <a:ext cx="57358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Lorentzova kalibrační podmínka využívá nejednoznačnosti potenciálů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 zajišťuje existenci řešení ve tvaru vlnové rovnice.</a:t>
            </a:r>
          </a:p>
        </p:txBody>
      </p:sp>
      <p:sp>
        <p:nvSpPr>
          <p:cNvPr id="327687" name="Rectangle 7"/>
          <p:cNvSpPr>
            <a:spLocks noChangeArrowheads="1"/>
          </p:cNvSpPr>
          <p:nvPr/>
        </p:nvSpPr>
        <p:spPr bwMode="auto">
          <a:xfrm>
            <a:off x="579438" y="1660525"/>
            <a:ext cx="1198562" cy="10287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27688" name="Object 8"/>
          <p:cNvGraphicFramePr>
            <a:graphicFrameLocks noChangeAspect="1"/>
          </p:cNvGraphicFramePr>
          <p:nvPr/>
        </p:nvGraphicFramePr>
        <p:xfrm>
          <a:off x="639763" y="1665288"/>
          <a:ext cx="1162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63" name="Equation" r:id="rId5" imgW="774360" imgH="660240" progId="Equation.DSMT4">
                  <p:embed/>
                </p:oleObj>
              </mc:Choice>
              <mc:Fallback>
                <p:oleObj name="Equation" r:id="rId5" imgW="774360" imgH="660240" progId="Equation.DSMT4">
                  <p:embed/>
                  <p:pic>
                    <p:nvPicPr>
                      <p:cNvPr id="32768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3" y="1665288"/>
                        <a:ext cx="1162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9" name="Text Box 9"/>
          <p:cNvSpPr txBox="1">
            <a:spLocks noChangeArrowheads="1"/>
          </p:cNvSpPr>
          <p:nvPr/>
        </p:nvSpPr>
        <p:spPr bwMode="auto">
          <a:xfrm>
            <a:off x="576263" y="4829175"/>
            <a:ext cx="15071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průběh výpočtu: </a:t>
            </a:r>
          </a:p>
        </p:txBody>
      </p:sp>
      <p:graphicFrame>
        <p:nvGraphicFramePr>
          <p:cNvPr id="327690" name="Object 10"/>
          <p:cNvGraphicFramePr>
            <a:graphicFrameLocks noChangeAspect="1"/>
          </p:cNvGraphicFramePr>
          <p:nvPr/>
        </p:nvGraphicFramePr>
        <p:xfrm>
          <a:off x="3276600" y="22987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64" name="Equation" r:id="rId7" imgW="914400" imgH="198720" progId="Equation.DSMT4">
                  <p:embed/>
                </p:oleObj>
              </mc:Choice>
              <mc:Fallback>
                <p:oleObj name="Equation" r:id="rId7" imgW="914400" imgH="198720" progId="Equation.DSMT4">
                  <p:embed/>
                  <p:pic>
                    <p:nvPicPr>
                      <p:cNvPr id="32769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298700"/>
                        <a:ext cx="914400" cy="198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691" name="Object 11"/>
          <p:cNvGraphicFramePr>
            <a:graphicFrameLocks noChangeAspect="1"/>
          </p:cNvGraphicFramePr>
          <p:nvPr/>
        </p:nvGraphicFramePr>
        <p:xfrm>
          <a:off x="658813" y="5181600"/>
          <a:ext cx="3440112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65" name="Equation" r:id="rId9" imgW="2286000" imgH="203040" progId="Equation.DSMT4">
                  <p:embed/>
                </p:oleObj>
              </mc:Choice>
              <mc:Fallback>
                <p:oleObj name="Equation" r:id="rId9" imgW="2286000" imgH="203040" progId="Equation.DSMT4">
                  <p:embed/>
                  <p:pic>
                    <p:nvPicPr>
                      <p:cNvPr id="32769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3" y="5181600"/>
                        <a:ext cx="3440112" cy="306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Maxwellovy rovnice pro potenciály</a:t>
            </a:r>
          </a:p>
        </p:txBody>
      </p:sp>
    </p:spTree>
    <p:extLst>
      <p:ext uri="{BB962C8B-B14F-4D97-AF65-F5344CB8AC3E}">
        <p14:creationId xmlns:p14="http://schemas.microsoft.com/office/powerpoint/2010/main" val="3471853777"/>
      </p:ext>
    </p:extLst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06" name="Picture 2" descr="image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959" y="140494"/>
            <a:ext cx="3833812" cy="652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8707" name="Rectangle 3"/>
          <p:cNvSpPr>
            <a:spLocks noChangeArrowheads="1"/>
          </p:cNvSpPr>
          <p:nvPr/>
        </p:nvSpPr>
        <p:spPr bwMode="auto">
          <a:xfrm>
            <a:off x="325438" y="0"/>
            <a:ext cx="4146550" cy="874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8709" name="Rectangle 5"/>
          <p:cNvSpPr>
            <a:spLocks noChangeArrowheads="1"/>
          </p:cNvSpPr>
          <p:nvPr/>
        </p:nvSpPr>
        <p:spPr bwMode="auto">
          <a:xfrm>
            <a:off x="325438" y="811213"/>
            <a:ext cx="4572000" cy="177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1" i="0" u="none" strike="noStrike" kern="120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8710" name="Text Box 6"/>
          <p:cNvSpPr txBox="1">
            <a:spLocks noChangeArrowheads="1"/>
          </p:cNvSpPr>
          <p:nvPr/>
        </p:nvSpPr>
        <p:spPr bwMode="auto">
          <a:xfrm>
            <a:off x="490538" y="1495425"/>
            <a:ext cx="282320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nejsou magnetické monopóly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oddělené rovnice pro částice a pole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interpretace polí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pole popsáno šesti veličinami</a:t>
            </a:r>
          </a:p>
        </p:txBody>
      </p:sp>
      <p:sp>
        <p:nvSpPr>
          <p:cNvPr id="328711" name="Text Box 7"/>
          <p:cNvSpPr txBox="1">
            <a:spLocks noChangeArrowheads="1"/>
          </p:cNvSpPr>
          <p:nvPr/>
        </p:nvSpPr>
        <p:spPr bwMode="auto">
          <a:xfrm>
            <a:off x="557213" y="1006475"/>
            <a:ext cx="3708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 NÁM VADÍ NA Maxwellových rovnicích?</a:t>
            </a:r>
          </a:p>
        </p:txBody>
      </p:sp>
      <p:sp>
        <p:nvSpPr>
          <p:cNvPr id="328712" name="Rectangle 8"/>
          <p:cNvSpPr>
            <a:spLocks noChangeArrowheads="1"/>
          </p:cNvSpPr>
          <p:nvPr/>
        </p:nvSpPr>
        <p:spPr bwMode="auto">
          <a:xfrm>
            <a:off x="325438" y="2828925"/>
            <a:ext cx="4586287" cy="177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8713" name="Text Box 9"/>
          <p:cNvSpPr txBox="1">
            <a:spLocks noChangeArrowheads="1"/>
          </p:cNvSpPr>
          <p:nvPr/>
        </p:nvSpPr>
        <p:spPr bwMode="auto">
          <a:xfrm>
            <a:off x="517525" y="3462338"/>
            <a:ext cx="3350341" cy="1018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1000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(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B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mohu měřit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1000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(</a:t>
            </a:r>
            <a:r>
              <a:rPr kumimoji="1" lang="cs-CZ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f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 jsou nejednoznačné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1000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(</a:t>
            </a:r>
            <a:r>
              <a:rPr kumimoji="1" lang="cs-CZ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f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 jsou čtyři, transformují se jako (</a:t>
            </a:r>
            <a:r>
              <a:rPr kumimoji="1" lang="cs-CZ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x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1000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jednoduché rovnice pro potenciály</a:t>
            </a:r>
          </a:p>
        </p:txBody>
      </p:sp>
      <p:sp>
        <p:nvSpPr>
          <p:cNvPr id="328714" name="Text Box 10"/>
          <p:cNvSpPr txBox="1">
            <a:spLocks noChangeArrowheads="1"/>
          </p:cNvSpPr>
          <p:nvPr/>
        </p:nvSpPr>
        <p:spPr bwMode="auto">
          <a:xfrm>
            <a:off x="584200" y="3008313"/>
            <a:ext cx="28606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 JE LEPŠÍ (E, B) NEBO (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f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A)?</a:t>
            </a:r>
          </a:p>
        </p:txBody>
      </p:sp>
      <p:sp>
        <p:nvSpPr>
          <p:cNvPr id="328715" name="Text Box 11"/>
          <p:cNvSpPr txBox="1">
            <a:spLocks noChangeArrowheads="1"/>
          </p:cNvSpPr>
          <p:nvPr/>
        </p:nvSpPr>
        <p:spPr bwMode="auto">
          <a:xfrm>
            <a:off x="3743325" y="3028950"/>
            <a:ext cx="6286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(E, B)</a:t>
            </a:r>
          </a:p>
        </p:txBody>
      </p:sp>
      <p:sp>
        <p:nvSpPr>
          <p:cNvPr id="328716" name="Text Box 12"/>
          <p:cNvSpPr txBox="1">
            <a:spLocks noChangeArrowheads="1"/>
          </p:cNvSpPr>
          <p:nvPr/>
        </p:nvSpPr>
        <p:spPr bwMode="auto">
          <a:xfrm>
            <a:off x="4333875" y="3025775"/>
            <a:ext cx="6111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</a:t>
            </a: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f</a:t>
            </a:r>
            <a:r>
              <a:rPr kumimoji="1" lang="cs-CZ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A)</a:t>
            </a:r>
          </a:p>
        </p:txBody>
      </p:sp>
      <p:sp>
        <p:nvSpPr>
          <p:cNvPr id="328717" name="Text Box 13"/>
          <p:cNvSpPr txBox="1">
            <a:spLocks noChangeArrowheads="1"/>
          </p:cNvSpPr>
          <p:nvPr/>
        </p:nvSpPr>
        <p:spPr bwMode="auto">
          <a:xfrm>
            <a:off x="3844925" y="3403600"/>
            <a:ext cx="41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☺</a:t>
            </a:r>
            <a:endParaRPr kumimoji="1" lang="cs-CZ" altLang="en-US" sz="1800" b="1" i="0" u="none" strike="noStrike" kern="1200" cap="none" spc="0" normalizeH="0" baseline="0" noProof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  <a:sym typeface="Symbol" panose="05050102010706020507" pitchFamily="18" charset="2"/>
            </a:endParaRPr>
          </a:p>
        </p:txBody>
      </p:sp>
      <p:sp>
        <p:nvSpPr>
          <p:cNvPr id="328718" name="Text Box 14"/>
          <p:cNvSpPr txBox="1">
            <a:spLocks noChangeArrowheads="1"/>
          </p:cNvSpPr>
          <p:nvPr/>
        </p:nvSpPr>
        <p:spPr bwMode="auto">
          <a:xfrm>
            <a:off x="3848100" y="3619500"/>
            <a:ext cx="41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☺</a:t>
            </a:r>
            <a:endParaRPr kumimoji="1" lang="cs-CZ" altLang="en-US" sz="1800" b="1" i="0" u="none" strike="noStrike" kern="1200" cap="none" spc="0" normalizeH="0" baseline="0" noProof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  <a:sym typeface="Symbol" panose="05050102010706020507" pitchFamily="18" charset="2"/>
            </a:endParaRPr>
          </a:p>
        </p:txBody>
      </p:sp>
      <p:sp>
        <p:nvSpPr>
          <p:cNvPr id="328719" name="Text Box 15"/>
          <p:cNvSpPr txBox="1">
            <a:spLocks noChangeArrowheads="1"/>
          </p:cNvSpPr>
          <p:nvPr/>
        </p:nvSpPr>
        <p:spPr bwMode="auto">
          <a:xfrm>
            <a:off x="4414838" y="3860800"/>
            <a:ext cx="417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☺</a:t>
            </a:r>
            <a:endParaRPr kumimoji="1" lang="cs-CZ" altLang="en-US" sz="1800" b="1" i="0" u="none" strike="noStrike" kern="1200" cap="none" spc="0" normalizeH="0" baseline="0" noProof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  <a:sym typeface="Symbol" panose="05050102010706020507" pitchFamily="18" charset="2"/>
            </a:endParaRPr>
          </a:p>
        </p:txBody>
      </p:sp>
      <p:sp>
        <p:nvSpPr>
          <p:cNvPr id="328720" name="Text Box 16"/>
          <p:cNvSpPr txBox="1">
            <a:spLocks noChangeArrowheads="1"/>
          </p:cNvSpPr>
          <p:nvPr/>
        </p:nvSpPr>
        <p:spPr bwMode="auto">
          <a:xfrm>
            <a:off x="4414838" y="4127500"/>
            <a:ext cx="417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☺</a:t>
            </a:r>
            <a:endParaRPr kumimoji="1" lang="cs-CZ" altLang="en-US" sz="1800" b="1" i="0" u="none" strike="noStrike" kern="1200" cap="none" spc="0" normalizeH="0" baseline="0" noProof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  <a:sym typeface="Symbol" panose="05050102010706020507" pitchFamily="18" charset="2"/>
            </a:endParaRPr>
          </a:p>
        </p:txBody>
      </p:sp>
      <p:sp>
        <p:nvSpPr>
          <p:cNvPr id="328721" name="Text Box 17"/>
          <p:cNvSpPr txBox="1">
            <a:spLocks noChangeArrowheads="1"/>
          </p:cNvSpPr>
          <p:nvPr/>
        </p:nvSpPr>
        <p:spPr bwMode="auto">
          <a:xfrm>
            <a:off x="4410075" y="3403600"/>
            <a:ext cx="425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☻</a:t>
            </a:r>
          </a:p>
        </p:txBody>
      </p:sp>
      <p:sp>
        <p:nvSpPr>
          <p:cNvPr id="328722" name="Text Box 18"/>
          <p:cNvSpPr txBox="1">
            <a:spLocks noChangeArrowheads="1"/>
          </p:cNvSpPr>
          <p:nvPr/>
        </p:nvSpPr>
        <p:spPr bwMode="auto">
          <a:xfrm>
            <a:off x="4410075" y="3619500"/>
            <a:ext cx="425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☻</a:t>
            </a:r>
          </a:p>
        </p:txBody>
      </p:sp>
      <p:sp>
        <p:nvSpPr>
          <p:cNvPr id="328723" name="Text Box 19"/>
          <p:cNvSpPr txBox="1">
            <a:spLocks noChangeArrowheads="1"/>
          </p:cNvSpPr>
          <p:nvPr/>
        </p:nvSpPr>
        <p:spPr bwMode="auto">
          <a:xfrm>
            <a:off x="3844925" y="3848100"/>
            <a:ext cx="425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☻</a:t>
            </a:r>
          </a:p>
        </p:txBody>
      </p:sp>
      <p:sp>
        <p:nvSpPr>
          <p:cNvPr id="328724" name="Text Box 20"/>
          <p:cNvSpPr txBox="1">
            <a:spLocks noChangeArrowheads="1"/>
          </p:cNvSpPr>
          <p:nvPr/>
        </p:nvSpPr>
        <p:spPr bwMode="auto">
          <a:xfrm>
            <a:off x="3844925" y="4114800"/>
            <a:ext cx="425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☻</a:t>
            </a:r>
          </a:p>
        </p:txBody>
      </p:sp>
      <p:sp>
        <p:nvSpPr>
          <p:cNvPr id="328725" name="Rectangle 21"/>
          <p:cNvSpPr>
            <a:spLocks noChangeArrowheads="1"/>
          </p:cNvSpPr>
          <p:nvPr/>
        </p:nvSpPr>
        <p:spPr bwMode="auto">
          <a:xfrm>
            <a:off x="325438" y="4819650"/>
            <a:ext cx="4584700" cy="177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8726" name="Text Box 22"/>
          <p:cNvSpPr txBox="1">
            <a:spLocks noChangeArrowheads="1"/>
          </p:cNvSpPr>
          <p:nvPr/>
        </p:nvSpPr>
        <p:spPr bwMode="auto">
          <a:xfrm>
            <a:off x="490538" y="5503863"/>
            <a:ext cx="262123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dualismus vlna - částice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Fermatův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princip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Feynman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path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integrals</a:t>
            </a:r>
            <a:endParaRPr kumimoji="1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Bohmův-Aharonův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328727" name="Text Box 23"/>
          <p:cNvSpPr txBox="1">
            <a:spLocks noChangeArrowheads="1"/>
          </p:cNvSpPr>
          <p:nvPr/>
        </p:nvSpPr>
        <p:spPr bwMode="auto">
          <a:xfrm>
            <a:off x="557213" y="4989513"/>
            <a:ext cx="847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ŘEŠENÍ</a:t>
            </a: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Potenciál a pole</a:t>
            </a:r>
          </a:p>
        </p:txBody>
      </p:sp>
      <p:sp>
        <p:nvSpPr>
          <p:cNvPr id="2" name="Obdélník 1"/>
          <p:cNvSpPr/>
          <p:nvPr/>
        </p:nvSpPr>
        <p:spPr bwMode="auto">
          <a:xfrm>
            <a:off x="5364088" y="0"/>
            <a:ext cx="3746683" cy="47667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3395485"/>
      </p:ext>
    </p:ext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4234221" y="1623701"/>
            <a:ext cx="4106474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Anizotropní prostředí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Vlny ve vodiči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Lom a odraz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Potenciály</a:t>
            </a:r>
          </a:p>
        </p:txBody>
      </p:sp>
    </p:spTree>
    <p:extLst>
      <p:ext uri="{BB962C8B-B14F-4D97-AF65-F5344CB8AC3E}">
        <p14:creationId xmlns:p14="http://schemas.microsoft.com/office/powerpoint/2010/main" val="259288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ChangeArrowheads="1"/>
          </p:cNvSpPr>
          <p:nvPr/>
        </p:nvSpPr>
        <p:spPr bwMode="auto">
          <a:xfrm>
            <a:off x="347663" y="1133475"/>
            <a:ext cx="2846387" cy="18923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12324" name="Object 4"/>
          <p:cNvGraphicFramePr>
            <a:graphicFrameLocks noChangeAspect="1"/>
          </p:cNvGraphicFramePr>
          <p:nvPr/>
        </p:nvGraphicFramePr>
        <p:xfrm>
          <a:off x="5953125" y="1751013"/>
          <a:ext cx="266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84" name="Equation" r:id="rId3" imgW="177480" imgH="228600" progId="Equation.DSMT4">
                  <p:embed/>
                </p:oleObj>
              </mc:Choice>
              <mc:Fallback>
                <p:oleObj name="Equation" r:id="rId3" imgW="177480" imgH="228600" progId="Equation.DSMT4">
                  <p:embed/>
                  <p:pic>
                    <p:nvPicPr>
                      <p:cNvPr id="3123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3125" y="1751013"/>
                        <a:ext cx="266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325" name="Object 5"/>
          <p:cNvGraphicFramePr>
            <a:graphicFrameLocks noChangeAspect="1"/>
          </p:cNvGraphicFramePr>
          <p:nvPr/>
        </p:nvGraphicFramePr>
        <p:xfrm>
          <a:off x="8312150" y="1665288"/>
          <a:ext cx="266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85" name="Equation" r:id="rId5" imgW="177480" imgH="228600" progId="Equation.DSMT4">
                  <p:embed/>
                </p:oleObj>
              </mc:Choice>
              <mc:Fallback>
                <p:oleObj name="Equation" r:id="rId5" imgW="177480" imgH="228600" progId="Equation.DSMT4">
                  <p:embed/>
                  <p:pic>
                    <p:nvPicPr>
                      <p:cNvPr id="31232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2150" y="1665288"/>
                        <a:ext cx="266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326" name="Object 6"/>
          <p:cNvGraphicFramePr>
            <a:graphicFrameLocks noChangeAspect="1"/>
          </p:cNvGraphicFramePr>
          <p:nvPr/>
        </p:nvGraphicFramePr>
        <p:xfrm>
          <a:off x="4976813" y="2627313"/>
          <a:ext cx="2857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86" name="Equation" r:id="rId7" imgW="190440" imgH="228600" progId="Equation.DSMT4">
                  <p:embed/>
                </p:oleObj>
              </mc:Choice>
              <mc:Fallback>
                <p:oleObj name="Equation" r:id="rId7" imgW="190440" imgH="228600" progId="Equation.DSMT4">
                  <p:embed/>
                  <p:pic>
                    <p:nvPicPr>
                      <p:cNvPr id="31232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6813" y="2627313"/>
                        <a:ext cx="28575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327" name="Object 7"/>
          <p:cNvGraphicFramePr>
            <a:graphicFrameLocks noChangeAspect="1"/>
          </p:cNvGraphicFramePr>
          <p:nvPr/>
        </p:nvGraphicFramePr>
        <p:xfrm>
          <a:off x="7423150" y="2873375"/>
          <a:ext cx="2857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87" name="Equation" r:id="rId9" imgW="190440" imgH="228600" progId="Equation.DSMT4">
                  <p:embed/>
                </p:oleObj>
              </mc:Choice>
              <mc:Fallback>
                <p:oleObj name="Equation" r:id="rId9" imgW="190440" imgH="228600" progId="Equation.DSMT4">
                  <p:embed/>
                  <p:pic>
                    <p:nvPicPr>
                      <p:cNvPr id="31232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3150" y="2873375"/>
                        <a:ext cx="28575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2328" name="Text Box 8"/>
          <p:cNvSpPr txBox="1">
            <a:spLocks noChangeArrowheads="1"/>
          </p:cNvSpPr>
          <p:nvPr/>
        </p:nvSpPr>
        <p:spPr bwMode="auto">
          <a:xfrm>
            <a:off x="4505325" y="868363"/>
            <a:ext cx="7381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opt. osa</a:t>
            </a:r>
          </a:p>
        </p:txBody>
      </p:sp>
      <p:sp>
        <p:nvSpPr>
          <p:cNvPr id="312329" name="Text Box 9"/>
          <p:cNvSpPr txBox="1">
            <a:spLocks noChangeArrowheads="1"/>
          </p:cNvSpPr>
          <p:nvPr/>
        </p:nvSpPr>
        <p:spPr bwMode="auto">
          <a:xfrm>
            <a:off x="8251825" y="2054225"/>
            <a:ext cx="7381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opt. osa</a:t>
            </a:r>
          </a:p>
        </p:txBody>
      </p:sp>
      <p:graphicFrame>
        <p:nvGraphicFramePr>
          <p:cNvPr id="31233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534181"/>
              </p:ext>
            </p:extLst>
          </p:nvPr>
        </p:nvGraphicFramePr>
        <p:xfrm>
          <a:off x="3904456" y="3331368"/>
          <a:ext cx="2144713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88" name="Equation" r:id="rId11" imgW="1434960" imgH="228600" progId="Equation.DSMT4">
                  <p:embed/>
                </p:oleObj>
              </mc:Choice>
              <mc:Fallback>
                <p:oleObj name="Equation" r:id="rId11" imgW="1434960" imgH="228600" progId="Equation.DSMT4">
                  <p:embed/>
                  <p:pic>
                    <p:nvPicPr>
                      <p:cNvPr id="31233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4456" y="3331368"/>
                        <a:ext cx="2144713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331" name="Object 11"/>
          <p:cNvGraphicFramePr>
            <a:graphicFrameLocks noChangeAspect="1"/>
          </p:cNvGraphicFramePr>
          <p:nvPr/>
        </p:nvGraphicFramePr>
        <p:xfrm>
          <a:off x="6461125" y="3314700"/>
          <a:ext cx="2257425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89" name="Equation" r:id="rId13" imgW="1511280" imgH="228600" progId="Equation.DSMT4">
                  <p:embed/>
                </p:oleObj>
              </mc:Choice>
              <mc:Fallback>
                <p:oleObj name="Equation" r:id="rId13" imgW="1511280" imgH="228600" progId="Equation.DSMT4">
                  <p:embed/>
                  <p:pic>
                    <p:nvPicPr>
                      <p:cNvPr id="31233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1125" y="3314700"/>
                        <a:ext cx="2257425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332" name="Object 12"/>
          <p:cNvGraphicFramePr>
            <a:graphicFrameLocks noChangeAspect="1"/>
          </p:cNvGraphicFramePr>
          <p:nvPr/>
        </p:nvGraphicFramePr>
        <p:xfrm>
          <a:off x="3638550" y="1162050"/>
          <a:ext cx="4956175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90" name="CorelDRAW" r:id="rId15" imgW="7070275" imgH="2518596" progId="CorelDRAW.Graphic.12">
                  <p:embed/>
                </p:oleObj>
              </mc:Choice>
              <mc:Fallback>
                <p:oleObj name="CorelDRAW" r:id="rId15" imgW="7070275" imgH="2518596" progId="CorelDRAW.Graphic.12">
                  <p:embed/>
                  <p:pic>
                    <p:nvPicPr>
                      <p:cNvPr id="312332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8550" y="1162050"/>
                        <a:ext cx="4956175" cy="176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333" name="Object 13"/>
          <p:cNvGraphicFramePr>
            <a:graphicFrameLocks noChangeAspect="1"/>
          </p:cNvGraphicFramePr>
          <p:nvPr/>
        </p:nvGraphicFramePr>
        <p:xfrm>
          <a:off x="461963" y="1208088"/>
          <a:ext cx="11620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91" name="Equation" r:id="rId17" imgW="774360" imgH="507960" progId="Equation.DSMT4">
                  <p:embed/>
                </p:oleObj>
              </mc:Choice>
              <mc:Fallback>
                <p:oleObj name="Equation" r:id="rId17" imgW="774360" imgH="507960" progId="Equation.DSMT4">
                  <p:embed/>
                  <p:pic>
                    <p:nvPicPr>
                      <p:cNvPr id="31233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963" y="1208088"/>
                        <a:ext cx="116205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2334" name="Text Box 14"/>
          <p:cNvSpPr txBox="1">
            <a:spLocks noChangeArrowheads="1"/>
          </p:cNvSpPr>
          <p:nvPr/>
        </p:nvSpPr>
        <p:spPr bwMode="auto">
          <a:xfrm>
            <a:off x="1763713" y="1252538"/>
            <a:ext cx="146867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jednoosý krystal</a:t>
            </a:r>
          </a:p>
        </p:txBody>
      </p:sp>
      <p:graphicFrame>
        <p:nvGraphicFramePr>
          <p:cNvPr id="312335" name="Object 15"/>
          <p:cNvGraphicFramePr>
            <a:graphicFrameLocks noChangeAspect="1"/>
          </p:cNvGraphicFramePr>
          <p:nvPr/>
        </p:nvGraphicFramePr>
        <p:xfrm>
          <a:off x="479425" y="2276475"/>
          <a:ext cx="11239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92" name="Equation" r:id="rId19" imgW="749160" imgH="228600" progId="Equation.DSMT4">
                  <p:embed/>
                </p:oleObj>
              </mc:Choice>
              <mc:Fallback>
                <p:oleObj name="Equation" r:id="rId19" imgW="749160" imgH="228600" progId="Equation.DSMT4">
                  <p:embed/>
                  <p:pic>
                    <p:nvPicPr>
                      <p:cNvPr id="312335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276475"/>
                        <a:ext cx="112395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2336" name="Text Box 16"/>
          <p:cNvSpPr txBox="1">
            <a:spLocks noChangeArrowheads="1"/>
          </p:cNvSpPr>
          <p:nvPr/>
        </p:nvSpPr>
        <p:spPr bwMode="auto">
          <a:xfrm>
            <a:off x="1700212" y="2332553"/>
            <a:ext cx="141897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dvouosý krystal</a:t>
            </a:r>
          </a:p>
        </p:txBody>
      </p:sp>
      <p:graphicFrame>
        <p:nvGraphicFramePr>
          <p:cNvPr id="312337" name="Object 17"/>
          <p:cNvGraphicFramePr>
            <a:graphicFrameLocks noChangeAspect="1"/>
          </p:cNvGraphicFramePr>
          <p:nvPr/>
        </p:nvGraphicFramePr>
        <p:xfrm>
          <a:off x="4086225" y="5064125"/>
          <a:ext cx="4130675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93" name="CorelDRAW" r:id="rId21" imgW="6770082" imgH="1766255" progId="CorelDRAW.Graphic.12">
                  <p:embed/>
                </p:oleObj>
              </mc:Choice>
              <mc:Fallback>
                <p:oleObj name="CorelDRAW" r:id="rId21" imgW="6770082" imgH="1766255" progId="CorelDRAW.Graphic.12">
                  <p:embed/>
                  <p:pic>
                    <p:nvPicPr>
                      <p:cNvPr id="31233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6225" y="5064125"/>
                        <a:ext cx="4130675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2338" name="Text Box 18"/>
          <p:cNvSpPr txBox="1">
            <a:spLocks noChangeArrowheads="1"/>
          </p:cNvSpPr>
          <p:nvPr/>
        </p:nvSpPr>
        <p:spPr bwMode="auto">
          <a:xfrm>
            <a:off x="6927850" y="4752975"/>
            <a:ext cx="1388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povrch krystalu</a:t>
            </a:r>
          </a:p>
        </p:txBody>
      </p:sp>
      <p:sp>
        <p:nvSpPr>
          <p:cNvPr id="312339" name="Line 19"/>
          <p:cNvSpPr>
            <a:spLocks noChangeShapeType="1"/>
          </p:cNvSpPr>
          <p:nvPr/>
        </p:nvSpPr>
        <p:spPr bwMode="auto">
          <a:xfrm flipH="1">
            <a:off x="4238625" y="5086350"/>
            <a:ext cx="901700" cy="13525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2340" name="Text Box 20"/>
          <p:cNvSpPr txBox="1">
            <a:spLocks noChangeArrowheads="1"/>
          </p:cNvSpPr>
          <p:nvPr/>
        </p:nvSpPr>
        <p:spPr bwMode="auto">
          <a:xfrm>
            <a:off x="4300538" y="6232525"/>
            <a:ext cx="109036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optická osa</a:t>
            </a:r>
          </a:p>
        </p:txBody>
      </p:sp>
      <p:sp>
        <p:nvSpPr>
          <p:cNvPr id="312341" name="Line 21"/>
          <p:cNvSpPr>
            <a:spLocks noChangeShapeType="1"/>
          </p:cNvSpPr>
          <p:nvPr/>
        </p:nvSpPr>
        <p:spPr bwMode="auto">
          <a:xfrm flipH="1">
            <a:off x="6119813" y="5086350"/>
            <a:ext cx="901700" cy="13525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2342" name="Text Box 22"/>
          <p:cNvSpPr txBox="1">
            <a:spLocks noChangeArrowheads="1"/>
          </p:cNvSpPr>
          <p:nvPr/>
        </p:nvSpPr>
        <p:spPr bwMode="auto">
          <a:xfrm>
            <a:off x="409575" y="3929063"/>
            <a:ext cx="2809875" cy="246221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Paprsek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 anizotropním krystalu už není kolmý k vlnoplochám,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má směr </a:t>
            </a:r>
            <a:r>
              <a:rPr kumimoji="1" lang="cs-CZ" altLang="en-US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Poyntingova</a:t>
            </a: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vektoru E×H, tedy šíření energie (grupové rychlosti)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Fázová rychlost </a:t>
            </a: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míří ve směru hustoty hybnosti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×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Optická osa: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směr s jediným vlnovým vektorem</a:t>
            </a: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7518400" cy="65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  <a:defRPr/>
            </a:pPr>
            <a:r>
              <a:rPr lang="cs-CZ" altLang="en-US" sz="2800" b="1" dirty="0">
                <a:solidFill>
                  <a:srgbClr val="336699"/>
                </a:solidFill>
                <a:latin typeface="+mj-lt"/>
              </a:rPr>
              <a:t>Vlny v elektricky anizotropním prostředí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5140521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211222"/>
              </p:ext>
            </p:extLst>
          </p:nvPr>
        </p:nvGraphicFramePr>
        <p:xfrm>
          <a:off x="4905375" y="974725"/>
          <a:ext cx="3487738" cy="2011680"/>
        </p:xfrm>
        <a:graphic>
          <a:graphicData uri="http://schemas.openxmlformats.org/drawingml/2006/table">
            <a:tbl>
              <a:tblPr/>
              <a:tblGrid>
                <a:gridCol w="1898873">
                  <a:extLst>
                    <a:ext uri="{9D8B030D-6E8A-4147-A177-3AD203B41FA5}">
                      <a16:colId xmlns:a16="http://schemas.microsoft.com/office/drawing/2014/main" val="2038826193"/>
                    </a:ext>
                  </a:extLst>
                </a:gridCol>
                <a:gridCol w="804640">
                  <a:extLst>
                    <a:ext uri="{9D8B030D-6E8A-4147-A177-3AD203B41FA5}">
                      <a16:colId xmlns:a16="http://schemas.microsoft.com/office/drawing/2014/main" val="929370843"/>
                    </a:ext>
                  </a:extLst>
                </a:gridCol>
                <a:gridCol w="784225">
                  <a:extLst>
                    <a:ext uri="{9D8B030D-6E8A-4147-A177-3AD203B41FA5}">
                      <a16:colId xmlns:a16="http://schemas.microsoft.com/office/drawing/2014/main" val="1750371131"/>
                    </a:ext>
                  </a:extLst>
                </a:gridCol>
              </a:tblGrid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Krystal</a:t>
                      </a:r>
                      <a:endParaRPr kumimoji="1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</a:t>
                      </a:r>
                      <a:r>
                        <a:rPr kumimoji="1" lang="en-US" altLang="en-US" sz="1600" b="0" i="0" u="none" strike="noStrike" cap="none" normalizeH="0" baseline="-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</a:t>
                      </a:r>
                      <a:endParaRPr kumimoji="1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</a:t>
                      </a:r>
                      <a:r>
                        <a:rPr kumimoji="1" lang="en-US" altLang="en-US" sz="1600" b="0" i="0" u="none" strike="noStrike" cap="none" normalizeH="0" baseline="-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e</a:t>
                      </a:r>
                      <a:endParaRPr kumimoji="1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123049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křemen</a:t>
                      </a:r>
                      <a:endParaRPr kumimoji="1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1.544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1.553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55834"/>
                  </a:ext>
                </a:extLst>
              </a:tr>
              <a:tr h="288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rutil</a:t>
                      </a:r>
                      <a:endParaRPr kumimoji="1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2.616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2.903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165575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islandský</a:t>
                      </a:r>
                      <a:r>
                        <a:rPr kumimoji="1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kumimoji="1" lang="en-US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vápenec</a:t>
                      </a:r>
                      <a:endParaRPr kumimoji="1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1.658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1.486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473707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turmalín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1.669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1.638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164293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beryl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1.598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1.590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384726"/>
                  </a:ext>
                </a:extLst>
              </a:tr>
            </a:tbl>
          </a:graphicData>
        </a:graphic>
      </p:graphicFrame>
      <p:pic>
        <p:nvPicPr>
          <p:cNvPr id="313378" name="Picture 34" descr="DoITPoMS logo viewed through a calcite rhomb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3584575"/>
            <a:ext cx="3894138" cy="25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3379" name="Text Box 35"/>
          <p:cNvSpPr txBox="1">
            <a:spLocks noChangeArrowheads="1"/>
          </p:cNvSpPr>
          <p:nvPr/>
        </p:nvSpPr>
        <p:spPr bwMode="auto">
          <a:xfrm>
            <a:off x="619125" y="974725"/>
            <a:ext cx="3770313" cy="558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vlna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eXtraordinary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 </a:t>
            </a:r>
            <a:r>
              <a:rPr kumimoji="1" lang="cs-CZ" alt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1" lang="cs-CZ" altLang="en-US" sz="1600" b="0" i="0" u="none" strike="noStrike" kern="120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endParaRPr kumimoji="1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 vlna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Ordinary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 </a:t>
            </a:r>
            <a:r>
              <a:rPr kumimoji="1" lang="cs-CZ" alt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1" lang="cs-CZ" altLang="en-US" sz="1600" b="0" i="0" u="none" strike="noStrike" kern="120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</a:p>
        </p:txBody>
      </p:sp>
      <p:graphicFrame>
        <p:nvGraphicFramePr>
          <p:cNvPr id="313380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450075"/>
              </p:ext>
            </p:extLst>
          </p:nvPr>
        </p:nvGraphicFramePr>
        <p:xfrm>
          <a:off x="4965700" y="3727450"/>
          <a:ext cx="3484563" cy="226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51" name="CorelDRAW" r:id="rId5" imgW="4120354" imgH="2678095" progId="CorelDRAW.Graphic.12">
                  <p:embed/>
                </p:oleObj>
              </mc:Choice>
              <mc:Fallback>
                <p:oleObj name="CorelDRAW" r:id="rId5" imgW="4120354" imgH="2678095" progId="CorelDRAW.Graphic.12">
                  <p:embed/>
                  <p:pic>
                    <p:nvPicPr>
                      <p:cNvPr id="31338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5700" y="3727450"/>
                        <a:ext cx="3484563" cy="2265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81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6295"/>
              </p:ext>
            </p:extLst>
          </p:nvPr>
        </p:nvGraphicFramePr>
        <p:xfrm>
          <a:off x="8478838" y="4546600"/>
          <a:ext cx="2857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52" name="Equation" r:id="rId7" imgW="190440" imgH="228600" progId="Equation.DSMT4">
                  <p:embed/>
                </p:oleObj>
              </mc:Choice>
              <mc:Fallback>
                <p:oleObj name="Equation" r:id="rId7" imgW="190440" imgH="228600" progId="Equation.DSMT4">
                  <p:embed/>
                  <p:pic>
                    <p:nvPicPr>
                      <p:cNvPr id="313381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78838" y="4546600"/>
                        <a:ext cx="28575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82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559262"/>
              </p:ext>
            </p:extLst>
          </p:nvPr>
        </p:nvGraphicFramePr>
        <p:xfrm>
          <a:off x="8466138" y="4056063"/>
          <a:ext cx="266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53" name="Equation" r:id="rId9" imgW="177480" imgH="228600" progId="Equation.DSMT4">
                  <p:embed/>
                </p:oleObj>
              </mc:Choice>
              <mc:Fallback>
                <p:oleObj name="Equation" r:id="rId9" imgW="177480" imgH="228600" progId="Equation.DSMT4">
                  <p:embed/>
                  <p:pic>
                    <p:nvPicPr>
                      <p:cNvPr id="313382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6138" y="4056063"/>
                        <a:ext cx="266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83" name="Text Box 39"/>
          <p:cNvSpPr txBox="1">
            <a:spLocks noChangeArrowheads="1"/>
          </p:cNvSpPr>
          <p:nvPr/>
        </p:nvSpPr>
        <p:spPr bwMode="auto">
          <a:xfrm rot="21000000">
            <a:off x="7283070" y="4753075"/>
            <a:ext cx="7024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 vlna</a:t>
            </a:r>
          </a:p>
        </p:txBody>
      </p:sp>
      <p:sp>
        <p:nvSpPr>
          <p:cNvPr id="313384" name="Text Box 40"/>
          <p:cNvSpPr txBox="1">
            <a:spLocks noChangeArrowheads="1"/>
          </p:cNvSpPr>
          <p:nvPr/>
        </p:nvSpPr>
        <p:spPr bwMode="auto">
          <a:xfrm rot="20400000">
            <a:off x="7132351" y="4314925"/>
            <a:ext cx="683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vlna</a:t>
            </a:r>
          </a:p>
        </p:txBody>
      </p:sp>
      <p:sp>
        <p:nvSpPr>
          <p:cNvPr id="313385" name="Text Box 41"/>
          <p:cNvSpPr txBox="1">
            <a:spLocks noChangeArrowheads="1"/>
          </p:cNvSpPr>
          <p:nvPr/>
        </p:nvSpPr>
        <p:spPr bwMode="auto">
          <a:xfrm>
            <a:off x="606425" y="1748215"/>
            <a:ext cx="3770313" cy="739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 anizotropním prostředí se paprsek rozdělí na dva lineárně polarizované paprsky. Roviny polarizace jsou navzájem kolmé.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7518400" cy="65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  <a:defRPr/>
            </a:pPr>
            <a:r>
              <a:rPr lang="cs-CZ" altLang="en-US" sz="2800" b="1" dirty="0">
                <a:solidFill>
                  <a:srgbClr val="336699"/>
                </a:solidFill>
                <a:latin typeface="+mj-lt"/>
              </a:rPr>
              <a:t>Vlny v elektricky anizotropním prostředí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6235381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7518400" cy="65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  <a:defRPr/>
            </a:pPr>
            <a:r>
              <a:rPr lang="cs-CZ" altLang="en-US" sz="2800" b="1" dirty="0">
                <a:solidFill>
                  <a:srgbClr val="336699"/>
                </a:solidFill>
                <a:latin typeface="+mj-lt"/>
              </a:rPr>
              <a:t>Vlny v elektricky anizotropním prostředí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3" name="Dvojlo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3648" y="1340768"/>
            <a:ext cx="5976664" cy="448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0122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ChangeArrowheads="1"/>
          </p:cNvSpPr>
          <p:nvPr/>
        </p:nvSpPr>
        <p:spPr bwMode="auto">
          <a:xfrm>
            <a:off x="4814888" y="1108075"/>
            <a:ext cx="3992562" cy="26273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4371" name="Rectangle 3"/>
          <p:cNvSpPr>
            <a:spLocks noChangeArrowheads="1"/>
          </p:cNvSpPr>
          <p:nvPr/>
        </p:nvSpPr>
        <p:spPr bwMode="auto">
          <a:xfrm>
            <a:off x="4814888" y="4321175"/>
            <a:ext cx="3992562" cy="20145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4373" name="Text Box 5"/>
          <p:cNvSpPr txBox="1">
            <a:spLocks noChangeArrowheads="1"/>
          </p:cNvSpPr>
          <p:nvPr/>
        </p:nvSpPr>
        <p:spPr bwMode="auto">
          <a:xfrm>
            <a:off x="4864100" y="1147763"/>
            <a:ext cx="394335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Čtvrtvlnná</a:t>
            </a: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destička</a:t>
            </a: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 anizotropního krystalu vstupuje nepolarizovaný paprsek kolmo k optické ose. Obě polarizace se šíří různou rychlostí. Destička má takovou tloušťku, aby došlo k posunu obou polarizací o 90°.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Dva kolmé kmity fázově posunuté o </a:t>
            </a:r>
            <a:r>
              <a:rPr kumimoji="1" lang="el-GR" altLang="en-US" sz="1400" dirty="0">
                <a:solidFill>
                  <a:schemeClr val="tx2"/>
                </a:solidFill>
                <a:latin typeface="+mn-lt"/>
              </a:rPr>
              <a:t>λ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/4 vytvoří na výstupu kruhově polarizovanou vlnu.</a:t>
            </a:r>
          </a:p>
        </p:txBody>
      </p:sp>
      <p:graphicFrame>
        <p:nvGraphicFramePr>
          <p:cNvPr id="31437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237700"/>
              </p:ext>
            </p:extLst>
          </p:nvPr>
        </p:nvGraphicFramePr>
        <p:xfrm>
          <a:off x="4972050" y="2948894"/>
          <a:ext cx="3488382" cy="599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78" name="Equation" r:id="rId3" imgW="2514600" imgH="431640" progId="Equation.DSMT4">
                  <p:embed/>
                </p:oleObj>
              </mc:Choice>
              <mc:Fallback>
                <p:oleObj name="Equation" r:id="rId3" imgW="2514600" imgH="431640" progId="Equation.DSMT4">
                  <p:embed/>
                  <p:pic>
                    <p:nvPicPr>
                      <p:cNvPr id="3143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2050" y="2948894"/>
                        <a:ext cx="3488382" cy="5991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4375" name="Picture 7" descr="f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4262438"/>
            <a:ext cx="4333875" cy="251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4376" name="Text Box 8"/>
          <p:cNvSpPr txBox="1">
            <a:spLocks noChangeArrowheads="1"/>
          </p:cNvSpPr>
          <p:nvPr/>
        </p:nvSpPr>
        <p:spPr bwMode="auto">
          <a:xfrm>
            <a:off x="4914106" y="4406870"/>
            <a:ext cx="384333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Nikol (polarizační hranol)</a:t>
            </a:r>
            <a:r>
              <a:rPr kumimoji="1" lang="cs-CZ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do anizotropního krystalu vstupuje nepolarizovaný paprsek, tak že dojde k různému lomu obou polarizací. Jedna z polarizací podléhá úplnému odrazu na vrstvičce kanadského balzámu (lepidla). Obě polarizace se tak definitivně oddělí.</a:t>
            </a:r>
          </a:p>
        </p:txBody>
      </p:sp>
      <p:graphicFrame>
        <p:nvGraphicFramePr>
          <p:cNvPr id="31437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227462"/>
              </p:ext>
            </p:extLst>
          </p:nvPr>
        </p:nvGraphicFramePr>
        <p:xfrm>
          <a:off x="6108700" y="5867629"/>
          <a:ext cx="1199604" cy="388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79" name="Equation" r:id="rId6" imgW="787320" imgH="253800" progId="Equation.DSMT4">
                  <p:embed/>
                </p:oleObj>
              </mc:Choice>
              <mc:Fallback>
                <p:oleObj name="Equation" r:id="rId6" imgW="787320" imgH="253800" progId="Equation.DSMT4">
                  <p:embed/>
                  <p:pic>
                    <p:nvPicPr>
                      <p:cNvPr id="31437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8700" y="5867629"/>
                        <a:ext cx="1199604" cy="3887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4378" name="Object 10"/>
          <p:cNvGraphicFramePr>
            <a:graphicFrameLocks noChangeAspect="1"/>
          </p:cNvGraphicFramePr>
          <p:nvPr/>
        </p:nvGraphicFramePr>
        <p:xfrm>
          <a:off x="1803400" y="4186238"/>
          <a:ext cx="41433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80" name="Equation" r:id="rId8" imgW="317160" imgH="253800" progId="Equation.DSMT4">
                  <p:embed/>
                </p:oleObj>
              </mc:Choice>
              <mc:Fallback>
                <p:oleObj name="Equation" r:id="rId8" imgW="317160" imgH="253800" progId="Equation.DSMT4">
                  <p:embed/>
                  <p:pic>
                    <p:nvPicPr>
                      <p:cNvPr id="31437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4186238"/>
                        <a:ext cx="414338" cy="331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4379" name="Picture 11" descr="f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381125"/>
            <a:ext cx="4346575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7518400" cy="65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  <a:defRPr/>
            </a:pPr>
            <a:r>
              <a:rPr lang="cs-CZ" altLang="en-US" sz="2800" b="1" dirty="0">
                <a:solidFill>
                  <a:srgbClr val="336699"/>
                </a:solidFill>
                <a:latin typeface="+mj-lt"/>
              </a:rPr>
              <a:t>Vlny v elektricky anizotropním prostředí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0932223"/>
      </p:ext>
    </p:ext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4234221" y="1623701"/>
            <a:ext cx="4106474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Anizotropní prostředí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Vlny ve vodiči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Lom a odraz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Potenciály</a:t>
            </a:r>
          </a:p>
        </p:txBody>
      </p:sp>
    </p:spTree>
    <p:extLst>
      <p:ext uri="{BB962C8B-B14F-4D97-AF65-F5344CB8AC3E}">
        <p14:creationId xmlns:p14="http://schemas.microsoft.com/office/powerpoint/2010/main" val="145205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ChangeArrowheads="1"/>
          </p:cNvSpPr>
          <p:nvPr/>
        </p:nvSpPr>
        <p:spPr bwMode="auto">
          <a:xfrm>
            <a:off x="4332288" y="508000"/>
            <a:ext cx="4287837" cy="29749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5395" name="Rectangle 3"/>
          <p:cNvSpPr>
            <a:spLocks noChangeArrowheads="1"/>
          </p:cNvSpPr>
          <p:nvPr/>
        </p:nvSpPr>
        <p:spPr bwMode="auto">
          <a:xfrm>
            <a:off x="2657475" y="850900"/>
            <a:ext cx="1157288" cy="2408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5396" name="Rectangle 4"/>
          <p:cNvSpPr>
            <a:spLocks noChangeArrowheads="1"/>
          </p:cNvSpPr>
          <p:nvPr/>
        </p:nvSpPr>
        <p:spPr bwMode="auto">
          <a:xfrm>
            <a:off x="323850" y="836613"/>
            <a:ext cx="1812925" cy="2408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315397" name="Object 5"/>
          <p:cNvGraphicFramePr>
            <a:graphicFrameLocks noChangeAspect="1"/>
          </p:cNvGraphicFramePr>
          <p:nvPr/>
        </p:nvGraphicFramePr>
        <p:xfrm>
          <a:off x="471488" y="1060450"/>
          <a:ext cx="150495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2" name="Equation" r:id="rId3" imgW="1002960" imgH="1371600" progId="Equation.DSMT4">
                  <p:embed/>
                </p:oleObj>
              </mc:Choice>
              <mc:Fallback>
                <p:oleObj name="Equation" r:id="rId3" imgW="1002960" imgH="1371600" progId="Equation.DSMT4">
                  <p:embed/>
                  <p:pic>
                    <p:nvPicPr>
                      <p:cNvPr id="3153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1060450"/>
                        <a:ext cx="1504950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5398" name="Object 6"/>
          <p:cNvGraphicFramePr>
            <a:graphicFrameLocks noChangeAspect="1"/>
          </p:cNvGraphicFramePr>
          <p:nvPr>
            <p:extLst/>
          </p:nvPr>
        </p:nvGraphicFramePr>
        <p:xfrm>
          <a:off x="2843213" y="1135063"/>
          <a:ext cx="819150" cy="177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3" name="Equation" r:id="rId5" imgW="545760" imgH="1180800" progId="Equation.DSMT4">
                  <p:embed/>
                </p:oleObj>
              </mc:Choice>
              <mc:Fallback>
                <p:oleObj name="Equation" r:id="rId5" imgW="545760" imgH="1180800" progId="Equation.DSMT4">
                  <p:embed/>
                  <p:pic>
                    <p:nvPicPr>
                      <p:cNvPr id="31539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135063"/>
                        <a:ext cx="819150" cy="177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399" name="Text Box 7"/>
          <p:cNvSpPr txBox="1">
            <a:spLocks noChangeArrowheads="1"/>
          </p:cNvSpPr>
          <p:nvPr/>
        </p:nvSpPr>
        <p:spPr bwMode="auto">
          <a:xfrm>
            <a:off x="973138" y="3252788"/>
            <a:ext cx="4810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MR</a:t>
            </a:r>
          </a:p>
        </p:txBody>
      </p:sp>
      <p:sp>
        <p:nvSpPr>
          <p:cNvPr id="315400" name="Text Box 8"/>
          <p:cNvSpPr txBox="1">
            <a:spLocks noChangeArrowheads="1"/>
          </p:cNvSpPr>
          <p:nvPr/>
        </p:nvSpPr>
        <p:spPr bwMode="auto">
          <a:xfrm>
            <a:off x="2870200" y="3249613"/>
            <a:ext cx="60305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vodič</a:t>
            </a:r>
          </a:p>
        </p:txBody>
      </p:sp>
      <p:graphicFrame>
        <p:nvGraphicFramePr>
          <p:cNvPr id="315401" name="Object 9"/>
          <p:cNvGraphicFramePr>
            <a:graphicFrameLocks noChangeAspect="1"/>
          </p:cNvGraphicFramePr>
          <p:nvPr/>
        </p:nvGraphicFramePr>
        <p:xfrm>
          <a:off x="2265363" y="2033588"/>
          <a:ext cx="211137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4" name="Equation" r:id="rId7" imgW="139680" imgH="139680" progId="Equation.DSMT4">
                  <p:embed/>
                </p:oleObj>
              </mc:Choice>
              <mc:Fallback>
                <p:oleObj name="Equation" r:id="rId7" imgW="139680" imgH="139680" progId="Equation.DSMT4">
                  <p:embed/>
                  <p:pic>
                    <p:nvPicPr>
                      <p:cNvPr id="31540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5363" y="2033588"/>
                        <a:ext cx="211137" cy="211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402" name="Text Box 10"/>
          <p:cNvSpPr txBox="1">
            <a:spLocks noChangeArrowheads="1"/>
          </p:cNvSpPr>
          <p:nvPr/>
        </p:nvSpPr>
        <p:spPr bwMode="auto">
          <a:xfrm>
            <a:off x="4564063" y="703263"/>
            <a:ext cx="182086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 vodiči je prostorová hustota náboje při vf ději nulová, elektrony jsou vytlačeny k povrchu vodiče. Lze to ukázat například z rovnice kontinuity pro náboj. Hustota náboje ubývá exponenciálně s časem.</a:t>
            </a:r>
          </a:p>
        </p:txBody>
      </p:sp>
      <p:graphicFrame>
        <p:nvGraphicFramePr>
          <p:cNvPr id="315403" name="Object 11"/>
          <p:cNvGraphicFramePr>
            <a:graphicFrameLocks noChangeAspect="1"/>
          </p:cNvGraphicFramePr>
          <p:nvPr>
            <p:extLst/>
          </p:nvPr>
        </p:nvGraphicFramePr>
        <p:xfrm>
          <a:off x="6573838" y="565150"/>
          <a:ext cx="1870075" cy="278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5" name="Equation" r:id="rId9" imgW="1244520" imgH="1854000" progId="Equation.DSMT4">
                  <p:embed/>
                </p:oleObj>
              </mc:Choice>
              <mc:Fallback>
                <p:oleObj name="Equation" r:id="rId9" imgW="1244520" imgH="1854000" progId="Equation.DSMT4">
                  <p:embed/>
                  <p:pic>
                    <p:nvPicPr>
                      <p:cNvPr id="3154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3838" y="565150"/>
                        <a:ext cx="1870075" cy="2786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404" name="Text Box 12"/>
          <p:cNvSpPr txBox="1">
            <a:spLocks noChangeArrowheads="1"/>
          </p:cNvSpPr>
          <p:nvPr/>
        </p:nvSpPr>
        <p:spPr bwMode="auto">
          <a:xfrm>
            <a:off x="255588" y="3741738"/>
            <a:ext cx="85613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rovnicích zvolíme za elektrické vektory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 za magnetické </a:t>
            </a:r>
            <a:r>
              <a:rPr kumimoji="1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Provedeme rotaci třetí rovnice </a:t>
            </a:r>
            <a:b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 postupujeme obdobně jako u vln ve vakuu:</a:t>
            </a:r>
          </a:p>
        </p:txBody>
      </p:sp>
      <p:graphicFrame>
        <p:nvGraphicFramePr>
          <p:cNvPr id="315405" name="Object 13"/>
          <p:cNvGraphicFramePr>
            <a:graphicFrameLocks noChangeAspect="1"/>
          </p:cNvGraphicFramePr>
          <p:nvPr>
            <p:extLst/>
          </p:nvPr>
        </p:nvGraphicFramePr>
        <p:xfrm>
          <a:off x="336550" y="4533900"/>
          <a:ext cx="222885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6" name="Equation" r:id="rId11" imgW="1485720" imgH="1320480" progId="Equation.DSMT4">
                  <p:embed/>
                </p:oleObj>
              </mc:Choice>
              <mc:Fallback>
                <p:oleObj name="Equation" r:id="rId11" imgW="1485720" imgH="1320480" progId="Equation.DSMT4">
                  <p:embed/>
                  <p:pic>
                    <p:nvPicPr>
                      <p:cNvPr id="31540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4533900"/>
                        <a:ext cx="2228850" cy="19812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5406" name="Object 14"/>
          <p:cNvGraphicFramePr>
            <a:graphicFrameLocks noChangeAspect="1"/>
          </p:cNvGraphicFramePr>
          <p:nvPr>
            <p:extLst/>
          </p:nvPr>
        </p:nvGraphicFramePr>
        <p:xfrm>
          <a:off x="4073525" y="4365625"/>
          <a:ext cx="35052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7" name="Equation" r:id="rId13" imgW="2336760" imgH="1422360" progId="Equation.DSMT4">
                  <p:embed/>
                </p:oleObj>
              </mc:Choice>
              <mc:Fallback>
                <p:oleObj name="Equation" r:id="rId13" imgW="2336760" imgH="1422360" progId="Equation.DSMT4">
                  <p:embed/>
                  <p:pic>
                    <p:nvPicPr>
                      <p:cNvPr id="31540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3525" y="4365625"/>
                        <a:ext cx="3505200" cy="21336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407" name="Rectangle 15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Vlny ve vodiči</a:t>
            </a:r>
          </a:p>
        </p:txBody>
      </p:sp>
    </p:spTree>
    <p:extLst>
      <p:ext uri="{BB962C8B-B14F-4D97-AF65-F5344CB8AC3E}">
        <p14:creationId xmlns:p14="http://schemas.microsoft.com/office/powerpoint/2010/main" val="1320331169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1_Default Design">
  <a:themeElements>
    <a:clrScheme name="Default Design 4">
      <a:dk1>
        <a:srgbClr val="009999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8282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Default Design">
  <a:themeElements>
    <a:clrScheme name="Default Design 4">
      <a:dk1>
        <a:srgbClr val="009999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8282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852</Words>
  <Application>Microsoft Office PowerPoint</Application>
  <PresentationFormat>Předvádění na obrazovce (4:3)</PresentationFormat>
  <Paragraphs>145</Paragraphs>
  <Slides>23</Slides>
  <Notes>0</Notes>
  <HiddenSlides>0</HiddenSlides>
  <MMClips>1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4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23</vt:i4>
      </vt:variant>
    </vt:vector>
  </HeadingPairs>
  <TitlesOfParts>
    <vt:vector size="35" baseType="lpstr">
      <vt:lpstr>Arial</vt:lpstr>
      <vt:lpstr>Calibri</vt:lpstr>
      <vt:lpstr>Times New Roman</vt:lpstr>
      <vt:lpstr>Monotype Sorts</vt:lpstr>
      <vt:lpstr>Symbol</vt:lpstr>
      <vt:lpstr>Arial Narrow</vt:lpstr>
      <vt:lpstr>1_Default Design</vt:lpstr>
      <vt:lpstr>5_Default Design</vt:lpstr>
      <vt:lpstr>7_Default Design</vt:lpstr>
      <vt:lpstr>4_Default Design</vt:lpstr>
      <vt:lpstr>Equation</vt:lpstr>
      <vt:lpstr>CorelDRAW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FEE CTU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Fyzika II</dc:title>
  <dc:subject>Fyzika II</dc:subject>
  <dc:creator>Petr Kulhánek</dc:creator>
  <cp:lastModifiedBy>Kulhanek, Petr</cp:lastModifiedBy>
  <cp:revision>112</cp:revision>
  <dcterms:created xsi:type="dcterms:W3CDTF">2005-11-30T12:40:01Z</dcterms:created>
  <dcterms:modified xsi:type="dcterms:W3CDTF">2022-11-09T06:35:46Z</dcterms:modified>
</cp:coreProperties>
</file>