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661" r:id="rId2"/>
  </p:sldMasterIdLst>
  <p:notesMasterIdLst>
    <p:notesMasterId r:id="rId12"/>
  </p:notesMasterIdLst>
  <p:handoutMasterIdLst>
    <p:handoutMasterId r:id="rId13"/>
  </p:handoutMasterIdLst>
  <p:sldIdLst>
    <p:sldId id="380" r:id="rId3"/>
    <p:sldId id="403" r:id="rId4"/>
    <p:sldId id="404" r:id="rId5"/>
    <p:sldId id="405" r:id="rId6"/>
    <p:sldId id="406" r:id="rId7"/>
    <p:sldId id="408" r:id="rId8"/>
    <p:sldId id="402" r:id="rId9"/>
    <p:sldId id="410" r:id="rId10"/>
    <p:sldId id="411" r:id="rId11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14"/>
      <p:bold r:id="rId15"/>
      <p:italic r:id="rId16"/>
      <p:boldItalic r:id="rId17"/>
    </p:embeddedFont>
    <p:embeddedFont>
      <p:font typeface="Monotype Sorts" panose="020B0604020202020204" charset="2"/>
      <p:regular r:id="rId18"/>
    </p:embeddedFont>
    <p:embeddedFont>
      <p:font typeface="Tahoma" panose="020B0604030504040204" pitchFamily="34" charset="0"/>
      <p:regular r:id="rId19"/>
      <p:bold r:id="rId2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0066"/>
    <a:srgbClr val="006666"/>
    <a:srgbClr val="003399"/>
    <a:srgbClr val="336699"/>
    <a:srgbClr val="FF0000"/>
    <a:srgbClr val="FEEBC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0" autoAdjust="0"/>
    <p:restoredTop sz="94500" autoAdjust="0"/>
  </p:normalViewPr>
  <p:slideViewPr>
    <p:cSldViewPr snapToGrid="0">
      <p:cViewPr varScale="1">
        <p:scale>
          <a:sx n="106" d="100"/>
          <a:sy n="106" d="100"/>
        </p:scale>
        <p:origin x="198" y="9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8.wmf"/><Relationship Id="rId1" Type="http://schemas.openxmlformats.org/officeDocument/2006/relationships/image" Target="../media/image21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888FE2B-939F-4240-9EE1-E25F18C05B1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A98EEBA-58DE-4AF0-9F3B-12D7323972A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EBA1FBB7-E83C-4AF4-90A9-E9CB02F05B92}" type="datetime1">
              <a:rPr lang="cs-CZ" altLang="cs-CZ"/>
              <a:pPr/>
              <a:t>11.10.2022</a:t>
            </a:fld>
            <a:endParaRPr lang="cs-CZ" altLang="cs-CZ"/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D43CC514-10F8-4660-AD28-8D64939AE3C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F044060-96DA-454C-AC60-6470A8C89F6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12B3AB3-98FC-4221-AC0D-67A4DE1C0B8E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BFF2003-E2ED-4C81-BA75-35EA4164A3A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8F0B8090-4FCC-49E2-94C1-5059410A982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E0CF311B-B522-43CC-B8C6-B05B6349943B}" type="datetime1">
              <a:rPr lang="cs-CZ" altLang="cs-CZ"/>
              <a:pPr/>
              <a:t>11.10.2022</a:t>
            </a:fld>
            <a:endParaRPr lang="cs-CZ" altLang="cs-CZ"/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62C64D6E-5665-496B-9B99-33713B6E0B3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>
            <a:extLst>
              <a:ext uri="{FF2B5EF4-FFF2-40B4-BE49-F238E27FC236}">
                <a16:creationId xmlns:a16="http://schemas.microsoft.com/office/drawing/2014/main" id="{A119F837-CCF5-4150-BA88-187CE86B7F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30726" name="Rectangle 6">
            <a:extLst>
              <a:ext uri="{FF2B5EF4-FFF2-40B4-BE49-F238E27FC236}">
                <a16:creationId xmlns:a16="http://schemas.microsoft.com/office/drawing/2014/main" id="{3A27715B-55AE-4A9D-8F04-6464CDAB0D6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3E02C4B7-6D8A-4A3B-B1DA-7B23DA9BA2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9491D80-F51D-4A58-BA2D-989E01D4C108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>
            <a:extLst>
              <a:ext uri="{FF2B5EF4-FFF2-40B4-BE49-F238E27FC236}">
                <a16:creationId xmlns:a16="http://schemas.microsoft.com/office/drawing/2014/main" id="{177F559B-76B8-44BC-A3CD-90F8B2BCABE1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>
            <a:extLst>
              <a:ext uri="{FF2B5EF4-FFF2-40B4-BE49-F238E27FC236}">
                <a16:creationId xmlns:a16="http://schemas.microsoft.com/office/drawing/2014/main" id="{C39F1B6D-11EF-480F-89F4-311181234060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89E9ABE-484B-48CD-95A4-0522BC5A1624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B50E11A-A991-40DB-9AF9-9649B61E7F5D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C113770E-BACC-4651-9A76-CFB7270A3FC0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BA5BB6-CDB6-427E-8034-53219889AD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0F65C978-15A3-449A-8483-5D547C9433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E43DE32-024C-43A7-9D58-65AF39AC221B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315999-E645-41B9-AF4F-AFD24C38E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E0D0434-748F-472D-A0F9-75C6832ED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24EBC6F-DB75-414F-91E9-20AA76381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6794E61-A9C4-42DF-82A6-2DA25F96D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D915F7-EA41-4D0D-B334-2E20805DB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F30DC-3C4B-49FE-A524-8E22F33E06E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38440685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7B2F5C2-83F1-4A13-8803-C990E53A40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F23733A-A545-49A3-96F0-E896692560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79B3508-1B9F-4D4E-9188-0C211235A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5737309-BBDE-4DBE-A515-5121BCBA9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026A924-A07F-498B-AA4A-6AADE654D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B2AA9-5414-4E19-B2DA-DC289374FC2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19124368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D664E2DA-675B-4CA9-A9BA-29A37BE912D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77FE2E2-26BE-4C8B-B3CD-80C9AD527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F132481-C097-4C44-A491-2AE096FD5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764DFB2-842A-4B82-801E-9BF59CF27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2195090-800D-4B28-AAC2-9BBE0DB3D74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23521916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238834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813502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299731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195381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461601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479273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224959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F8B0E8-170D-429E-B18F-1927ED3E6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F13505-FB3A-4BFF-B6B2-68F68436B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EC25FA-515F-4F8B-A56F-9B28C3C2B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4DDC1B-FC90-4879-BD0E-C69844D5D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874392-13A3-40BC-BB36-AAA08E23A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C1A501-2328-4DB0-AC4A-57A3C4550D8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1417420"/>
      </p:ext>
    </p:extLst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269207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619357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579611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981066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7560347"/>
      </p:ext>
    </p:extLst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87136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777C82-F9A0-4C25-A6A7-56D375FD1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BFCA7849-5F1E-47C6-A4A5-46E703D7C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F8CC200-6154-43F2-A3FD-4A8BD3779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C69C0D7-3604-4B22-B2AC-0F464A7AC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6365F08-5ADB-4585-9EE9-772D8A482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8B9A4-4F1D-49A3-920B-61251A9E59B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47229588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182CD3-1B6C-4B90-8534-A6D099ABA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D3D1576-F1A3-4CCD-9A13-25E66A71DD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99879B3-4867-4C09-A46A-81E137EC0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CCBB8EE-8F56-4058-B9F7-5AB4DE31E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81BAE55-8ABC-49BF-A709-C3B1DA410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125CC22-F159-43F4-AA6A-690715C34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38737-6D2F-4356-A629-9DA18086FA1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97248240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C3D625-5F65-43C9-AB6C-407E9C1D8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B3D0703-A866-4CBB-B3F8-466742D0D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09D59CCF-C375-43D5-9759-23C64C24DA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CA162AC9-9DE4-4E33-BE09-4172F2A7C7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0D2AE34A-78CA-4AE1-A277-26AFA3F0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817A318-B0E5-47C3-880B-BB46FD80F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E31862F-B778-4E7C-9CF4-1C0A38531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6F4D752-D741-4151-B17D-3EA49B265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46479-622B-412E-A01F-F2362369130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48476280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48D440-EA38-462E-939D-11E2D344F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ECE1A4A-2160-4AB4-82F3-53BE2C9DC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B0B49455-0F5B-449E-B736-7CF1C2121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22C35D4-031B-402E-A9D7-4710DD0C7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293E5-4986-46CF-B0AE-B1B9653536B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66730388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841EEC4-7589-445A-B419-D0450C5D3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BA0D0BE1-1DD4-4E04-B15D-A4A07DEDB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9F8F31F-06DE-4B39-90E5-BC0386D85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B077F-18FE-4683-A9AA-47C1CB1E294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00455947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B2734B-A576-413D-B2E7-8C2283551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DF128EA-E7EA-4960-A3F4-936F77FC0D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A7D449BD-D8D7-414F-BD43-281A5F051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241DBEB-BA92-44BF-B6B9-FD96DC376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F1D035-D333-4FDF-AD04-143B5D1A0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422C502-F383-4FD0-9BC4-E7CD20599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F005B-7584-41B6-8CE5-3CE85BAA00E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06284740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94180-E167-45D9-958D-333372091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9901E22C-0E38-48FA-B896-7B3BCD934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1940553A-F914-4435-AEAE-D6627DCA9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054ACBB-2577-44C8-A230-B6ECFEF0A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8068A2D-C104-4FC0-9CBA-494726658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C7C0BA1-4941-4863-A278-4E8784FA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A67AC-5D77-4D6C-9C59-FC56FA86E7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6268772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>
            <a:extLst>
              <a:ext uri="{FF2B5EF4-FFF2-40B4-BE49-F238E27FC236}">
                <a16:creationId xmlns:a16="http://schemas.microsoft.com/office/drawing/2014/main" id="{7D6AE523-E0A4-4018-8603-C3F4E3D02833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FB61B02-CA8D-4C0C-BBC7-7BC5ED24A7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55DF991-2F35-44F9-A16E-9898859FC5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A425F92-AFB0-4793-88A7-903D0A83751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B925B34-B81D-4B9C-80F5-DCC1470F436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F4621CDE-5DCC-4023-BB81-D444FA65D05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B58F7126-EEF5-4E52-9E1F-1C11C97AFFA3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35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wmf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0.jpeg"/><Relationship Id="rId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23.jpe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5.gif"/><Relationship Id="rId4" Type="http://schemas.openxmlformats.org/officeDocument/2006/relationships/image" Target="../media/image24.jpeg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3" Type="http://schemas.openxmlformats.org/officeDocument/2006/relationships/image" Target="../media/image28.jpe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8.wmf"/><Relationship Id="rId5" Type="http://schemas.openxmlformats.org/officeDocument/2006/relationships/image" Target="../media/image30.jpe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29.jpeg"/><Relationship Id="rId9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260407"/>
            <a:ext cx="5053012" cy="829559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Fyzika II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75415" y="923826"/>
            <a:ext cx="7518400" cy="66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2. Maxwellovy rovnice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426014" y="5312380"/>
            <a:ext cx="3717985" cy="150099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Petr Kulhánek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katedra fyziky FEL ČVUT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kulhanek@fel.cvut.cz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http://www.aldebaran.cz</a:t>
            </a:r>
          </a:p>
        </p:txBody>
      </p:sp>
    </p:spTree>
    <p:extLst>
      <p:ext uri="{BB962C8B-B14F-4D97-AF65-F5344CB8AC3E}">
        <p14:creationId xmlns:p14="http://schemas.microsoft.com/office/powerpoint/2010/main" val="3114097779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>
            <a:extLst>
              <a:ext uri="{FF2B5EF4-FFF2-40B4-BE49-F238E27FC236}">
                <a16:creationId xmlns:a16="http://schemas.microsoft.com/office/drawing/2014/main" id="{82D575CC-A34E-41BB-83BE-69804C1D4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825500"/>
            <a:ext cx="3979863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06179" name="Rectangle 3">
            <a:extLst>
              <a:ext uri="{FF2B5EF4-FFF2-40B4-BE49-F238E27FC236}">
                <a16:creationId xmlns:a16="http://schemas.microsoft.com/office/drawing/2014/main" id="{03A98C52-2D34-49DB-9AF6-2DBA7E24C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100" y="153988"/>
            <a:ext cx="4302125" cy="3413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cs-CZ" altLang="cs-CZ" b="0"/>
          </a:p>
        </p:txBody>
      </p:sp>
      <p:graphicFrame>
        <p:nvGraphicFramePr>
          <p:cNvPr id="306181" name="Object 5">
            <a:extLst>
              <a:ext uri="{FF2B5EF4-FFF2-40B4-BE49-F238E27FC236}">
                <a16:creationId xmlns:a16="http://schemas.microsoft.com/office/drawing/2014/main" id="{ADC1B4E2-3210-4292-AFC3-3EC5490A65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1138" y="890588"/>
          <a:ext cx="1181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01" name="Equation" r:id="rId3" imgW="787320" imgH="253800" progId="Equation.DSMT4">
                  <p:embed/>
                </p:oleObj>
              </mc:Choice>
              <mc:Fallback>
                <p:oleObj name="Equation" r:id="rId3" imgW="787320" imgH="25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1138" y="890588"/>
                        <a:ext cx="1181100" cy="3810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6183" name="Object 7">
            <a:extLst>
              <a:ext uri="{FF2B5EF4-FFF2-40B4-BE49-F238E27FC236}">
                <a16:creationId xmlns:a16="http://schemas.microsoft.com/office/drawing/2014/main" id="{5996E269-168B-4B4A-8EC3-07114124AA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971260"/>
              </p:ext>
            </p:extLst>
          </p:nvPr>
        </p:nvGraphicFramePr>
        <p:xfrm>
          <a:off x="7361238" y="966788"/>
          <a:ext cx="1179512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02" name="Equation" r:id="rId5" imgW="787320" imgH="1371600" progId="Equation.DSMT4">
                  <p:embed/>
                </p:oleObj>
              </mc:Choice>
              <mc:Fallback>
                <p:oleObj name="Equation" r:id="rId5" imgW="787320" imgH="1371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238" y="966788"/>
                        <a:ext cx="1179512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6185" name="Picture 9" descr="Gauss_02">
            <a:extLst>
              <a:ext uri="{FF2B5EF4-FFF2-40B4-BE49-F238E27FC236}">
                <a16:creationId xmlns:a16="http://schemas.microsoft.com/office/drawing/2014/main" id="{6602467A-3B5D-4E01-8747-2FAE37612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4095750"/>
            <a:ext cx="1616075" cy="197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6186" name="Text Box 10">
            <a:extLst>
              <a:ext uri="{FF2B5EF4-FFF2-40B4-BE49-F238E27FC236}">
                <a16:creationId xmlns:a16="http://schemas.microsoft.com/office/drawing/2014/main" id="{E13ABA56-EC28-40CF-A112-460E74D2A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888" y="6118225"/>
            <a:ext cx="17351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/>
              <a:t>Karl Fridrich Gauss</a:t>
            </a:r>
          </a:p>
          <a:p>
            <a:pPr algn="ctr"/>
            <a:r>
              <a:rPr lang="cs-CZ" altLang="cs-CZ"/>
              <a:t>(1777-1855)</a:t>
            </a:r>
          </a:p>
        </p:txBody>
      </p:sp>
      <p:pic>
        <p:nvPicPr>
          <p:cNvPr id="306187" name="Picture 11" descr="Coulomb_01">
            <a:extLst>
              <a:ext uri="{FF2B5EF4-FFF2-40B4-BE49-F238E27FC236}">
                <a16:creationId xmlns:a16="http://schemas.microsoft.com/office/drawing/2014/main" id="{68FC1634-C9EB-44D1-B93F-E307C4F16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4090988"/>
            <a:ext cx="1868487" cy="195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6188" name="Text Box 12">
            <a:extLst>
              <a:ext uri="{FF2B5EF4-FFF2-40B4-BE49-F238E27FC236}">
                <a16:creationId xmlns:a16="http://schemas.microsoft.com/office/drawing/2014/main" id="{C854D15B-4B4B-4E8B-86C4-775C13845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3113" y="6089650"/>
            <a:ext cx="15224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/>
              <a:t>Charles Coulomb</a:t>
            </a:r>
          </a:p>
          <a:p>
            <a:pPr algn="ctr"/>
            <a:r>
              <a:rPr lang="cs-CZ" altLang="cs-CZ"/>
              <a:t>(1736-1806)</a:t>
            </a:r>
          </a:p>
        </p:txBody>
      </p:sp>
      <p:graphicFrame>
        <p:nvGraphicFramePr>
          <p:cNvPr id="306189" name="Object 13">
            <a:extLst>
              <a:ext uri="{FF2B5EF4-FFF2-40B4-BE49-F238E27FC236}">
                <a16:creationId xmlns:a16="http://schemas.microsoft.com/office/drawing/2014/main" id="{0E5C291C-2900-4149-827C-6FEF26077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72013" y="966788"/>
          <a:ext cx="2097087" cy="198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03" name="CorelDRAW" r:id="rId9" imgW="5485136" imgH="5187940" progId="CorelDRAW.Graphic.12">
                  <p:embed/>
                </p:oleObj>
              </mc:Choice>
              <mc:Fallback>
                <p:oleObj name="CorelDRAW" r:id="rId9" imgW="5485136" imgH="5187940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2013" y="966788"/>
                        <a:ext cx="2097087" cy="198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6190" name="Text Box 14">
            <a:extLst>
              <a:ext uri="{FF2B5EF4-FFF2-40B4-BE49-F238E27FC236}">
                <a16:creationId xmlns:a16="http://schemas.microsoft.com/office/drawing/2014/main" id="{311FEDBE-D439-4D64-A112-C761E5140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663" y="220663"/>
            <a:ext cx="17251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dirty="0">
                <a:solidFill>
                  <a:schemeClr val="tx2"/>
                </a:solidFill>
                <a:latin typeface="+mn-lt"/>
              </a:rPr>
              <a:t>Coulombův zákon</a:t>
            </a:r>
          </a:p>
        </p:txBody>
      </p:sp>
      <p:sp>
        <p:nvSpPr>
          <p:cNvPr id="306191" name="Text Box 15">
            <a:extLst>
              <a:ext uri="{FF2B5EF4-FFF2-40B4-BE49-F238E27FC236}">
                <a16:creationId xmlns:a16="http://schemas.microsoft.com/office/drawing/2014/main" id="{569D654D-0375-4E3B-8869-21A2A5138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95" y="1311309"/>
            <a:ext cx="393569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Zdrojem elektrických polí jsou elektrické náboje</a:t>
            </a:r>
          </a:p>
        </p:txBody>
      </p:sp>
      <p:pic>
        <p:nvPicPr>
          <p:cNvPr id="306194" name="Picture 18" descr="Pole%20ELECTRIC%20v%20rezu%20X=32,%20Y%20-%20vodorovna%20osa--41">
            <a:extLst>
              <a:ext uri="{FF2B5EF4-FFF2-40B4-BE49-F238E27FC236}">
                <a16:creationId xmlns:a16="http://schemas.microsoft.com/office/drawing/2014/main" id="{BBE85C4D-E826-4F5E-BF0F-C0A945409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036763"/>
            <a:ext cx="3933825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6">
            <a:extLst>
              <a:ext uri="{FF2B5EF4-FFF2-40B4-BE49-F238E27FC236}">
                <a16:creationId xmlns:a16="http://schemas.microsoft.com/office/drawing/2014/main" id="{A83FF95E-DE8F-4E77-ACB1-89BE2E8DF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282" y="82309"/>
            <a:ext cx="7518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Gaussův zákon elektrostatiky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6" name="Rectangle 6">
            <a:extLst>
              <a:ext uri="{FF2B5EF4-FFF2-40B4-BE49-F238E27FC236}">
                <a16:creationId xmlns:a16="http://schemas.microsoft.com/office/drawing/2014/main" id="{7A7BE007-0F5A-4CEF-BFA9-6C015F2A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" y="854075"/>
            <a:ext cx="4265613" cy="11588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graphicFrame>
        <p:nvGraphicFramePr>
          <p:cNvPr id="307207" name="Object 7">
            <a:extLst>
              <a:ext uri="{FF2B5EF4-FFF2-40B4-BE49-F238E27FC236}">
                <a16:creationId xmlns:a16="http://schemas.microsoft.com/office/drawing/2014/main" id="{A246BACF-1369-4536-A707-BED7498732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76413" y="982663"/>
          <a:ext cx="10826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18" name="Equation" r:id="rId3" imgW="672840" imgH="203040" progId="Equation.DSMT4">
                  <p:embed/>
                </p:oleObj>
              </mc:Choice>
              <mc:Fallback>
                <p:oleObj name="Equation" r:id="rId3" imgW="67284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982663"/>
                        <a:ext cx="1082675" cy="3048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08" name="Text Box 8">
            <a:extLst>
              <a:ext uri="{FF2B5EF4-FFF2-40B4-BE49-F238E27FC236}">
                <a16:creationId xmlns:a16="http://schemas.microsoft.com/office/drawing/2014/main" id="{FBF418C3-B57D-469D-ADE2-BB6B9A508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64" y="1346200"/>
            <a:ext cx="30909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Neexistují zdroje magnetických polí, </a:t>
            </a:r>
          </a:p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neexistují magnetické monopóly</a:t>
            </a:r>
          </a:p>
        </p:txBody>
      </p:sp>
      <p:pic>
        <p:nvPicPr>
          <p:cNvPr id="307211" name="Picture 11">
            <a:extLst>
              <a:ext uri="{FF2B5EF4-FFF2-40B4-BE49-F238E27FC236}">
                <a16:creationId xmlns:a16="http://schemas.microsoft.com/office/drawing/2014/main" id="{45891D3B-22F8-4B51-A215-041BE7589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235200"/>
            <a:ext cx="4241800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12" name="Picture 12" descr="Magnetic_dipole_moment">
            <a:extLst>
              <a:ext uri="{FF2B5EF4-FFF2-40B4-BE49-F238E27FC236}">
                <a16:creationId xmlns:a16="http://schemas.microsoft.com/office/drawing/2014/main" id="{F99CD312-D9AF-4BEF-91B5-746209093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627063"/>
            <a:ext cx="3778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3" name="Picture 13" descr="quadeu">
            <a:extLst>
              <a:ext uri="{FF2B5EF4-FFF2-40B4-BE49-F238E27FC236}">
                <a16:creationId xmlns:a16="http://schemas.microsoft.com/office/drawing/2014/main" id="{A9DFCD04-209A-43A0-A51E-F377D0E86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641600"/>
            <a:ext cx="2192338" cy="215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4" name="Picture 14" descr="barsol">
            <a:extLst>
              <a:ext uri="{FF2B5EF4-FFF2-40B4-BE49-F238E27FC236}">
                <a16:creationId xmlns:a16="http://schemas.microsoft.com/office/drawing/2014/main" id="{BC4F2627-04C8-4298-BE17-B28B2E522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447675"/>
            <a:ext cx="3386138" cy="199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5" name="Picture 15" descr="magquad">
            <a:extLst>
              <a:ext uri="{FF2B5EF4-FFF2-40B4-BE49-F238E27FC236}">
                <a16:creationId xmlns:a16="http://schemas.microsoft.com/office/drawing/2014/main" id="{84B43024-9DFC-4EC8-8D9C-46844E2FC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463" y="4905375"/>
            <a:ext cx="2497137" cy="173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6">
            <a:extLst>
              <a:ext uri="{FF2B5EF4-FFF2-40B4-BE49-F238E27FC236}">
                <a16:creationId xmlns:a16="http://schemas.microsoft.com/office/drawing/2014/main" id="{9057B875-A9A7-4D4F-A687-0D9238DAD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282" y="82309"/>
            <a:ext cx="7518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Gaussův zákon </a:t>
            </a:r>
            <a:r>
              <a:rPr lang="cs-CZ" altLang="cs-CZ" sz="2800" dirty="0" err="1">
                <a:solidFill>
                  <a:schemeClr val="tx2"/>
                </a:solidFill>
                <a:latin typeface="Arial Narrow" panose="020B0606020202030204" pitchFamily="34" charset="0"/>
              </a:rPr>
              <a:t>magnetostatiky</a:t>
            </a:r>
            <a:endParaRPr lang="cs-CZ" altLang="cs-CZ" sz="280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6" name="Picture 2" descr="sunmagcarp3_soho">
            <a:extLst>
              <a:ext uri="{FF2B5EF4-FFF2-40B4-BE49-F238E27FC236}">
                <a16:creationId xmlns:a16="http://schemas.microsoft.com/office/drawing/2014/main" id="{5EA6ED90-1CD9-49A5-84FF-F788E8119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488" y="3627438"/>
            <a:ext cx="4038600" cy="303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27" name="Picture 3" descr="trace_UV">
            <a:extLst>
              <a:ext uri="{FF2B5EF4-FFF2-40B4-BE49-F238E27FC236}">
                <a16:creationId xmlns:a16="http://schemas.microsoft.com/office/drawing/2014/main" id="{DE4785BD-796E-4BE4-BAD7-C78C85F88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17500"/>
            <a:ext cx="4010025" cy="306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228" name="Text Box 4">
            <a:extLst>
              <a:ext uri="{FF2B5EF4-FFF2-40B4-BE49-F238E27FC236}">
                <a16:creationId xmlns:a16="http://schemas.microsoft.com/office/drawing/2014/main" id="{34043DCE-4A08-419B-9A64-D0D2A3B84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4863" y="395288"/>
            <a:ext cx="10080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cs-CZ" altLang="cs-CZ" sz="1000" b="0">
                <a:solidFill>
                  <a:schemeClr val="bg1"/>
                </a:solidFill>
                <a:latin typeface="Tahoma" panose="020B0604030504040204" pitchFamily="34" charset="0"/>
              </a:rPr>
              <a:t>TRACE, UV</a:t>
            </a:r>
          </a:p>
        </p:txBody>
      </p:sp>
      <p:pic>
        <p:nvPicPr>
          <p:cNvPr id="308229" name="Picture 5" descr="dipole2">
            <a:extLst>
              <a:ext uri="{FF2B5EF4-FFF2-40B4-BE49-F238E27FC236}">
                <a16:creationId xmlns:a16="http://schemas.microsoft.com/office/drawing/2014/main" id="{D31ABB70-1F1E-4EEB-A5BD-C214E5915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3" y="1012825"/>
            <a:ext cx="2990850" cy="16954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30" name="Picture 6" descr="carpetcloseup">
            <a:extLst>
              <a:ext uri="{FF2B5EF4-FFF2-40B4-BE49-F238E27FC236}">
                <a16:creationId xmlns:a16="http://schemas.microsoft.com/office/drawing/2014/main" id="{0B31E766-FD06-469C-BDF0-198EB34CD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3640138"/>
            <a:ext cx="4637088" cy="29956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232" name="Text Box 8">
            <a:extLst>
              <a:ext uri="{FF2B5EF4-FFF2-40B4-BE49-F238E27FC236}">
                <a16:creationId xmlns:a16="http://schemas.microsoft.com/office/drawing/2014/main" id="{FA261116-05F2-4704-85AA-0B767BFEF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" y="2846388"/>
            <a:ext cx="45720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Lokální pole na povrchu Slunce mají dipólový charakter</a:t>
            </a:r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id="{9988C360-46C0-4F10-97D7-EDD923603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282" y="82309"/>
            <a:ext cx="7518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Gaussův zákon </a:t>
            </a:r>
            <a:r>
              <a:rPr lang="cs-CZ" altLang="cs-CZ" sz="2800" dirty="0" err="1">
                <a:solidFill>
                  <a:schemeClr val="tx2"/>
                </a:solidFill>
                <a:latin typeface="Arial Narrow" panose="020B0606020202030204" pitchFamily="34" charset="0"/>
              </a:rPr>
              <a:t>magnetostatiky</a:t>
            </a:r>
            <a:endParaRPr lang="cs-CZ" altLang="cs-CZ" sz="280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>
            <a:extLst>
              <a:ext uri="{FF2B5EF4-FFF2-40B4-BE49-F238E27FC236}">
                <a16:creationId xmlns:a16="http://schemas.microsoft.com/office/drawing/2014/main" id="{387004C3-5453-4404-BB6A-AAA9EC5FB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438" y="930042"/>
            <a:ext cx="3219450" cy="11985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09251" name="Rectangle 3">
            <a:extLst>
              <a:ext uri="{FF2B5EF4-FFF2-40B4-BE49-F238E27FC236}">
                <a16:creationId xmlns:a16="http://schemas.microsoft.com/office/drawing/2014/main" id="{4E6A61FF-7E3B-4FFB-B03B-CD9DB7FA8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46" y="71627"/>
            <a:ext cx="64251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Faradayův zákon elektromagnetické indukce</a:t>
            </a:r>
          </a:p>
        </p:txBody>
      </p:sp>
      <p:graphicFrame>
        <p:nvGraphicFramePr>
          <p:cNvPr id="309252" name="Object 4">
            <a:extLst>
              <a:ext uri="{FF2B5EF4-FFF2-40B4-BE49-F238E27FC236}">
                <a16:creationId xmlns:a16="http://schemas.microsoft.com/office/drawing/2014/main" id="{2C47BC0C-CC27-442D-8226-CD1DDC320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758273"/>
              </p:ext>
            </p:extLst>
          </p:nvPr>
        </p:nvGraphicFramePr>
        <p:xfrm>
          <a:off x="1117601" y="995129"/>
          <a:ext cx="13509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71" name="Equation" r:id="rId3" imgW="901440" imgH="431640" progId="Equation.DSMT4">
                  <p:embed/>
                </p:oleObj>
              </mc:Choice>
              <mc:Fallback>
                <p:oleObj name="Equation" r:id="rId3" imgW="90144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1" y="995129"/>
                        <a:ext cx="13509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255" name="Text Box 7">
            <a:extLst>
              <a:ext uri="{FF2B5EF4-FFF2-40B4-BE49-F238E27FC236}">
                <a16:creationId xmlns:a16="http://schemas.microsoft.com/office/drawing/2014/main" id="{5226FEFB-F93B-4840-867C-E1B5C36CF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74" y="1580917"/>
            <a:ext cx="30796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Zdrojem vírů elektrického pole </a:t>
            </a:r>
          </a:p>
          <a:p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časová změna pole magnetického</a:t>
            </a:r>
          </a:p>
        </p:txBody>
      </p:sp>
      <p:sp>
        <p:nvSpPr>
          <p:cNvPr id="309256" name="Text Box 8">
            <a:extLst>
              <a:ext uri="{FF2B5EF4-FFF2-40B4-BE49-F238E27FC236}">
                <a16:creationId xmlns:a16="http://schemas.microsoft.com/office/drawing/2014/main" id="{4D5D0E68-82AB-449E-B5DB-19A4FD93E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5497512"/>
            <a:ext cx="3436937" cy="95410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Faradayově zákonu elektromagnetické indukce jsou založeny všechny elektrické točivé stroje (motory), generátory a dynama.</a:t>
            </a:r>
          </a:p>
        </p:txBody>
      </p:sp>
      <p:sp>
        <p:nvSpPr>
          <p:cNvPr id="309257" name="Text Box 9">
            <a:extLst>
              <a:ext uri="{FF2B5EF4-FFF2-40B4-BE49-F238E27FC236}">
                <a16:creationId xmlns:a16="http://schemas.microsoft.com/office/drawing/2014/main" id="{A1350560-C7FE-4D0D-8804-383DC4343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5183" y="5109577"/>
            <a:ext cx="15071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Faraday</a:t>
            </a:r>
          </a:p>
          <a:p>
            <a:pPr algn="ctr"/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(1791–1867)</a:t>
            </a:r>
          </a:p>
        </p:txBody>
      </p:sp>
      <p:pic>
        <p:nvPicPr>
          <p:cNvPr id="309259" name="Picture 11" descr="amat_faraday">
            <a:extLst>
              <a:ext uri="{FF2B5EF4-FFF2-40B4-BE49-F238E27FC236}">
                <a16:creationId xmlns:a16="http://schemas.microsoft.com/office/drawing/2014/main" id="{09677DB4-9F56-4709-B975-1415C08E9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51" y="843732"/>
            <a:ext cx="3551439" cy="40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9265" name="Object 17">
            <a:extLst>
              <a:ext uri="{FF2B5EF4-FFF2-40B4-BE49-F238E27FC236}">
                <a16:creationId xmlns:a16="http://schemas.microsoft.com/office/drawing/2014/main" id="{F0138C98-6148-4AC4-8A74-E135DDE36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699576"/>
              </p:ext>
            </p:extLst>
          </p:nvPr>
        </p:nvGraphicFramePr>
        <p:xfrm>
          <a:off x="325438" y="2714392"/>
          <a:ext cx="4402137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72" name="Corel PHOTO-PAINT 10.0 Image" r:id="rId6" imgW="6800000" imgH="3314286" progId="CorelPhotoPaint.Image.10">
                  <p:embed/>
                </p:oleObj>
              </mc:Choice>
              <mc:Fallback>
                <p:oleObj name="Corel PHOTO-PAINT 10.0 Image" r:id="rId6" imgW="6800000" imgH="3314286" progId="CorelPhotoPaint.Image.10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2714392"/>
                        <a:ext cx="4402137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>
            <a:extLst>
              <a:ext uri="{FF2B5EF4-FFF2-40B4-BE49-F238E27FC236}">
                <a16:creationId xmlns:a16="http://schemas.microsoft.com/office/drawing/2014/main" id="{2415850B-D59A-4FA4-98FD-FE5DD65C2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069" y="72887"/>
            <a:ext cx="3213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r>
              <a:rPr lang="cs-CZ" altLang="cs-CZ" sz="2800">
                <a:solidFill>
                  <a:schemeClr val="tx2"/>
                </a:solidFill>
                <a:latin typeface="Arial Narrow" panose="020B0606020202030204" pitchFamily="34" charset="0"/>
              </a:rPr>
              <a:t>Ampérův zákon</a:t>
            </a:r>
          </a:p>
        </p:txBody>
      </p:sp>
      <p:pic>
        <p:nvPicPr>
          <p:cNvPr id="311299" name="Picture 3" descr="Ampere_02">
            <a:extLst>
              <a:ext uri="{FF2B5EF4-FFF2-40B4-BE49-F238E27FC236}">
                <a16:creationId xmlns:a16="http://schemas.microsoft.com/office/drawing/2014/main" id="{7C182E16-EB94-40E5-9B9F-CD4D9F342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4082998"/>
            <a:ext cx="1931987" cy="2273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00" name="Picture 4" descr="Ampere_01">
            <a:extLst>
              <a:ext uri="{FF2B5EF4-FFF2-40B4-BE49-F238E27FC236}">
                <a16:creationId xmlns:a16="http://schemas.microsoft.com/office/drawing/2014/main" id="{30766CA8-9CEA-47C2-9EE9-EDE61A39A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4076648"/>
            <a:ext cx="1816100" cy="2276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301" name="Text Box 5">
            <a:extLst>
              <a:ext uri="{FF2B5EF4-FFF2-40B4-BE49-F238E27FC236}">
                <a16:creationId xmlns:a16="http://schemas.microsoft.com/office/drawing/2014/main" id="{C297F04E-BFC1-4756-8D30-9BC4CAAE2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0770" y="6369050"/>
            <a:ext cx="29544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André Maria </a:t>
            </a:r>
            <a:r>
              <a:rPr lang="cs-CZ" altLang="cs-CZ" b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Ampère</a:t>
            </a: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(1775-1836)</a:t>
            </a:r>
          </a:p>
        </p:txBody>
      </p:sp>
      <p:sp>
        <p:nvSpPr>
          <p:cNvPr id="311302" name="Rectangle 6">
            <a:extLst>
              <a:ext uri="{FF2B5EF4-FFF2-40B4-BE49-F238E27FC236}">
                <a16:creationId xmlns:a16="http://schemas.microsoft.com/office/drawing/2014/main" id="{9644DACF-1658-4B29-9D88-333DDA236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3" y="1023989"/>
            <a:ext cx="4221162" cy="1294504"/>
          </a:xfrm>
          <a:prstGeom prst="rect">
            <a:avLst/>
          </a:prstGeom>
          <a:solidFill>
            <a:srgbClr val="FFCC99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graphicFrame>
        <p:nvGraphicFramePr>
          <p:cNvPr id="311303" name="Object 7">
            <a:extLst>
              <a:ext uri="{FF2B5EF4-FFF2-40B4-BE49-F238E27FC236}">
                <a16:creationId xmlns:a16="http://schemas.microsoft.com/office/drawing/2014/main" id="{154014C5-0794-4782-9334-8EDFD9A6CC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263624"/>
              </p:ext>
            </p:extLst>
          </p:nvPr>
        </p:nvGraphicFramePr>
        <p:xfrm>
          <a:off x="1318419" y="1104851"/>
          <a:ext cx="15033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33" name="Equation" r:id="rId5" imgW="1002960" imgH="431640" progId="Equation.DSMT4">
                  <p:embed/>
                </p:oleObj>
              </mc:Choice>
              <mc:Fallback>
                <p:oleObj name="Equation" r:id="rId5" imgW="100296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8419" y="1104851"/>
                        <a:ext cx="15033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6" name="Text Box 10">
            <a:extLst>
              <a:ext uri="{FF2B5EF4-FFF2-40B4-BE49-F238E27FC236}">
                <a16:creationId xmlns:a16="http://schemas.microsoft.com/office/drawing/2014/main" id="{745F066B-2E4F-4D15-8C95-163AEFE9E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38" y="1664444"/>
            <a:ext cx="40370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Zdrojem vírů magnetického pole je elektrický proud a časová změna pole elektrického</a:t>
            </a:r>
          </a:p>
        </p:txBody>
      </p:sp>
      <p:graphicFrame>
        <p:nvGraphicFramePr>
          <p:cNvPr id="311319" name="Object 23">
            <a:extLst>
              <a:ext uri="{FF2B5EF4-FFF2-40B4-BE49-F238E27FC236}">
                <a16:creationId xmlns:a16="http://schemas.microsoft.com/office/drawing/2014/main" id="{C9FCD167-C598-4A31-B55A-14FF21BA01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76525" y="2930525"/>
          <a:ext cx="1670050" cy="263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34" name="CorelDRAW" r:id="rId7" imgW="3563315" imgH="5628315" progId="CorelDRAW.Graphic.12">
                  <p:embed/>
                </p:oleObj>
              </mc:Choice>
              <mc:Fallback>
                <p:oleObj name="CorelDRAW" r:id="rId7" imgW="3563315" imgH="5628315" progId="CorelDRAW.Graphic.12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6525" y="2930525"/>
                        <a:ext cx="1670050" cy="2636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20" name="Object 24">
            <a:extLst>
              <a:ext uri="{FF2B5EF4-FFF2-40B4-BE49-F238E27FC236}">
                <a16:creationId xmlns:a16="http://schemas.microsoft.com/office/drawing/2014/main" id="{053371C5-49C2-4DAC-8B92-4662729F04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825" y="3114675"/>
          <a:ext cx="15033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35" name="Equation" r:id="rId9" imgW="1002960" imgH="431640" progId="Equation.DSMT4">
                  <p:embed/>
                </p:oleObj>
              </mc:Choice>
              <mc:Fallback>
                <p:oleObj name="Equation" r:id="rId9" imgW="1002960" imgH="43164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3114675"/>
                        <a:ext cx="150336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21" name="Text Box 25">
            <a:extLst>
              <a:ext uri="{FF2B5EF4-FFF2-40B4-BE49-F238E27FC236}">
                <a16:creationId xmlns:a16="http://schemas.microsoft.com/office/drawing/2014/main" id="{EB76AD00-1459-495C-A82F-11BCB0CCA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18" y="4592638"/>
            <a:ext cx="930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proudová</a:t>
            </a:r>
          </a:p>
          <a:p>
            <a:pPr algn="ctr"/>
            <a:r>
              <a:rPr lang="cs-CZ" altLang="cs-CZ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hustota</a:t>
            </a:r>
          </a:p>
        </p:txBody>
      </p:sp>
      <p:sp>
        <p:nvSpPr>
          <p:cNvPr id="311322" name="Text Box 26">
            <a:extLst>
              <a:ext uri="{FF2B5EF4-FFF2-40B4-BE49-F238E27FC236}">
                <a16:creationId xmlns:a16="http://schemas.microsoft.com/office/drawing/2014/main" id="{0DBBC0F6-5425-4711-BD4F-7D09B6E98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533" y="4640729"/>
            <a:ext cx="102143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Maxwellův</a:t>
            </a:r>
          </a:p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posuvný</a:t>
            </a:r>
          </a:p>
          <a:p>
            <a:pPr algn="ctr"/>
            <a:r>
              <a:rPr lang="cs-CZ" altLang="cs-CZ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proud</a:t>
            </a:r>
          </a:p>
        </p:txBody>
      </p:sp>
      <p:sp>
        <p:nvSpPr>
          <p:cNvPr id="311324" name="Line 28">
            <a:extLst>
              <a:ext uri="{FF2B5EF4-FFF2-40B4-BE49-F238E27FC236}">
                <a16:creationId xmlns:a16="http://schemas.microsoft.com/office/drawing/2014/main" id="{15EB991A-8153-40E7-A30F-4A7D673108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4050" y="3625850"/>
            <a:ext cx="566738" cy="9652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11325" name="Line 29">
            <a:extLst>
              <a:ext uri="{FF2B5EF4-FFF2-40B4-BE49-F238E27FC236}">
                <a16:creationId xmlns:a16="http://schemas.microsoft.com/office/drawing/2014/main" id="{5E3AF640-6392-4CEA-B222-4CE3ED116C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5138" y="3729038"/>
            <a:ext cx="334962" cy="84931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311326" name="Picture 30" descr="magfield">
            <a:extLst>
              <a:ext uri="{FF2B5EF4-FFF2-40B4-BE49-F238E27FC236}">
                <a16:creationId xmlns:a16="http://schemas.microsoft.com/office/drawing/2014/main" id="{E601255B-536F-4C35-8EFF-6AD6DB32BA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488950"/>
            <a:ext cx="390842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Line 2">
            <a:extLst>
              <a:ext uri="{FF2B5EF4-FFF2-40B4-BE49-F238E27FC236}">
                <a16:creationId xmlns:a16="http://schemas.microsoft.com/office/drawing/2014/main" id="{3E9CA8EF-FBA0-41E0-BF73-49B2151A25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5050" y="2060575"/>
            <a:ext cx="966788" cy="347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5155" name="Line 3">
            <a:extLst>
              <a:ext uri="{FF2B5EF4-FFF2-40B4-BE49-F238E27FC236}">
                <a16:creationId xmlns:a16="http://schemas.microsoft.com/office/drawing/2014/main" id="{D9DABDD2-1645-416C-8175-57583B3ABE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25775" y="4173538"/>
            <a:ext cx="644525" cy="796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5156" name="Line 4">
            <a:extLst>
              <a:ext uri="{FF2B5EF4-FFF2-40B4-BE49-F238E27FC236}">
                <a16:creationId xmlns:a16="http://schemas.microsoft.com/office/drawing/2014/main" id="{701D5B47-B29C-446D-8556-8B4994662B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40388" y="4056063"/>
            <a:ext cx="709612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5157" name="Line 5">
            <a:extLst>
              <a:ext uri="{FF2B5EF4-FFF2-40B4-BE49-F238E27FC236}">
                <a16:creationId xmlns:a16="http://schemas.microsoft.com/office/drawing/2014/main" id="{70C537B1-8847-4AED-AEB0-3093D27F9A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78538" y="2254250"/>
            <a:ext cx="1017587" cy="411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5158" name="Oval 6">
            <a:extLst>
              <a:ext uri="{FF2B5EF4-FFF2-40B4-BE49-F238E27FC236}">
                <a16:creationId xmlns:a16="http://schemas.microsoft.com/office/drawing/2014/main" id="{1A98FF2B-888D-4D71-8E0D-A6DA3104F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975" y="1439863"/>
            <a:ext cx="3308350" cy="316865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cs-CZ" altLang="cs-CZ" b="0"/>
          </a:p>
        </p:txBody>
      </p:sp>
      <p:sp>
        <p:nvSpPr>
          <p:cNvPr id="305159" name="Oval 7">
            <a:extLst>
              <a:ext uri="{FF2B5EF4-FFF2-40B4-BE49-F238E27FC236}">
                <a16:creationId xmlns:a16="http://schemas.microsoft.com/office/drawing/2014/main" id="{2063DADC-F463-42F8-9051-FA05A99A8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" y="4457700"/>
            <a:ext cx="3398838" cy="22018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05160" name="Oval 8">
            <a:extLst>
              <a:ext uri="{FF2B5EF4-FFF2-40B4-BE49-F238E27FC236}">
                <a16:creationId xmlns:a16="http://schemas.microsoft.com/office/drawing/2014/main" id="{D4300378-4A71-4FCB-8616-84126572F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0213" y="4494213"/>
            <a:ext cx="3451225" cy="22034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05161" name="Oval 9">
            <a:extLst>
              <a:ext uri="{FF2B5EF4-FFF2-40B4-BE49-F238E27FC236}">
                <a16:creationId xmlns:a16="http://schemas.microsoft.com/office/drawing/2014/main" id="{F12EAA2D-2523-4091-9CFB-3CE6A47D7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" y="814388"/>
            <a:ext cx="2073275" cy="20732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05162" name="Oval 10">
            <a:extLst>
              <a:ext uri="{FF2B5EF4-FFF2-40B4-BE49-F238E27FC236}">
                <a16:creationId xmlns:a16="http://schemas.microsoft.com/office/drawing/2014/main" id="{2FC0163F-3563-4E0E-B343-865916E7C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5450" y="776288"/>
            <a:ext cx="2073275" cy="20732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pic>
        <p:nvPicPr>
          <p:cNvPr id="305171" name="Picture 19" descr="Maxwell_02">
            <a:extLst>
              <a:ext uri="{FF2B5EF4-FFF2-40B4-BE49-F238E27FC236}">
                <a16:creationId xmlns:a16="http://schemas.microsoft.com/office/drawing/2014/main" id="{D0612D19-C66E-4D72-AEB2-BAFA1D85A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900" y="1957388"/>
            <a:ext cx="984250" cy="1147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5172" name="Picture 20" descr="Hertz_01">
            <a:extLst>
              <a:ext uri="{FF2B5EF4-FFF2-40B4-BE49-F238E27FC236}">
                <a16:creationId xmlns:a16="http://schemas.microsoft.com/office/drawing/2014/main" id="{8904080F-53FE-484C-9622-5D4183983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1954213"/>
            <a:ext cx="882650" cy="1114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5173" name="Picture 21" descr="Heaviside_01">
            <a:extLst>
              <a:ext uri="{FF2B5EF4-FFF2-40B4-BE49-F238E27FC236}">
                <a16:creationId xmlns:a16="http://schemas.microsoft.com/office/drawing/2014/main" id="{F102CA6D-5EC4-405F-BF5B-5182BA44F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3194050"/>
            <a:ext cx="901700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5174" name="Text Box 22">
            <a:extLst>
              <a:ext uri="{FF2B5EF4-FFF2-40B4-BE49-F238E27FC236}">
                <a16:creationId xmlns:a16="http://schemas.microsoft.com/office/drawing/2014/main" id="{CD8995E8-E8F8-44DC-B074-4A2668ACECE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172743" y="2345532"/>
            <a:ext cx="8175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>
                <a:solidFill>
                  <a:schemeClr val="bg2"/>
                </a:solidFill>
              </a:rPr>
              <a:t>Maxwell</a:t>
            </a:r>
          </a:p>
        </p:txBody>
      </p:sp>
      <p:sp>
        <p:nvSpPr>
          <p:cNvPr id="305175" name="Text Box 23">
            <a:extLst>
              <a:ext uri="{FF2B5EF4-FFF2-40B4-BE49-F238E27FC236}">
                <a16:creationId xmlns:a16="http://schemas.microsoft.com/office/drawing/2014/main" id="{BC1B31F5-46CA-490C-A30E-5FBCEA62BFF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523706" y="2343944"/>
            <a:ext cx="579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>
                <a:solidFill>
                  <a:schemeClr val="bg2"/>
                </a:solidFill>
              </a:rPr>
              <a:t>Hertz</a:t>
            </a:r>
          </a:p>
        </p:txBody>
      </p:sp>
      <p:sp>
        <p:nvSpPr>
          <p:cNvPr id="305176" name="Text Box 24">
            <a:extLst>
              <a:ext uri="{FF2B5EF4-FFF2-40B4-BE49-F238E27FC236}">
                <a16:creationId xmlns:a16="http://schemas.microsoft.com/office/drawing/2014/main" id="{2A64BAAF-FB63-4EE0-B0B6-0B9C916B27B4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829969" y="3609182"/>
            <a:ext cx="8969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 err="1">
                <a:solidFill>
                  <a:schemeClr val="bg2"/>
                </a:solidFill>
              </a:rPr>
              <a:t>Heaviside</a:t>
            </a:r>
            <a:endParaRPr lang="cs-CZ" altLang="cs-CZ" b="0" dirty="0">
              <a:solidFill>
                <a:schemeClr val="bg2"/>
              </a:solidFill>
            </a:endParaRPr>
          </a:p>
        </p:txBody>
      </p:sp>
      <p:sp>
        <p:nvSpPr>
          <p:cNvPr id="305178" name="Rectangle 26">
            <a:extLst>
              <a:ext uri="{FF2B5EF4-FFF2-40B4-BE49-F238E27FC236}">
                <a16:creationId xmlns:a16="http://schemas.microsoft.com/office/drawing/2014/main" id="{0C2D8784-429B-4E4F-B0D8-BB8638FD0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282" y="82309"/>
            <a:ext cx="75184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Maxwellovy rovnice</a:t>
            </a:r>
          </a:p>
        </p:txBody>
      </p:sp>
      <p:graphicFrame>
        <p:nvGraphicFramePr>
          <p:cNvPr id="305179" name="Object 27">
            <a:extLst>
              <a:ext uri="{FF2B5EF4-FFF2-40B4-BE49-F238E27FC236}">
                <a16:creationId xmlns:a16="http://schemas.microsoft.com/office/drawing/2014/main" id="{99E54BC9-489F-411B-B54B-ED068F3CD6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388" y="1679575"/>
          <a:ext cx="11811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91" name="Equation" r:id="rId6" imgW="787320" imgH="253800" progId="Equation.DSMT4">
                  <p:embed/>
                </p:oleObj>
              </mc:Choice>
              <mc:Fallback>
                <p:oleObj name="Equation" r:id="rId6" imgW="787320" imgH="2538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8" y="1679575"/>
                        <a:ext cx="11811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5180" name="Object 28">
            <a:extLst>
              <a:ext uri="{FF2B5EF4-FFF2-40B4-BE49-F238E27FC236}">
                <a16:creationId xmlns:a16="http://schemas.microsoft.com/office/drawing/2014/main" id="{82CE8881-A260-41C8-9382-0EACB15F8B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66000" y="1658938"/>
          <a:ext cx="10080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92" name="Equation" r:id="rId8" imgW="672840" imgH="203040" progId="Equation.DSMT4">
                  <p:embed/>
                </p:oleObj>
              </mc:Choice>
              <mc:Fallback>
                <p:oleObj name="Equation" r:id="rId8" imgW="672840" imgH="20304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0" y="1658938"/>
                        <a:ext cx="100806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5181" name="Object 29">
            <a:extLst>
              <a:ext uri="{FF2B5EF4-FFF2-40B4-BE49-F238E27FC236}">
                <a16:creationId xmlns:a16="http://schemas.microsoft.com/office/drawing/2014/main" id="{13268D0F-3F7F-4088-8EEA-D04A1389F0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8888" y="5286375"/>
          <a:ext cx="13509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93" name="Equation" r:id="rId10" imgW="901440" imgH="431640" progId="Equation.DSMT4">
                  <p:embed/>
                </p:oleObj>
              </mc:Choice>
              <mc:Fallback>
                <p:oleObj name="Equation" r:id="rId10" imgW="901440" imgH="43164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286375"/>
                        <a:ext cx="13509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5182" name="Object 30">
            <a:extLst>
              <a:ext uri="{FF2B5EF4-FFF2-40B4-BE49-F238E27FC236}">
                <a16:creationId xmlns:a16="http://schemas.microsoft.com/office/drawing/2014/main" id="{F9F90C2E-3CBC-4E09-A373-7FC891E7B9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56363" y="5291138"/>
          <a:ext cx="15033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94" name="Equation" r:id="rId12" imgW="1002960" imgH="431640" progId="Equation.DSMT4">
                  <p:embed/>
                </p:oleObj>
              </mc:Choice>
              <mc:Fallback>
                <p:oleObj name="Equation" r:id="rId12" imgW="1002960" imgH="4316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363" y="5291138"/>
                        <a:ext cx="15033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>
            <a:extLst>
              <a:ext uri="{FF2B5EF4-FFF2-40B4-BE49-F238E27FC236}">
                <a16:creationId xmlns:a16="http://schemas.microsoft.com/office/drawing/2014/main" id="{304AC176-17E3-4611-9197-47F11B2FC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075" y="4675188"/>
            <a:ext cx="1262063" cy="9540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13347" name="Rectangle 3">
            <a:extLst>
              <a:ext uri="{FF2B5EF4-FFF2-40B4-BE49-F238E27FC236}">
                <a16:creationId xmlns:a16="http://schemas.microsoft.com/office/drawing/2014/main" id="{18A134E5-245E-4428-B94E-42D60F140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013" y="1301750"/>
            <a:ext cx="2035175" cy="2652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13348" name="Rectangle 4">
            <a:extLst>
              <a:ext uri="{FF2B5EF4-FFF2-40B4-BE49-F238E27FC236}">
                <a16:creationId xmlns:a16="http://schemas.microsoft.com/office/drawing/2014/main" id="{552486C0-FC58-460C-9387-587F1B405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04" y="66209"/>
            <a:ext cx="5577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Stavba a úplnost Maxwellovy soustavy</a:t>
            </a:r>
          </a:p>
        </p:txBody>
      </p:sp>
      <p:graphicFrame>
        <p:nvGraphicFramePr>
          <p:cNvPr id="313349" name="Object 5">
            <a:extLst>
              <a:ext uri="{FF2B5EF4-FFF2-40B4-BE49-F238E27FC236}">
                <a16:creationId xmlns:a16="http://schemas.microsoft.com/office/drawing/2014/main" id="{0DD1F12F-B754-4E87-9F68-0AC9C44F52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92213" y="2505075"/>
          <a:ext cx="15033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75" name="Equation" r:id="rId3" imgW="1002960" imgH="431640" progId="Equation.DSMT4">
                  <p:embed/>
                </p:oleObj>
              </mc:Choice>
              <mc:Fallback>
                <p:oleObj name="Equation" r:id="rId3" imgW="10029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213" y="2505075"/>
                        <a:ext cx="15033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50" name="Object 6">
            <a:extLst>
              <a:ext uri="{FF2B5EF4-FFF2-40B4-BE49-F238E27FC236}">
                <a16:creationId xmlns:a16="http://schemas.microsoft.com/office/drawing/2014/main" id="{D8B5D5F8-1DC1-4748-B87B-ED0651F005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76338" y="3187700"/>
          <a:ext cx="13509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76" name="Equation" r:id="rId5" imgW="901440" imgH="431640" progId="Equation.DSMT4">
                  <p:embed/>
                </p:oleObj>
              </mc:Choice>
              <mc:Fallback>
                <p:oleObj name="Equation" r:id="rId5" imgW="90144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338" y="3187700"/>
                        <a:ext cx="135096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51" name="Object 7">
            <a:extLst>
              <a:ext uri="{FF2B5EF4-FFF2-40B4-BE49-F238E27FC236}">
                <a16:creationId xmlns:a16="http://schemas.microsoft.com/office/drawing/2014/main" id="{587126FF-5C00-48EC-8E8C-697215BBF0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74750" y="2016125"/>
          <a:ext cx="1009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77" name="Equation" r:id="rId7" imgW="672840" imgH="203040" progId="Equation.DSMT4">
                  <p:embed/>
                </p:oleObj>
              </mc:Choice>
              <mc:Fallback>
                <p:oleObj name="Equation" r:id="rId7" imgW="67284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0" y="2016125"/>
                        <a:ext cx="10096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52" name="Object 8">
            <a:extLst>
              <a:ext uri="{FF2B5EF4-FFF2-40B4-BE49-F238E27FC236}">
                <a16:creationId xmlns:a16="http://schemas.microsoft.com/office/drawing/2014/main" id="{C956E4E9-F0C6-43EF-A6C6-20314C4E3A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50938" y="1422400"/>
          <a:ext cx="1181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78" name="Equation" r:id="rId9" imgW="787320" imgH="253800" progId="Equation.DSMT4">
                  <p:embed/>
                </p:oleObj>
              </mc:Choice>
              <mc:Fallback>
                <p:oleObj name="Equation" r:id="rId9" imgW="787320" imgH="253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1422400"/>
                        <a:ext cx="1181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3" name="Text Box 9">
            <a:extLst>
              <a:ext uri="{FF2B5EF4-FFF2-40B4-BE49-F238E27FC236}">
                <a16:creationId xmlns:a16="http://schemas.microsoft.com/office/drawing/2014/main" id="{FDD7EE44-E617-44F7-9B6C-D01F67F7E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8838" y="2978150"/>
            <a:ext cx="28664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cs-CZ" altLang="cs-CZ" sz="1600" dirty="0">
                <a:solidFill>
                  <a:schemeClr val="tx2"/>
                </a:solidFill>
              </a:rPr>
              <a:t> </a:t>
            </a: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jde o rovnice pro pole E, D, H, B</a:t>
            </a:r>
          </a:p>
          <a:p>
            <a:pPr>
              <a:buFontTx/>
              <a:buChar char="•"/>
            </a:pP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zdroje polí </a:t>
            </a:r>
            <a:r>
              <a:rPr lang="cs-CZ" altLang="cs-CZ" sz="1600" b="0" dirty="0">
                <a:solidFill>
                  <a:schemeClr val="tx2"/>
                </a:solidFill>
              </a:rPr>
              <a:t>(</a:t>
            </a:r>
            <a:r>
              <a:rPr lang="cs-CZ" altLang="cs-CZ" sz="1600" b="0" dirty="0">
                <a:solidFill>
                  <a:schemeClr val="tx2"/>
                </a:solidFill>
                <a:latin typeface="Symbol" panose="05050102010706020507" pitchFamily="18" charset="2"/>
              </a:rPr>
              <a:t>r</a:t>
            </a:r>
            <a:r>
              <a:rPr lang="cs-CZ" altLang="cs-CZ" sz="1600" b="0" dirty="0">
                <a:solidFill>
                  <a:schemeClr val="tx2"/>
                </a:solidFill>
              </a:rPr>
              <a:t>, j) </a:t>
            </a: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musíme znát</a:t>
            </a:r>
          </a:p>
          <a:p>
            <a:pPr>
              <a:buFontTx/>
              <a:buChar char="•"/>
            </a:pP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rovnic a 12 neznámých</a:t>
            </a:r>
          </a:p>
        </p:txBody>
      </p:sp>
      <p:graphicFrame>
        <p:nvGraphicFramePr>
          <p:cNvPr id="313354" name="Object 10">
            <a:extLst>
              <a:ext uri="{FF2B5EF4-FFF2-40B4-BE49-F238E27FC236}">
                <a16:creationId xmlns:a16="http://schemas.microsoft.com/office/drawing/2014/main" id="{D6A86D77-9DBA-4DF5-A644-F247867A50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62075" y="4857750"/>
          <a:ext cx="954088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79" name="Equation" r:id="rId11" imgW="634680" imgH="431640" progId="Equation.DSMT4">
                  <p:embed/>
                </p:oleObj>
              </mc:Choice>
              <mc:Fallback>
                <p:oleObj name="Equation" r:id="rId11" imgW="634680" imgH="431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857750"/>
                        <a:ext cx="954088" cy="64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55" name="Object 11">
            <a:extLst>
              <a:ext uri="{FF2B5EF4-FFF2-40B4-BE49-F238E27FC236}">
                <a16:creationId xmlns:a16="http://schemas.microsoft.com/office/drawing/2014/main" id="{F03BC7DC-467E-4883-A548-258B551940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4813" y="4164013"/>
          <a:ext cx="3714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80" name="Equation" r:id="rId13" imgW="139680" imgH="139680" progId="Equation.DSMT4">
                  <p:embed/>
                </p:oleObj>
              </mc:Choice>
              <mc:Fallback>
                <p:oleObj name="Equation" r:id="rId13" imgW="139680" imgH="1396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4813" y="4164013"/>
                        <a:ext cx="371475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56" name="Text Box 12">
            <a:extLst>
              <a:ext uri="{FF2B5EF4-FFF2-40B4-BE49-F238E27FC236}">
                <a16:creationId xmlns:a16="http://schemas.microsoft.com/office/drawing/2014/main" id="{3F85EF12-D28B-47DA-8E1F-2C7A5A5E9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075" y="4802188"/>
            <a:ext cx="28296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cs-CZ" altLang="cs-CZ" sz="16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8+6 rovnic a 12 neznámých</a:t>
            </a:r>
          </a:p>
          <a:p>
            <a:pPr>
              <a:buFontTx/>
              <a:buChar char="•"/>
            </a:pPr>
            <a:r>
              <a:rPr lang="cs-CZ" altLang="cs-CZ" sz="16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div jsou okrajové podmínky</a:t>
            </a:r>
          </a:p>
        </p:txBody>
      </p:sp>
      <p:sp>
        <p:nvSpPr>
          <p:cNvPr id="313357" name="Text Box 13">
            <a:extLst>
              <a:ext uri="{FF2B5EF4-FFF2-40B4-BE49-F238E27FC236}">
                <a16:creationId xmlns:a16="http://schemas.microsoft.com/office/drawing/2014/main" id="{44BD1B35-72B8-441E-BCC7-34B3BB237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75" y="1417638"/>
            <a:ext cx="2840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3358" name="Text Box 14">
            <a:extLst>
              <a:ext uri="{FF2B5EF4-FFF2-40B4-BE49-F238E27FC236}">
                <a16:creationId xmlns:a16="http://schemas.microsoft.com/office/drawing/2014/main" id="{2B7ABA3E-9925-40EA-BC9A-50919005E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5" y="2679700"/>
            <a:ext cx="2840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13359" name="Text Box 15">
            <a:extLst>
              <a:ext uri="{FF2B5EF4-FFF2-40B4-BE49-F238E27FC236}">
                <a16:creationId xmlns:a16="http://schemas.microsoft.com/office/drawing/2014/main" id="{B36E1590-708D-46AC-BDA1-79700A3FC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75" y="1984375"/>
            <a:ext cx="2840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3360" name="Text Box 16">
            <a:extLst>
              <a:ext uri="{FF2B5EF4-FFF2-40B4-BE49-F238E27FC236}">
                <a16:creationId xmlns:a16="http://schemas.microsoft.com/office/drawing/2014/main" id="{B5A19560-D827-44E7-B77E-C41020BCC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3309938"/>
            <a:ext cx="2840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13361" name="Text Box 17">
            <a:extLst>
              <a:ext uri="{FF2B5EF4-FFF2-40B4-BE49-F238E27FC236}">
                <a16:creationId xmlns:a16="http://schemas.microsoft.com/office/drawing/2014/main" id="{FCA24F99-5012-4F9A-B658-29111AC0A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5" y="5011738"/>
            <a:ext cx="2840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13362" name="Text Box 18">
            <a:extLst>
              <a:ext uri="{FF2B5EF4-FFF2-40B4-BE49-F238E27FC236}">
                <a16:creationId xmlns:a16="http://schemas.microsoft.com/office/drawing/2014/main" id="{235DD909-A838-4665-A767-A55ED1A9F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1063" y="1341438"/>
            <a:ext cx="4095993" cy="116955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Všechna třídění stejně dobrá</a:t>
            </a:r>
          </a:p>
          <a:p>
            <a:pPr>
              <a:buFontTx/>
              <a:buChar char="•"/>
            </a:pPr>
            <a:r>
              <a:rPr lang="cs-CZ" altLang="cs-CZ" dirty="0"/>
              <a:t> </a:t>
            </a: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rovnice </a:t>
            </a:r>
            <a:r>
              <a:rPr lang="cs-CZ" altLang="cs-CZ" b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bezzdrojové</a:t>
            </a: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2 zdrojové</a:t>
            </a:r>
          </a:p>
          <a:p>
            <a:pPr>
              <a:buFontTx/>
              <a:buChar char="•"/>
            </a:pP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rovnice bezčasové a 2 časové</a:t>
            </a:r>
          </a:p>
          <a:p>
            <a:pPr>
              <a:buFontTx/>
              <a:buChar char="•"/>
            </a:pP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rovnice pro víry a 2 pro zdroje</a:t>
            </a:r>
          </a:p>
          <a:p>
            <a:pPr>
              <a:buFontTx/>
              <a:buChar char="•"/>
            </a:pPr>
            <a:r>
              <a:rPr lang="cs-CZ" altLang="cs-CZ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rovnice pro magnetické a 2 pro elektrické pole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0" name="Picture 2" descr="isharemyphysicsnoteswithyou7sc">
            <a:extLst>
              <a:ext uri="{FF2B5EF4-FFF2-40B4-BE49-F238E27FC236}">
                <a16:creationId xmlns:a16="http://schemas.microsoft.com/office/drawing/2014/main" id="{6981C0F7-A28F-4FB0-A272-5141DAD83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3848</TotalTime>
  <Words>227</Words>
  <Application>Microsoft Office PowerPoint</Application>
  <PresentationFormat>Předvádění na obrazovce (4:3)</PresentationFormat>
  <Paragraphs>53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Vložené servery OLE</vt:lpstr>
      </vt:variant>
      <vt:variant>
        <vt:i4>4</vt:i4>
      </vt:variant>
      <vt:variant>
        <vt:lpstr>Nadpisy snímků</vt:lpstr>
      </vt:variant>
      <vt:variant>
        <vt:i4>9</vt:i4>
      </vt:variant>
    </vt:vector>
  </HeadingPairs>
  <TitlesOfParts>
    <vt:vector size="21" baseType="lpstr">
      <vt:lpstr>Monotype Sorts</vt:lpstr>
      <vt:lpstr>Tahoma</vt:lpstr>
      <vt:lpstr>Arial</vt:lpstr>
      <vt:lpstr>Times New Roman</vt:lpstr>
      <vt:lpstr>Symbol</vt:lpstr>
      <vt:lpstr>Arial Narrow</vt:lpstr>
      <vt:lpstr>Default Design</vt:lpstr>
      <vt:lpstr>4_Default Design</vt:lpstr>
      <vt:lpstr>Equation</vt:lpstr>
      <vt:lpstr>MathType 6.0 Equation</vt:lpstr>
      <vt:lpstr>CorelDRAW</vt:lpstr>
      <vt:lpstr>Corel PHOTO-PAINT 10.0 Image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Fyzika II</dc:title>
  <dc:creator>Petr Kulhanek</dc:creator>
  <cp:lastModifiedBy>Petr</cp:lastModifiedBy>
  <cp:revision>387</cp:revision>
  <dcterms:created xsi:type="dcterms:W3CDTF">1998-08-13T14:52:10Z</dcterms:created>
  <dcterms:modified xsi:type="dcterms:W3CDTF">2022-10-11T14:32:09Z</dcterms:modified>
</cp:coreProperties>
</file>