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324" r:id="rId3"/>
    <p:sldId id="355" r:id="rId4"/>
    <p:sldId id="361" r:id="rId5"/>
    <p:sldId id="362" r:id="rId6"/>
    <p:sldId id="397" r:id="rId7"/>
    <p:sldId id="404" r:id="rId8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11"/>
      <p:bold r:id="rId12"/>
      <p:italic r:id="rId13"/>
      <p:boldItalic r:id="rId14"/>
    </p:embeddedFont>
    <p:embeddedFont>
      <p:font typeface="Monotype Sorts" panose="020B0604020202020204"/>
      <p:regular r:id="rId1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0066"/>
    <a:srgbClr val="006666"/>
    <a:srgbClr val="003399"/>
    <a:srgbClr val="336699"/>
    <a:srgbClr val="FF0000"/>
    <a:srgbClr val="FEEBC6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4500" autoAdjust="0"/>
  </p:normalViewPr>
  <p:slideViewPr>
    <p:cSldViewPr snapToGrid="0">
      <p:cViewPr varScale="1">
        <p:scale>
          <a:sx n="113" d="100"/>
          <a:sy n="113" d="100"/>
        </p:scale>
        <p:origin x="1542" y="126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png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png"/><Relationship Id="rId5" Type="http://schemas.openxmlformats.org/officeDocument/2006/relationships/image" Target="../media/image14.wmf"/><Relationship Id="rId4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emf"/><Relationship Id="rId1" Type="http://schemas.openxmlformats.org/officeDocument/2006/relationships/image" Target="../media/image16.png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emf"/><Relationship Id="rId1" Type="http://schemas.openxmlformats.org/officeDocument/2006/relationships/image" Target="../media/image22.png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png"/><Relationship Id="rId1" Type="http://schemas.openxmlformats.org/officeDocument/2006/relationships/image" Target="../media/image29.png"/><Relationship Id="rId4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en-US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E8531DD9-2660-402C-B4C4-033E89CD4456}" type="datetime1">
              <a:rPr lang="cs-CZ" altLang="en-US"/>
              <a:pPr/>
              <a:t>21.09.2022</a:t>
            </a:fld>
            <a:endParaRPr lang="cs-CZ" altLang="en-US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en-US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D1F1F7BD-0BA4-4A73-8F9C-ABEE3C126813}" type="slidenum">
              <a:rPr lang="cs-CZ" altLang="en-US"/>
              <a:pPr/>
              <a:t>‹#›</a:t>
            </a:fld>
            <a:endParaRPr lang="cs-CZ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A5A3359D-C854-4D12-ABE3-9261BE334E98}" type="datetime1">
              <a:rPr lang="cs-CZ" altLang="en-US"/>
              <a:pPr/>
              <a:t>21.09.2022</a:t>
            </a:fld>
            <a:endParaRPr lang="cs-CZ" alt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styly předlohy textu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753003F6-10E0-4807-ACE8-1EFE592D240A}" type="slidenum">
              <a:rPr lang="cs-CZ" altLang="en-US"/>
              <a:pPr/>
              <a:t>‹#›</a:t>
            </a:fld>
            <a:endParaRPr lang="cs-CZ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AD43C67-BDC9-4AE6-A890-458A82A1B6C1}" type="slidenum">
              <a:rPr lang="cs-CZ" altLang="en-US"/>
              <a:pPr/>
              <a:t>‹#›</a:t>
            </a:fld>
            <a:endParaRPr lang="cs-CZ" altLang="en-US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E0F35-A099-4FF3-9AFB-BBFC25D962D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999613611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AFF58-B869-4CB4-889E-95D34EA32429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127040081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23E9CA9-919C-42F1-AF82-A3EC60FBD25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158384382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F3F7A-127E-4AD2-AF76-1438ACD39B5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618643159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1B99F-C96F-4ABF-AA4F-0F26C8BDD82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805590333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1641C-35C0-45C6-B7F4-4033535BEF8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567319653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BF735-F3CE-4CFB-96D2-694C43FDE67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196099985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F0517-3584-4953-95DC-00E1717B487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097589687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FA2F2-2643-4B78-A460-EA9C4264B34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44542773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43C65-0A15-437A-9897-CB07A6530B2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46462839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C0CE6-7D14-458E-9808-3171199A273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699090838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5EDEA0D8-D8AA-4D49-8D5E-99EAAC6879BD}" type="slidenum">
              <a:rPr lang="cs-CZ" altLang="en-US"/>
              <a:pPr/>
              <a:t>‹#›</a:t>
            </a:fld>
            <a:endParaRPr lang="cs-CZ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circle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3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9.png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image" Target="../media/image2.wmf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3.e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e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9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e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25.wmf"/><Relationship Id="rId4" Type="http://schemas.openxmlformats.org/officeDocument/2006/relationships/image" Target="../media/image22.png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png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32.wmf"/><Relationship Id="rId4" Type="http://schemas.openxmlformats.org/officeDocument/2006/relationships/image" Target="../media/image29.png"/><Relationship Id="rId9" Type="http://schemas.openxmlformats.org/officeDocument/2006/relationships/oleObject" Target="../embeddings/oleObject3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5053012" cy="829559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altLang="en-US" sz="4800" dirty="0">
                <a:solidFill>
                  <a:schemeClr val="accent1"/>
                </a:solidFill>
              </a:rPr>
              <a:t>Fyzika II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66750" y="5331603"/>
            <a:ext cx="3717985" cy="1500996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cs-CZ" altLang="en-US" sz="2000" dirty="0">
                <a:solidFill>
                  <a:schemeClr val="accent1"/>
                </a:solidFill>
              </a:rPr>
              <a:t>Petr Kulhánek</a:t>
            </a:r>
          </a:p>
          <a:p>
            <a:pPr algn="r"/>
            <a:r>
              <a:rPr lang="cs-CZ" altLang="en-US" sz="2000" dirty="0">
                <a:solidFill>
                  <a:schemeClr val="accent1"/>
                </a:solidFill>
              </a:rPr>
              <a:t>katedra fyziky FEL ČVUT</a:t>
            </a:r>
          </a:p>
          <a:p>
            <a:pPr algn="r"/>
            <a:r>
              <a:rPr lang="cs-CZ" altLang="en-US" sz="2000" dirty="0">
                <a:solidFill>
                  <a:schemeClr val="accent1"/>
                </a:solidFill>
              </a:rPr>
              <a:t>kulhanek@fel.cvut.cz</a:t>
            </a:r>
          </a:p>
          <a:p>
            <a:pPr algn="r"/>
            <a:r>
              <a:rPr lang="cs-CZ" altLang="en-US" sz="2000" dirty="0">
                <a:solidFill>
                  <a:schemeClr val="accent1"/>
                </a:solidFill>
              </a:rPr>
              <a:t>http://www.aldebaran.cz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75415" y="923826"/>
            <a:ext cx="7518400" cy="66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en-US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 1. Diferenciální operátory</a:t>
            </a:r>
          </a:p>
        </p:txBody>
      </p:sp>
    </p:spTree>
  </p:cSld>
  <p:clrMapOvr>
    <a:masterClrMapping/>
  </p:clrMapOvr>
  <p:transition spd="slow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091080"/>
              </p:ext>
            </p:extLst>
          </p:nvPr>
        </p:nvGraphicFramePr>
        <p:xfrm>
          <a:off x="3215481" y="211931"/>
          <a:ext cx="5659438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0" name="Equation" r:id="rId3" imgW="3771720" imgH="825480" progId="Equation.DSMT4">
                  <p:embed/>
                </p:oleObj>
              </mc:Choice>
              <mc:Fallback>
                <p:oleObj name="Equation" r:id="rId3" imgW="3771720" imgH="825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5481" y="211931"/>
                        <a:ext cx="5659438" cy="12382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0776" name="Picture 8" descr="explorerOutpu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614613"/>
            <a:ext cx="40481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0777" name="Object 9"/>
          <p:cNvGraphicFramePr>
            <a:graphicFrameLocks noChangeAspect="1"/>
          </p:cNvGraphicFramePr>
          <p:nvPr/>
        </p:nvGraphicFramePr>
        <p:xfrm>
          <a:off x="4578350" y="2516188"/>
          <a:ext cx="4167188" cy="413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1" name="Corel PHOTO-PAINT 10.0 Image" r:id="rId6" imgW="4926984" imgH="4888889" progId="CorelPhotoPaint.Image.10">
                  <p:embed/>
                </p:oleObj>
              </mc:Choice>
              <mc:Fallback>
                <p:oleObj name="Corel PHOTO-PAINT 10.0 Image" r:id="rId6" imgW="4926984" imgH="4888889" progId="CorelPhotoPaint.Image.10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8350" y="2516188"/>
                        <a:ext cx="4167188" cy="4135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8" name="Object 10"/>
          <p:cNvGraphicFramePr>
            <a:graphicFrameLocks noChangeAspect="1"/>
          </p:cNvGraphicFramePr>
          <p:nvPr/>
        </p:nvGraphicFramePr>
        <p:xfrm>
          <a:off x="1073150" y="2149475"/>
          <a:ext cx="160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2" name="Equation" r:id="rId8" imgW="1066680" imgH="253800" progId="Equation.DSMT4">
                  <p:embed/>
                </p:oleObj>
              </mc:Choice>
              <mc:Fallback>
                <p:oleObj name="Equation" r:id="rId8" imgW="1066680" imgH="253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2149475"/>
                        <a:ext cx="1600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9" name="Object 11"/>
          <p:cNvGraphicFramePr>
            <a:graphicFrameLocks noChangeAspect="1"/>
          </p:cNvGraphicFramePr>
          <p:nvPr/>
        </p:nvGraphicFramePr>
        <p:xfrm>
          <a:off x="4832350" y="2201863"/>
          <a:ext cx="11620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3" name="Equation" r:id="rId10" imgW="774360" imgH="203040" progId="Equation.DSMT4">
                  <p:embed/>
                </p:oleObj>
              </mc:Choice>
              <mc:Fallback>
                <p:oleObj name="Equation" r:id="rId10" imgW="774360" imgH="2030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350" y="2201863"/>
                        <a:ext cx="11620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0" name="Object 12"/>
          <p:cNvGraphicFramePr>
            <a:graphicFrameLocks noChangeAspect="1"/>
          </p:cNvGraphicFramePr>
          <p:nvPr/>
        </p:nvGraphicFramePr>
        <p:xfrm>
          <a:off x="7123113" y="2111375"/>
          <a:ext cx="13525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4" name="Equation" r:id="rId12" imgW="901440" imgH="431640" progId="Equation.DSMT4">
                  <p:embed/>
                </p:oleObj>
              </mc:Choice>
              <mc:Fallback>
                <p:oleObj name="Equation" r:id="rId12" imgW="901440" imgH="43164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3113" y="2111375"/>
                        <a:ext cx="13525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1" name="Object 13"/>
          <p:cNvGraphicFramePr>
            <a:graphicFrameLocks noChangeAspect="1"/>
          </p:cNvGraphicFramePr>
          <p:nvPr/>
        </p:nvGraphicFramePr>
        <p:xfrm>
          <a:off x="4883150" y="4556125"/>
          <a:ext cx="11620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5" name="Equation" r:id="rId14" imgW="774360" imgH="203040" progId="Equation.DSMT4">
                  <p:embed/>
                </p:oleObj>
              </mc:Choice>
              <mc:Fallback>
                <p:oleObj name="Equation" r:id="rId14" imgW="774360" imgH="2030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3150" y="4556125"/>
                        <a:ext cx="11620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2" name="Object 14"/>
          <p:cNvGraphicFramePr>
            <a:graphicFrameLocks noChangeAspect="1"/>
          </p:cNvGraphicFramePr>
          <p:nvPr/>
        </p:nvGraphicFramePr>
        <p:xfrm>
          <a:off x="7181850" y="4532313"/>
          <a:ext cx="1295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6" name="Equation" r:id="rId16" imgW="863280" imgH="203040" progId="Equation.DSMT4">
                  <p:embed/>
                </p:oleObj>
              </mc:Choice>
              <mc:Fallback>
                <p:oleObj name="Equation" r:id="rId16" imgW="863280" imgH="2030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1850" y="4532313"/>
                        <a:ext cx="12954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114909"/>
            <a:ext cx="1451936" cy="41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en-US" sz="2800" dirty="0">
                <a:solidFill>
                  <a:schemeClr val="tx2"/>
                </a:solidFill>
                <a:latin typeface="Arial Narrow" panose="020B0606020202030204" pitchFamily="34" charset="0"/>
              </a:rPr>
              <a:t> Pole</a:t>
            </a:r>
          </a:p>
        </p:txBody>
      </p:sp>
    </p:spTree>
  </p:cSld>
  <p:clrMapOvr>
    <a:masterClrMapping/>
  </p:clrMapOvr>
  <p:transition spd="slow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92" name="Rectangle 16"/>
          <p:cNvSpPr>
            <a:spLocks noChangeArrowheads="1"/>
          </p:cNvSpPr>
          <p:nvPr/>
        </p:nvSpPr>
        <p:spPr bwMode="auto">
          <a:xfrm>
            <a:off x="330200" y="1028700"/>
            <a:ext cx="3136900" cy="3086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5497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091579"/>
              </p:ext>
            </p:extLst>
          </p:nvPr>
        </p:nvGraphicFramePr>
        <p:xfrm>
          <a:off x="381000" y="1179513"/>
          <a:ext cx="2989263" cy="281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29" name="Equation" r:id="rId3" imgW="1993680" imgH="1879560" progId="Equation.DSMT4">
                  <p:embed/>
                </p:oleObj>
              </mc:Choice>
              <mc:Fallback>
                <p:oleObj name="Equation" r:id="rId3" imgW="1993680" imgH="187956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79513"/>
                        <a:ext cx="2989263" cy="2817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3603625" y="1217613"/>
            <a:ext cx="11993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 dirty="0">
                <a:solidFill>
                  <a:schemeClr val="tx2"/>
                </a:solidFill>
                <a:latin typeface="+mn-lt"/>
              </a:rPr>
              <a:t>skalární pole</a:t>
            </a: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3603625" y="1585913"/>
            <a:ext cx="29610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>
                <a:solidFill>
                  <a:schemeClr val="tx2"/>
                </a:solidFill>
                <a:latin typeface="+mn-lt"/>
              </a:rPr>
              <a:t>rovnice izoploch (ve 2D vrstevnic), </a:t>
            </a:r>
          </a:p>
          <a:p>
            <a:r>
              <a:rPr lang="cs-CZ" altLang="en-US" b="0">
                <a:solidFill>
                  <a:schemeClr val="tx2"/>
                </a:solidFill>
                <a:latin typeface="+mn-lt"/>
              </a:rPr>
              <a:t>diferencujeme</a:t>
            </a:r>
          </a:p>
        </p:txBody>
      </p:sp>
      <p:sp>
        <p:nvSpPr>
          <p:cNvPr id="254984" name="Text Box 8"/>
          <p:cNvSpPr txBox="1">
            <a:spLocks noChangeArrowheads="1"/>
          </p:cNvSpPr>
          <p:nvPr/>
        </p:nvSpPr>
        <p:spPr bwMode="auto">
          <a:xfrm>
            <a:off x="3603625" y="3630613"/>
            <a:ext cx="315983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>
                <a:solidFill>
                  <a:schemeClr val="tx2"/>
                </a:solidFill>
                <a:latin typeface="+mn-lt"/>
              </a:rPr>
              <a:t>gradient je kolmý k posunu v izoploše</a:t>
            </a:r>
          </a:p>
        </p:txBody>
      </p:sp>
      <p:grpSp>
        <p:nvGrpSpPr>
          <p:cNvPr id="254989" name="Group 13"/>
          <p:cNvGrpSpPr>
            <a:grpSpLocks/>
          </p:cNvGrpSpPr>
          <p:nvPr/>
        </p:nvGrpSpPr>
        <p:grpSpPr bwMode="auto">
          <a:xfrm>
            <a:off x="4826000" y="4597400"/>
            <a:ext cx="3467100" cy="1701800"/>
            <a:chOff x="2376" y="2920"/>
            <a:chExt cx="2184" cy="1072"/>
          </a:xfrm>
        </p:grpSpPr>
        <p:sp>
          <p:nvSpPr>
            <p:cNvPr id="254988" name="Rectangle 12"/>
            <p:cNvSpPr>
              <a:spLocks noChangeArrowheads="1"/>
            </p:cNvSpPr>
            <p:nvPr/>
          </p:nvSpPr>
          <p:spPr bwMode="auto">
            <a:xfrm>
              <a:off x="2376" y="2920"/>
              <a:ext cx="2184" cy="1072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254980" name="Object 4"/>
            <p:cNvGraphicFramePr>
              <a:graphicFrameLocks noChangeAspect="1"/>
            </p:cNvGraphicFramePr>
            <p:nvPr/>
          </p:nvGraphicFramePr>
          <p:xfrm>
            <a:off x="2520" y="2995"/>
            <a:ext cx="1936" cy="4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5130" name="Equation" r:id="rId5" imgW="2044440" imgH="482400" progId="Equation.DSMT4">
                    <p:embed/>
                  </p:oleObj>
                </mc:Choice>
                <mc:Fallback>
                  <p:oleObj name="Equation" r:id="rId5" imgW="2044440" imgH="4824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20" y="2995"/>
                          <a:ext cx="1936" cy="457"/>
                        </a:xfrm>
                        <a:prstGeom prst="rect">
                          <a:avLst/>
                        </a:prstGeom>
                        <a:solidFill>
                          <a:srgbClr val="FFCC99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4985" name="Text Box 9"/>
            <p:cNvSpPr txBox="1">
              <a:spLocks noChangeArrowheads="1"/>
            </p:cNvSpPr>
            <p:nvPr/>
          </p:nvSpPr>
          <p:spPr bwMode="auto">
            <a:xfrm>
              <a:off x="2534" y="3607"/>
              <a:ext cx="1903" cy="192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cs-CZ" altLang="en-US" b="0" dirty="0">
                  <a:solidFill>
                    <a:schemeClr val="tx2"/>
                  </a:solidFill>
                </a:rPr>
                <a:t>gradient je kolmicí k plochám </a:t>
              </a:r>
              <a:r>
                <a:rPr lang="cs-CZ" altLang="en-US" b="0" i="1" dirty="0">
                  <a:solidFill>
                    <a:schemeClr val="tx2"/>
                  </a:solidFill>
                </a:rPr>
                <a:t>f</a:t>
              </a:r>
              <a:r>
                <a:rPr lang="cs-CZ" altLang="en-US" b="0" dirty="0">
                  <a:solidFill>
                    <a:schemeClr val="tx2"/>
                  </a:solidFill>
                </a:rPr>
                <a:t> = </a:t>
              </a:r>
              <a:r>
                <a:rPr lang="cs-CZ" altLang="en-US" b="0" dirty="0" err="1">
                  <a:solidFill>
                    <a:schemeClr val="tx2"/>
                  </a:solidFill>
                </a:rPr>
                <a:t>const</a:t>
              </a:r>
              <a:r>
                <a:rPr lang="cs-CZ" altLang="en-US" b="0" dirty="0">
                  <a:solidFill>
                    <a:schemeClr val="tx2"/>
                  </a:solidFill>
                </a:rPr>
                <a:t> </a:t>
              </a:r>
            </a:p>
          </p:txBody>
        </p:sp>
      </p:grpSp>
      <p:graphicFrame>
        <p:nvGraphicFramePr>
          <p:cNvPr id="254986" name="Object 10"/>
          <p:cNvGraphicFramePr>
            <a:graphicFrameLocks noChangeAspect="1"/>
          </p:cNvGraphicFramePr>
          <p:nvPr/>
        </p:nvGraphicFramePr>
        <p:xfrm>
          <a:off x="0" y="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31" name="Equation" r:id="rId7" imgW="914400" imgH="198720" progId="Equation.DSMT4">
                  <p:embed/>
                </p:oleObj>
              </mc:Choice>
              <mc:Fallback>
                <p:oleObj name="Equation" r:id="rId7" imgW="914400" imgH="19872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" cy="198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4990" name="Object 14"/>
          <p:cNvGraphicFramePr>
            <a:graphicFrameLocks noChangeAspect="1"/>
          </p:cNvGraphicFramePr>
          <p:nvPr/>
        </p:nvGraphicFramePr>
        <p:xfrm>
          <a:off x="496888" y="4386263"/>
          <a:ext cx="2955925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32" name="CorelDRAW" r:id="rId9" imgW="4342519" imgH="3343046" progId="CorelDRAW.Graphic.12">
                  <p:embed/>
                </p:oleObj>
              </mc:Choice>
              <mc:Fallback>
                <p:oleObj name="CorelDRAW" r:id="rId9" imgW="4342519" imgH="3343046" progId="CorelDRAW.Graphic.12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4386263"/>
                        <a:ext cx="2955925" cy="227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4991" name="Object 15"/>
          <p:cNvGraphicFramePr>
            <a:graphicFrameLocks noChangeAspect="1"/>
          </p:cNvGraphicFramePr>
          <p:nvPr/>
        </p:nvGraphicFramePr>
        <p:xfrm>
          <a:off x="3200400" y="5116513"/>
          <a:ext cx="8778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33" name="Equation" r:id="rId11" imgW="583920" imgH="203040" progId="Equation.DSMT4">
                  <p:embed/>
                </p:oleObj>
              </mc:Choice>
              <mc:Fallback>
                <p:oleObj name="Equation" r:id="rId11" imgW="583920" imgH="2030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116513"/>
                        <a:ext cx="877888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4998" name="Text Box 22"/>
          <p:cNvSpPr txBox="1">
            <a:spLocks noChangeArrowheads="1"/>
          </p:cNvSpPr>
          <p:nvPr/>
        </p:nvSpPr>
        <p:spPr bwMode="auto">
          <a:xfrm>
            <a:off x="3603625" y="2259013"/>
            <a:ext cx="144783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>
                <a:solidFill>
                  <a:schemeClr val="tx2"/>
                </a:solidFill>
                <a:latin typeface="+mn-lt"/>
              </a:rPr>
              <a:t>první diferenciál</a:t>
            </a:r>
          </a:p>
        </p:txBody>
      </p:sp>
      <p:sp>
        <p:nvSpPr>
          <p:cNvPr id="254999" name="Text Box 23"/>
          <p:cNvSpPr txBox="1">
            <a:spLocks noChangeArrowheads="1"/>
          </p:cNvSpPr>
          <p:nvPr/>
        </p:nvSpPr>
        <p:spPr bwMode="auto">
          <a:xfrm>
            <a:off x="3603625" y="3033713"/>
            <a:ext cx="307007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>
                <a:solidFill>
                  <a:schemeClr val="tx2"/>
                </a:solidFill>
                <a:latin typeface="+mn-lt"/>
              </a:rPr>
              <a:t>první diferenciál jako skalární součin</a:t>
            </a:r>
          </a:p>
        </p:txBody>
      </p:sp>
      <p:graphicFrame>
        <p:nvGraphicFramePr>
          <p:cNvPr id="255002" name="Object 26"/>
          <p:cNvGraphicFramePr>
            <a:graphicFrameLocks noChangeAspect="1"/>
          </p:cNvGraphicFramePr>
          <p:nvPr/>
        </p:nvGraphicFramePr>
        <p:xfrm>
          <a:off x="6896100" y="279400"/>
          <a:ext cx="1981200" cy="344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34" name="Corel PHOTO-PAINT 10.0 Image" r:id="rId13" imgW="4063492" imgH="5561905" progId="CorelPhotoPaint.Image.10">
                  <p:embed/>
                </p:oleObj>
              </mc:Choice>
              <mc:Fallback>
                <p:oleObj name="Corel PHOTO-PAINT 10.0 Image" r:id="rId13" imgW="4063492" imgH="5561905" progId="CorelPhotoPaint.Image.10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6100" y="279400"/>
                        <a:ext cx="1981200" cy="344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0" y="114670"/>
            <a:ext cx="5394121" cy="41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en-US" sz="2800" dirty="0">
                <a:solidFill>
                  <a:schemeClr val="tx2"/>
                </a:solidFill>
                <a:latin typeface="Arial Narrow" panose="020B0606020202030204" pitchFamily="34" charset="0"/>
              </a:rPr>
              <a:t> Diferenciální operátory – gradient</a:t>
            </a:r>
          </a:p>
        </p:txBody>
      </p:sp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44" name="Rectangle 24"/>
          <p:cNvSpPr>
            <a:spLocks noChangeArrowheads="1"/>
          </p:cNvSpPr>
          <p:nvPr/>
        </p:nvSpPr>
        <p:spPr bwMode="auto">
          <a:xfrm>
            <a:off x="4279900" y="6210300"/>
            <a:ext cx="2222500" cy="457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1143" name="Rectangle 23"/>
          <p:cNvSpPr>
            <a:spLocks noChangeArrowheads="1"/>
          </p:cNvSpPr>
          <p:nvPr/>
        </p:nvSpPr>
        <p:spPr bwMode="auto">
          <a:xfrm>
            <a:off x="4305300" y="4978400"/>
            <a:ext cx="2209800" cy="8763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1136" name="Rectangle 16"/>
          <p:cNvSpPr>
            <a:spLocks noChangeArrowheads="1"/>
          </p:cNvSpPr>
          <p:nvPr/>
        </p:nvSpPr>
        <p:spPr bwMode="auto">
          <a:xfrm>
            <a:off x="304800" y="5245100"/>
            <a:ext cx="3022600" cy="15113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1124" name="Object 4"/>
          <p:cNvGraphicFramePr>
            <a:graphicFrameLocks noChangeAspect="1"/>
          </p:cNvGraphicFramePr>
          <p:nvPr/>
        </p:nvGraphicFramePr>
        <p:xfrm>
          <a:off x="6832600" y="4632325"/>
          <a:ext cx="1778000" cy="194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71" name="Corel PHOTO-PAINT 10.0 Image" r:id="rId3" imgW="4673016" imgH="5117460" progId="CorelPhotoPaint.Image.10">
                  <p:embed/>
                </p:oleObj>
              </mc:Choice>
              <mc:Fallback>
                <p:oleObj name="Corel PHOTO-PAINT 10.0 Image" r:id="rId3" imgW="4673016" imgH="5117460" progId="CorelPhotoPaint.Image.10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2600" y="4632325"/>
                        <a:ext cx="1778000" cy="194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1133" name="Group 13"/>
          <p:cNvGrpSpPr>
            <a:grpSpLocks/>
          </p:cNvGrpSpPr>
          <p:nvPr/>
        </p:nvGrpSpPr>
        <p:grpSpPr bwMode="auto">
          <a:xfrm>
            <a:off x="5740400" y="812800"/>
            <a:ext cx="3098800" cy="2768600"/>
            <a:chOff x="3624" y="2176"/>
            <a:chExt cx="1952" cy="1744"/>
          </a:xfrm>
        </p:grpSpPr>
        <p:sp>
          <p:nvSpPr>
            <p:cNvPr id="261128" name="Rectangle 8"/>
            <p:cNvSpPr>
              <a:spLocks noChangeArrowheads="1"/>
            </p:cNvSpPr>
            <p:nvPr/>
          </p:nvSpPr>
          <p:spPr bwMode="auto">
            <a:xfrm>
              <a:off x="3624" y="2176"/>
              <a:ext cx="1952" cy="17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261130" name="Object 10"/>
            <p:cNvGraphicFramePr>
              <a:graphicFrameLocks noChangeAspect="1"/>
            </p:cNvGraphicFramePr>
            <p:nvPr/>
          </p:nvGraphicFramePr>
          <p:xfrm>
            <a:off x="3642" y="2284"/>
            <a:ext cx="1923" cy="15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1272" name="CorelDRAW" r:id="rId5" imgW="2799283" imgH="2186879" progId="CorelDRAW.Graphic.12">
                    <p:embed/>
                  </p:oleObj>
                </mc:Choice>
                <mc:Fallback>
                  <p:oleObj name="CorelDRAW" r:id="rId5" imgW="2799283" imgH="2186879" progId="CorelDRAW.Graphic.12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2" y="2284"/>
                          <a:ext cx="1923" cy="15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1131" name="Text Box 11"/>
          <p:cNvSpPr txBox="1">
            <a:spLocks noChangeArrowheads="1"/>
          </p:cNvSpPr>
          <p:nvPr/>
        </p:nvSpPr>
        <p:spPr bwMode="auto">
          <a:xfrm>
            <a:off x="366712" y="777876"/>
            <a:ext cx="4967288" cy="952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altLang="en-US" b="0"/>
              <a:t>Budeme hledat zdroj pole. Nalezneme tok uzavřenou plochou kolem možného zdroje. Pro jednoduchost zvolíme krychličku. Plochu poté budeme stahovat do bodu. Je-li tok nulový, není v daném bodě zdroj pole, je-li nenulový, je zde zdroj pole.</a:t>
            </a:r>
          </a:p>
        </p:txBody>
      </p:sp>
      <p:graphicFrame>
        <p:nvGraphicFramePr>
          <p:cNvPr id="2611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01203"/>
              </p:ext>
            </p:extLst>
          </p:nvPr>
        </p:nvGraphicFramePr>
        <p:xfrm>
          <a:off x="384175" y="2035175"/>
          <a:ext cx="7961313" cy="306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73" name="Equation" r:id="rId7" imgW="6629400" imgH="2552400" progId="Equation.DSMT4">
                  <p:embed/>
                </p:oleObj>
              </mc:Choice>
              <mc:Fallback>
                <p:oleObj name="Equation" r:id="rId7" imgW="6629400" imgH="25524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2035175"/>
                        <a:ext cx="7961313" cy="306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1134" name="Object 14"/>
          <p:cNvGraphicFramePr>
            <a:graphicFrameLocks noChangeAspect="1"/>
          </p:cNvGraphicFramePr>
          <p:nvPr/>
        </p:nvGraphicFramePr>
        <p:xfrm>
          <a:off x="552450" y="5275263"/>
          <a:ext cx="2570163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74" name="Equation" r:id="rId9" imgW="1714320" imgH="469800" progId="Equation.DSMT4">
                  <p:embed/>
                </p:oleObj>
              </mc:Choice>
              <mc:Fallback>
                <p:oleObj name="Equation" r:id="rId9" imgW="1714320" imgH="4698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5275263"/>
                        <a:ext cx="2570163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113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94206"/>
              </p:ext>
            </p:extLst>
          </p:nvPr>
        </p:nvGraphicFramePr>
        <p:xfrm>
          <a:off x="450850" y="6075363"/>
          <a:ext cx="264636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75" name="Equation" r:id="rId11" imgW="1765080" imgH="419040" progId="Equation.DSMT4">
                  <p:embed/>
                </p:oleObj>
              </mc:Choice>
              <mc:Fallback>
                <p:oleObj name="Equation" r:id="rId11" imgW="1765080" imgH="4190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6075363"/>
                        <a:ext cx="2646363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1137" name="Line 17"/>
          <p:cNvSpPr>
            <a:spLocks noChangeShapeType="1"/>
          </p:cNvSpPr>
          <p:nvPr/>
        </p:nvSpPr>
        <p:spPr bwMode="auto">
          <a:xfrm flipH="1">
            <a:off x="3175000" y="5334000"/>
            <a:ext cx="1231900" cy="2921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138" name="Line 18"/>
          <p:cNvSpPr>
            <a:spLocks noChangeShapeType="1"/>
          </p:cNvSpPr>
          <p:nvPr/>
        </p:nvSpPr>
        <p:spPr bwMode="auto">
          <a:xfrm flipH="1" flipV="1">
            <a:off x="3162300" y="6273800"/>
            <a:ext cx="1320800" cy="1397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139" name="Text Box 19"/>
          <p:cNvSpPr txBox="1">
            <a:spLocks noChangeArrowheads="1"/>
          </p:cNvSpPr>
          <p:nvPr/>
        </p:nvSpPr>
        <p:spPr bwMode="auto">
          <a:xfrm>
            <a:off x="4505325" y="5065713"/>
            <a:ext cx="141096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 dirty="0">
                <a:solidFill>
                  <a:schemeClr val="tx2"/>
                </a:solidFill>
              </a:rPr>
              <a:t>test na zdroje:</a:t>
            </a:r>
          </a:p>
          <a:p>
            <a:r>
              <a:rPr lang="cs-CZ" altLang="en-US" b="0" dirty="0">
                <a:solidFill>
                  <a:schemeClr val="tx2"/>
                </a:solidFill>
              </a:rPr>
              <a:t>= 0 </a:t>
            </a:r>
            <a:r>
              <a:rPr lang="cs-CZ" altLang="en-US" b="0" dirty="0">
                <a:solidFill>
                  <a:schemeClr val="tx2"/>
                </a:solidFill>
                <a:sym typeface="Symbol" panose="05050102010706020507" pitchFamily="18" charset="2"/>
              </a:rPr>
              <a:t></a:t>
            </a:r>
            <a:r>
              <a:rPr lang="cs-CZ" altLang="en-US" b="0" dirty="0">
                <a:solidFill>
                  <a:schemeClr val="tx2"/>
                </a:solidFill>
              </a:rPr>
              <a:t> není zdroj</a:t>
            </a:r>
          </a:p>
          <a:p>
            <a:r>
              <a:rPr lang="cs-CZ" altLang="en-US" b="0" dirty="0">
                <a:solidFill>
                  <a:schemeClr val="tx2"/>
                </a:solidFill>
                <a:cs typeface="Times New Roman" panose="02020603050405020304" pitchFamily="18" charset="0"/>
              </a:rPr>
              <a:t>≠ 0 </a:t>
            </a:r>
            <a:r>
              <a:rPr lang="cs-CZ" altLang="en-US" b="0" dirty="0">
                <a:solidFill>
                  <a:schemeClr val="tx2"/>
                </a:solidFill>
                <a:sym typeface="Symbol" panose="05050102010706020507" pitchFamily="18" charset="2"/>
              </a:rPr>
              <a:t></a:t>
            </a:r>
            <a:r>
              <a:rPr lang="cs-CZ" altLang="en-US" b="0" dirty="0">
                <a:solidFill>
                  <a:schemeClr val="tx2"/>
                </a:solidFill>
              </a:rPr>
              <a:t> je zdroj</a:t>
            </a:r>
          </a:p>
        </p:txBody>
      </p:sp>
      <p:sp>
        <p:nvSpPr>
          <p:cNvPr id="261140" name="Text Box 20"/>
          <p:cNvSpPr txBox="1">
            <a:spLocks noChangeArrowheads="1"/>
          </p:cNvSpPr>
          <p:nvPr/>
        </p:nvSpPr>
        <p:spPr bwMode="auto">
          <a:xfrm>
            <a:off x="4601453" y="6273800"/>
            <a:ext cx="1276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 dirty="0">
                <a:solidFill>
                  <a:schemeClr val="tx2"/>
                </a:solidFill>
              </a:rPr>
              <a:t>Gaussova věta</a:t>
            </a:r>
          </a:p>
        </p:txBody>
      </p:sp>
      <p:sp>
        <p:nvSpPr>
          <p:cNvPr id="261141" name="Text Box 21"/>
          <p:cNvSpPr txBox="1">
            <a:spLocks noChangeArrowheads="1"/>
          </p:cNvSpPr>
          <p:nvPr/>
        </p:nvSpPr>
        <p:spPr bwMode="auto">
          <a:xfrm>
            <a:off x="3451225" y="2030413"/>
            <a:ext cx="14763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altLang="en-US" b="0" dirty="0">
                <a:solidFill>
                  <a:schemeClr val="tx2"/>
                </a:solidFill>
              </a:rPr>
              <a:t>hledáme tok pole</a:t>
            </a:r>
          </a:p>
        </p:txBody>
      </p:sp>
      <p:graphicFrame>
        <p:nvGraphicFramePr>
          <p:cNvPr id="261142" name="Object 22"/>
          <p:cNvGraphicFramePr>
            <a:graphicFrameLocks noChangeAspect="1"/>
          </p:cNvGraphicFramePr>
          <p:nvPr/>
        </p:nvGraphicFramePr>
        <p:xfrm>
          <a:off x="7651750" y="2081213"/>
          <a:ext cx="9032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76" name="Equation" r:id="rId13" imgW="749160" imgH="203040" progId="Equation.DSMT4">
                  <p:embed/>
                </p:oleObj>
              </mc:Choice>
              <mc:Fallback>
                <p:oleObj name="Equation" r:id="rId13" imgW="749160" imgH="20304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1750" y="2081213"/>
                        <a:ext cx="9032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0" y="114670"/>
            <a:ext cx="8917497" cy="41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en-US" sz="2800" dirty="0">
                <a:solidFill>
                  <a:schemeClr val="tx2"/>
                </a:solidFill>
                <a:latin typeface="Arial Narrow" panose="020B0606020202030204" pitchFamily="34" charset="0"/>
              </a:rPr>
              <a:t> Diferenciální operátory – divergence, test na zdroje polí</a:t>
            </a:r>
          </a:p>
        </p:txBody>
      </p:sp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68" name="Rectangle 24"/>
          <p:cNvSpPr>
            <a:spLocks noChangeArrowheads="1"/>
          </p:cNvSpPr>
          <p:nvPr/>
        </p:nvSpPr>
        <p:spPr bwMode="auto">
          <a:xfrm>
            <a:off x="6311900" y="6223000"/>
            <a:ext cx="2311400" cy="4826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167" name="Rectangle 23"/>
          <p:cNvSpPr>
            <a:spLocks noChangeArrowheads="1"/>
          </p:cNvSpPr>
          <p:nvPr/>
        </p:nvSpPr>
        <p:spPr bwMode="auto">
          <a:xfrm>
            <a:off x="6273800" y="5105400"/>
            <a:ext cx="2311400" cy="7493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161" name="Rectangle 17"/>
          <p:cNvSpPr>
            <a:spLocks noChangeArrowheads="1"/>
          </p:cNvSpPr>
          <p:nvPr/>
        </p:nvSpPr>
        <p:spPr bwMode="auto">
          <a:xfrm>
            <a:off x="228600" y="5283200"/>
            <a:ext cx="5346700" cy="1422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150" name="Rectangle 6"/>
          <p:cNvSpPr>
            <a:spLocks noChangeArrowheads="1"/>
          </p:cNvSpPr>
          <p:nvPr/>
        </p:nvSpPr>
        <p:spPr bwMode="auto">
          <a:xfrm>
            <a:off x="6172200" y="2235200"/>
            <a:ext cx="2755900" cy="26543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2148" name="Object 4"/>
          <p:cNvGraphicFramePr>
            <a:graphicFrameLocks noChangeAspect="1"/>
          </p:cNvGraphicFramePr>
          <p:nvPr/>
        </p:nvGraphicFramePr>
        <p:xfrm>
          <a:off x="7691438" y="152400"/>
          <a:ext cx="1255712" cy="179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316" name="Corel PHOTO-PAINT 10.0 Image" r:id="rId3" imgW="3517460" imgH="5028571" progId="CorelPhotoPaint.Image.10">
                  <p:embed/>
                </p:oleObj>
              </mc:Choice>
              <mc:Fallback>
                <p:oleObj name="Corel PHOTO-PAINT 10.0 Image" r:id="rId3" imgW="3517460" imgH="5028571" progId="CorelPhotoPaint.Image.10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1438" y="152400"/>
                        <a:ext cx="1255712" cy="179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2149" name="Object 5"/>
          <p:cNvGraphicFramePr>
            <a:graphicFrameLocks noChangeAspect="1"/>
          </p:cNvGraphicFramePr>
          <p:nvPr/>
        </p:nvGraphicFramePr>
        <p:xfrm>
          <a:off x="6272213" y="2386013"/>
          <a:ext cx="2414587" cy="229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317" name="CorelDRAW" r:id="rId5" imgW="2233936" imgH="2119579" progId="CorelDRAW.Graphic.12">
                  <p:embed/>
                </p:oleObj>
              </mc:Choice>
              <mc:Fallback>
                <p:oleObj name="CorelDRAW" r:id="rId5" imgW="2233936" imgH="211957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2213" y="2386013"/>
                        <a:ext cx="2414587" cy="229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2151" name="Object 7"/>
          <p:cNvGraphicFramePr>
            <a:graphicFrameLocks noChangeAspect="1"/>
          </p:cNvGraphicFramePr>
          <p:nvPr/>
        </p:nvGraphicFramePr>
        <p:xfrm>
          <a:off x="7713663" y="3933825"/>
          <a:ext cx="7143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318" name="Equation" r:id="rId7" imgW="622080" imgH="203040" progId="Equation.DSMT4">
                  <p:embed/>
                </p:oleObj>
              </mc:Choice>
              <mc:Fallback>
                <p:oleObj name="Equation" r:id="rId7" imgW="622080" imgH="203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3663" y="3933825"/>
                        <a:ext cx="714375" cy="23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2152" name="Object 8"/>
          <p:cNvGraphicFramePr>
            <a:graphicFrameLocks noChangeAspect="1"/>
          </p:cNvGraphicFramePr>
          <p:nvPr/>
        </p:nvGraphicFramePr>
        <p:xfrm>
          <a:off x="254000" y="1744663"/>
          <a:ext cx="5619750" cy="231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319" name="Equation" r:id="rId9" imgW="4508280" imgH="1854000" progId="Equation.DSMT4">
                  <p:embed/>
                </p:oleObj>
              </mc:Choice>
              <mc:Fallback>
                <p:oleObj name="Equation" r:id="rId9" imgW="4508280" imgH="1854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1744663"/>
                        <a:ext cx="5619750" cy="231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2153" name="Text Box 9"/>
          <p:cNvSpPr txBox="1">
            <a:spLocks noChangeArrowheads="1"/>
          </p:cNvSpPr>
          <p:nvPr/>
        </p:nvSpPr>
        <p:spPr bwMode="auto">
          <a:xfrm>
            <a:off x="3248025" y="925513"/>
            <a:ext cx="19018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/>
              <a:t>hledáme cirkulaci pole</a:t>
            </a:r>
          </a:p>
        </p:txBody>
      </p:sp>
      <p:sp>
        <p:nvSpPr>
          <p:cNvPr id="262154" name="Text Box 10"/>
          <p:cNvSpPr txBox="1">
            <a:spLocks noChangeArrowheads="1"/>
          </p:cNvSpPr>
          <p:nvPr/>
        </p:nvSpPr>
        <p:spPr bwMode="auto">
          <a:xfrm>
            <a:off x="3514725" y="3567113"/>
            <a:ext cx="175560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 dirty="0"/>
              <a:t>test na vír v rovině </a:t>
            </a:r>
            <a:r>
              <a:rPr lang="cs-CZ" altLang="en-US" b="0" dirty="0" err="1"/>
              <a:t>xy</a:t>
            </a:r>
            <a:endParaRPr lang="cs-CZ" altLang="en-US" b="0" dirty="0"/>
          </a:p>
        </p:txBody>
      </p:sp>
      <p:sp>
        <p:nvSpPr>
          <p:cNvPr id="262156" name="Text Box 12"/>
          <p:cNvSpPr txBox="1">
            <a:spLocks noChangeArrowheads="1"/>
          </p:cNvSpPr>
          <p:nvPr/>
        </p:nvSpPr>
        <p:spPr bwMode="auto">
          <a:xfrm>
            <a:off x="250825" y="4214813"/>
            <a:ext cx="5311775" cy="31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/>
              <a:t>Cirkulace pro obecnou křivku bude dána příspěvkem od všech tří rovin:</a:t>
            </a:r>
          </a:p>
        </p:txBody>
      </p:sp>
      <p:sp>
        <p:nvSpPr>
          <p:cNvPr id="262157" name="Text Box 13"/>
          <p:cNvSpPr txBox="1">
            <a:spLocks noChangeArrowheads="1"/>
          </p:cNvSpPr>
          <p:nvPr/>
        </p:nvSpPr>
        <p:spPr bwMode="auto">
          <a:xfrm>
            <a:off x="301625" y="849313"/>
            <a:ext cx="6897688" cy="739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altLang="en-US" b="0"/>
              <a:t>Budeme hledat víry pole. Nalezneme cirkulaci pole kolem nějaké  křivky. Pro jednoduchost zvolíme obdélník, který poté budeme stahovat do bodu. Je-li cirkulace nulová, není v daném bodě vír v rovině obdélníka. Test musíme provést i v dalších rovinách.</a:t>
            </a:r>
          </a:p>
        </p:txBody>
      </p:sp>
      <p:graphicFrame>
        <p:nvGraphicFramePr>
          <p:cNvPr id="262158" name="Object 14"/>
          <p:cNvGraphicFramePr>
            <a:graphicFrameLocks noChangeAspect="1"/>
          </p:cNvGraphicFramePr>
          <p:nvPr/>
        </p:nvGraphicFramePr>
        <p:xfrm>
          <a:off x="360363" y="4754563"/>
          <a:ext cx="512445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320" name="Equation" r:id="rId11" imgW="4076640" imgH="291960" progId="Equation.DSMT4">
                  <p:embed/>
                </p:oleObj>
              </mc:Choice>
              <mc:Fallback>
                <p:oleObj name="Equation" r:id="rId11" imgW="4076640" imgH="29196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4754563"/>
                        <a:ext cx="5124450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2159" name="Object 15"/>
          <p:cNvGraphicFramePr>
            <a:graphicFrameLocks noChangeAspect="1"/>
          </p:cNvGraphicFramePr>
          <p:nvPr/>
        </p:nvGraphicFramePr>
        <p:xfrm>
          <a:off x="349250" y="5294313"/>
          <a:ext cx="4779963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321" name="Equation" r:id="rId13" imgW="3187440" imgH="482400" progId="Equation.DSMT4">
                  <p:embed/>
                </p:oleObj>
              </mc:Choice>
              <mc:Fallback>
                <p:oleObj name="Equation" r:id="rId13" imgW="3187440" imgH="4824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5294313"/>
                        <a:ext cx="4779963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2160" name="Object 16"/>
          <p:cNvGraphicFramePr>
            <a:graphicFrameLocks noChangeAspect="1"/>
          </p:cNvGraphicFramePr>
          <p:nvPr/>
        </p:nvGraphicFramePr>
        <p:xfrm>
          <a:off x="311150" y="6037263"/>
          <a:ext cx="2509838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322" name="Equation" r:id="rId15" imgW="1676160" imgH="444240" progId="Equation.DSMT4">
                  <p:embed/>
                </p:oleObj>
              </mc:Choice>
              <mc:Fallback>
                <p:oleObj name="Equation" r:id="rId15" imgW="1676160" imgH="4442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" y="6037263"/>
                        <a:ext cx="2509838" cy="66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2163" name="Line 19"/>
          <p:cNvSpPr>
            <a:spLocks noChangeShapeType="1"/>
          </p:cNvSpPr>
          <p:nvPr/>
        </p:nvSpPr>
        <p:spPr bwMode="auto">
          <a:xfrm flipH="1">
            <a:off x="5143500" y="5410200"/>
            <a:ext cx="12573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164" name="Line 20"/>
          <p:cNvSpPr>
            <a:spLocks noChangeShapeType="1"/>
          </p:cNvSpPr>
          <p:nvPr/>
        </p:nvSpPr>
        <p:spPr bwMode="auto">
          <a:xfrm flipH="1" flipV="1">
            <a:off x="3022600" y="6273800"/>
            <a:ext cx="34163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165" name="Text Box 21"/>
          <p:cNvSpPr txBox="1">
            <a:spLocks noChangeArrowheads="1"/>
          </p:cNvSpPr>
          <p:nvPr/>
        </p:nvSpPr>
        <p:spPr bwMode="auto">
          <a:xfrm>
            <a:off x="6448425" y="5103813"/>
            <a:ext cx="171874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 dirty="0">
                <a:solidFill>
                  <a:schemeClr val="tx2"/>
                </a:solidFill>
              </a:rPr>
              <a:t>tři testy na víry:</a:t>
            </a:r>
          </a:p>
          <a:p>
            <a:r>
              <a:rPr lang="cs-CZ" altLang="en-US" b="0" dirty="0">
                <a:solidFill>
                  <a:schemeClr val="tx2"/>
                </a:solidFill>
              </a:rPr>
              <a:t>= (0, 0, 0) </a:t>
            </a:r>
            <a:r>
              <a:rPr lang="cs-CZ" altLang="en-US" b="0" dirty="0">
                <a:solidFill>
                  <a:schemeClr val="tx2"/>
                </a:solidFill>
                <a:sym typeface="Symbol" panose="05050102010706020507" pitchFamily="18" charset="2"/>
              </a:rPr>
              <a:t> </a:t>
            </a:r>
            <a:r>
              <a:rPr lang="cs-CZ" altLang="en-US" b="0" dirty="0">
                <a:solidFill>
                  <a:schemeClr val="tx2"/>
                </a:solidFill>
              </a:rPr>
              <a:t>není vír</a:t>
            </a:r>
          </a:p>
          <a:p>
            <a:r>
              <a:rPr lang="cs-CZ" altLang="en-US" b="0" dirty="0">
                <a:solidFill>
                  <a:schemeClr val="tx2"/>
                </a:solidFill>
                <a:cs typeface="Times New Roman" panose="02020603050405020304" pitchFamily="18" charset="0"/>
              </a:rPr>
              <a:t>≠</a:t>
            </a:r>
            <a:r>
              <a:rPr lang="cs-CZ" altLang="en-US" b="0" dirty="0">
                <a:solidFill>
                  <a:schemeClr val="tx2"/>
                </a:solidFill>
              </a:rPr>
              <a:t> (0, 0, 0) </a:t>
            </a:r>
            <a:r>
              <a:rPr lang="cs-CZ" altLang="en-US" b="0" dirty="0">
                <a:solidFill>
                  <a:schemeClr val="tx2"/>
                </a:solidFill>
                <a:sym typeface="Symbol" panose="05050102010706020507" pitchFamily="18" charset="2"/>
              </a:rPr>
              <a:t> </a:t>
            </a:r>
            <a:r>
              <a:rPr lang="cs-CZ" altLang="en-US" b="0" dirty="0">
                <a:solidFill>
                  <a:schemeClr val="tx2"/>
                </a:solidFill>
              </a:rPr>
              <a:t>je vír</a:t>
            </a:r>
          </a:p>
        </p:txBody>
      </p:sp>
      <p:sp>
        <p:nvSpPr>
          <p:cNvPr id="262166" name="Text Box 22"/>
          <p:cNvSpPr txBox="1">
            <a:spLocks noChangeArrowheads="1"/>
          </p:cNvSpPr>
          <p:nvPr/>
        </p:nvSpPr>
        <p:spPr bwMode="auto">
          <a:xfrm>
            <a:off x="6448425" y="6335713"/>
            <a:ext cx="1304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en-US" b="0" dirty="0" err="1">
                <a:solidFill>
                  <a:schemeClr val="tx2"/>
                </a:solidFill>
              </a:rPr>
              <a:t>Stokesova</a:t>
            </a:r>
            <a:r>
              <a:rPr lang="cs-CZ" altLang="en-US" b="0" dirty="0">
                <a:solidFill>
                  <a:schemeClr val="tx2"/>
                </a:solidFill>
              </a:rPr>
              <a:t> věta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114670"/>
            <a:ext cx="8917497" cy="41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en-US" sz="2800" dirty="0">
                <a:solidFill>
                  <a:schemeClr val="tx2"/>
                </a:solidFill>
                <a:latin typeface="Arial Narrow" panose="020B0606020202030204" pitchFamily="34" charset="0"/>
              </a:rPr>
              <a:t> Diferenciální operátory – rotace, test na víry</a:t>
            </a:r>
          </a:p>
        </p:txBody>
      </p:sp>
    </p:spTree>
  </p:cSld>
  <p:clrMapOvr>
    <a:masterClrMapping/>
  </p:clrMapOvr>
  <p:transition spd="slow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010" name="Rectangle 26"/>
          <p:cNvSpPr>
            <a:spLocks noChangeArrowheads="1"/>
          </p:cNvSpPr>
          <p:nvPr/>
        </p:nvSpPr>
        <p:spPr bwMode="auto">
          <a:xfrm>
            <a:off x="381000" y="4267200"/>
            <a:ext cx="2336800" cy="2298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8009" name="Rectangle 25"/>
          <p:cNvSpPr>
            <a:spLocks noChangeArrowheads="1"/>
          </p:cNvSpPr>
          <p:nvPr/>
        </p:nvSpPr>
        <p:spPr bwMode="auto">
          <a:xfrm>
            <a:off x="393700" y="1143000"/>
            <a:ext cx="2311400" cy="2400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98004" name="Object 20"/>
          <p:cNvGraphicFramePr>
            <a:graphicFrameLocks noChangeAspect="1"/>
          </p:cNvGraphicFramePr>
          <p:nvPr/>
        </p:nvGraphicFramePr>
        <p:xfrm>
          <a:off x="501650" y="1200150"/>
          <a:ext cx="217170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95" name="Corel PHOTO-PAINT 10.0 Image" r:id="rId3" imgW="2171429" imgH="2323810" progId="CorelPhotoPaint.Image.10">
                  <p:embed/>
                </p:oleObj>
              </mc:Choice>
              <mc:Fallback>
                <p:oleObj name="Corel PHOTO-PAINT 10.0 Image" r:id="rId3" imgW="2171429" imgH="2323810" progId="CorelPhotoPaint.Image.10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50" y="1200150"/>
                        <a:ext cx="2171700" cy="232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005" name="Object 21"/>
          <p:cNvGraphicFramePr>
            <a:graphicFrameLocks noChangeAspect="1"/>
          </p:cNvGraphicFramePr>
          <p:nvPr/>
        </p:nvGraphicFramePr>
        <p:xfrm>
          <a:off x="406400" y="4330700"/>
          <a:ext cx="23114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96" name="Corel PHOTO-PAINT 10.0 Image" r:id="rId5" imgW="2311111" imgH="2158730" progId="CorelPhotoPaint.Image.10">
                  <p:embed/>
                </p:oleObj>
              </mc:Choice>
              <mc:Fallback>
                <p:oleObj name="Corel PHOTO-PAINT 10.0 Image" r:id="rId5" imgW="2311111" imgH="2158730" progId="CorelPhotoPaint.Image.10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4330700"/>
                        <a:ext cx="23114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006" name="Object 22"/>
          <p:cNvGraphicFramePr>
            <a:graphicFrameLocks noChangeAspect="1"/>
          </p:cNvGraphicFramePr>
          <p:nvPr/>
        </p:nvGraphicFramePr>
        <p:xfrm>
          <a:off x="3203575" y="1379538"/>
          <a:ext cx="548640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97" name="Equation" r:id="rId7" imgW="3657600" imgH="1180800" progId="Equation.DSMT4">
                  <p:embed/>
                </p:oleObj>
              </mc:Choice>
              <mc:Fallback>
                <p:oleObj name="Equation" r:id="rId7" imgW="3657600" imgH="11808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1379538"/>
                        <a:ext cx="5486400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008" name="Object 24"/>
          <p:cNvGraphicFramePr>
            <a:graphicFrameLocks noChangeAspect="1"/>
          </p:cNvGraphicFramePr>
          <p:nvPr/>
        </p:nvGraphicFramePr>
        <p:xfrm>
          <a:off x="3276600" y="4579938"/>
          <a:ext cx="548640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98" name="Equation" r:id="rId9" imgW="3657600" imgH="1180800" progId="Equation.DSMT4">
                  <p:embed/>
                </p:oleObj>
              </mc:Choice>
              <mc:Fallback>
                <p:oleObj name="Equation" r:id="rId9" imgW="3657600" imgH="11808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579938"/>
                        <a:ext cx="5486400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114670"/>
            <a:ext cx="8917497" cy="41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en-US" sz="2800" dirty="0">
                <a:solidFill>
                  <a:schemeClr val="tx2"/>
                </a:solidFill>
                <a:latin typeface="Arial Narrow" panose="020B0606020202030204" pitchFamily="34" charset="0"/>
              </a:rPr>
              <a:t> Diferenciální operátory – příklad</a:t>
            </a:r>
          </a:p>
        </p:txBody>
      </p:sp>
    </p:spTree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Gravitational_lensing_in_the_galaxy_cluster_Abell_370_(captured_by_the_Hubble_Space_Telescope)">
            <a:extLst>
              <a:ext uri="{FF2B5EF4-FFF2-40B4-BE49-F238E27FC236}">
                <a16:creationId xmlns:a16="http://schemas.microsoft.com/office/drawing/2014/main" id="{BAEA7AAA-AA83-49A2-A6EC-373AD87FD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/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114670"/>
            <a:ext cx="8917497" cy="41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en-US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 Elektromagnetické pole</a:t>
            </a:r>
          </a:p>
        </p:txBody>
      </p:sp>
      <p:pic>
        <p:nvPicPr>
          <p:cNvPr id="9" name="Picture 18" descr="Pole%20ELECTRIC%20v%20rezu%20X=32,%20Y%20-%20vodorovna%20osa--41">
            <a:extLst>
              <a:ext uri="{FF2B5EF4-FFF2-40B4-BE49-F238E27FC236}">
                <a16:creationId xmlns:a16="http://schemas.microsoft.com/office/drawing/2014/main" id="{D4FF80F0-B414-42E1-8DA3-C2DA44376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35" y="1266285"/>
            <a:ext cx="4241800" cy="463551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74605FBF-505A-4004-B6F6-C295004FA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929" y="1266285"/>
            <a:ext cx="4364370" cy="463551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867556"/>
      </p:ext>
    </p:extLst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Default Design">
  <a:themeElements>
    <a:clrScheme name="Default Design 4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3826</TotalTime>
  <Words>251</Words>
  <Application>Microsoft Office PowerPoint</Application>
  <PresentationFormat>Předvádění na obrazovce (4:3)</PresentationFormat>
  <Paragraphs>33</Paragraphs>
  <Slides>7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4</vt:i4>
      </vt:variant>
      <vt:variant>
        <vt:lpstr>Nadpisy snímků</vt:lpstr>
      </vt:variant>
      <vt:variant>
        <vt:i4>7</vt:i4>
      </vt:variant>
    </vt:vector>
  </HeadingPairs>
  <TitlesOfParts>
    <vt:vector size="17" baseType="lpstr">
      <vt:lpstr>Symbol</vt:lpstr>
      <vt:lpstr>Arial Narrow</vt:lpstr>
      <vt:lpstr>Monotype Sorts</vt:lpstr>
      <vt:lpstr>Arial</vt:lpstr>
      <vt:lpstr>Times New Roman</vt:lpstr>
      <vt:lpstr>Default Design</vt:lpstr>
      <vt:lpstr>Equation</vt:lpstr>
      <vt:lpstr>Corel PHOTO-PAINT 10.0 Image</vt:lpstr>
      <vt:lpstr>CorelDRAW</vt:lpstr>
      <vt:lpstr>MathType 6.0 Equation</vt:lpstr>
      <vt:lpstr>Fyzika II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Fyzika II</dc:title>
  <dc:creator>Petr Kulhanek</dc:creator>
  <cp:lastModifiedBy>Petr</cp:lastModifiedBy>
  <cp:revision>398</cp:revision>
  <dcterms:created xsi:type="dcterms:W3CDTF">1998-08-13T14:52:10Z</dcterms:created>
  <dcterms:modified xsi:type="dcterms:W3CDTF">2022-09-21T11:30:14Z</dcterms:modified>
</cp:coreProperties>
</file>