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tif" ContentType="image/tiff"/>
  <Default Extension="tiff" ContentType="image/tif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724" r:id="rId2"/>
    <p:sldMasterId id="2147483736" r:id="rId3"/>
    <p:sldMasterId id="2147483787" r:id="rId4"/>
    <p:sldMasterId id="2147483838" r:id="rId5"/>
    <p:sldMasterId id="2147483850" r:id="rId6"/>
    <p:sldMasterId id="2147483862" r:id="rId7"/>
  </p:sldMasterIdLst>
  <p:notesMasterIdLst>
    <p:notesMasterId r:id="rId56"/>
  </p:notesMasterIdLst>
  <p:handoutMasterIdLst>
    <p:handoutMasterId r:id="rId57"/>
  </p:handoutMasterIdLst>
  <p:sldIdLst>
    <p:sldId id="741" r:id="rId8"/>
    <p:sldId id="1337" r:id="rId9"/>
    <p:sldId id="720" r:id="rId10"/>
    <p:sldId id="794" r:id="rId11"/>
    <p:sldId id="795" r:id="rId12"/>
    <p:sldId id="796" r:id="rId13"/>
    <p:sldId id="797" r:id="rId14"/>
    <p:sldId id="798" r:id="rId15"/>
    <p:sldId id="799" r:id="rId16"/>
    <p:sldId id="817" r:id="rId17"/>
    <p:sldId id="814" r:id="rId18"/>
    <p:sldId id="800" r:id="rId19"/>
    <p:sldId id="1338" r:id="rId20"/>
    <p:sldId id="801" r:id="rId21"/>
    <p:sldId id="802" r:id="rId22"/>
    <p:sldId id="803" r:id="rId23"/>
    <p:sldId id="807" r:id="rId24"/>
    <p:sldId id="887" r:id="rId25"/>
    <p:sldId id="1339" r:id="rId26"/>
    <p:sldId id="1139" r:id="rId27"/>
    <p:sldId id="1138" r:id="rId28"/>
    <p:sldId id="1140" r:id="rId29"/>
    <p:sldId id="1141" r:id="rId30"/>
    <p:sldId id="1341" r:id="rId31"/>
    <p:sldId id="810" r:id="rId32"/>
    <p:sldId id="669" r:id="rId33"/>
    <p:sldId id="670" r:id="rId34"/>
    <p:sldId id="671" r:id="rId35"/>
    <p:sldId id="1225" r:id="rId36"/>
    <p:sldId id="609" r:id="rId37"/>
    <p:sldId id="611" r:id="rId38"/>
    <p:sldId id="612" r:id="rId39"/>
    <p:sldId id="651" r:id="rId40"/>
    <p:sldId id="652" r:id="rId41"/>
    <p:sldId id="655" r:id="rId42"/>
    <p:sldId id="889" r:id="rId43"/>
    <p:sldId id="659" r:id="rId44"/>
    <p:sldId id="660" r:id="rId45"/>
    <p:sldId id="1240" r:id="rId46"/>
    <p:sldId id="1308" r:id="rId47"/>
    <p:sldId id="663" r:id="rId48"/>
    <p:sldId id="672" r:id="rId49"/>
    <p:sldId id="624" r:id="rId50"/>
    <p:sldId id="388" r:id="rId51"/>
    <p:sldId id="769" r:id="rId52"/>
    <p:sldId id="892" r:id="rId53"/>
    <p:sldId id="608" r:id="rId54"/>
    <p:sldId id="1310" r:id="rId55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58"/>
      <p:bold r:id="rId59"/>
      <p:italic r:id="rId60"/>
      <p:boldItalic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Monotype Sorts" panose="01010601010101010101" pitchFamily="2" charset="2"/>
      <p:regular r:id="rId66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5EDFC"/>
    <a:srgbClr val="FFFFFF"/>
    <a:srgbClr val="FFCC99"/>
    <a:srgbClr val="006583"/>
    <a:srgbClr val="00829E"/>
    <a:srgbClr val="00819E"/>
    <a:srgbClr val="00809D"/>
    <a:srgbClr val="0091FF"/>
    <a:srgbClr val="336699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06" autoAdjust="0"/>
    <p:restoredTop sz="92779" autoAdjust="0"/>
  </p:normalViewPr>
  <p:slideViewPr>
    <p:cSldViewPr snapToGrid="0">
      <p:cViewPr varScale="1">
        <p:scale>
          <a:sx n="116" d="100"/>
          <a:sy n="116" d="100"/>
        </p:scale>
        <p:origin x="1140" y="102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font" Target="fonts/font6.fntdata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handoutMaster" Target="handoutMasters/handoutMaster1.xml"/><Relationship Id="rId61" Type="http://schemas.openxmlformats.org/officeDocument/2006/relationships/font" Target="fonts/font4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7.fntdata"/><Relationship Id="rId69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font" Target="fonts/font2.fntdata"/><Relationship Id="rId67" Type="http://schemas.openxmlformats.org/officeDocument/2006/relationships/presProps" Target="pres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font" Target="fonts/font5.fntdata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EA6D875D-DD1E-4D5F-AC80-C9CF9DC86FFA}" type="datetime1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5B2ED56B-FF63-43BC-BCC8-3E5DC11113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8091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C5E303F2-2113-4120-9C9D-7963609D5949}" type="datetime1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A3F875AF-1103-4DDC-861D-4A713CCE61F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350302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E303F2-2113-4120-9C9D-7963609D5949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03.02.2026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F875AF-1103-4DDC-861D-4A713CCE61FA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204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E303F2-2113-4120-9C9D-7963609D5949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03.02.2026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F875AF-1103-4DDC-861D-4A713CCE61FA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237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9685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8680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221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1798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1975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87823-9CF1-4890-BF1F-3BC3FE8B07C5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E8867-2234-407F-A263-1154BF34912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671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320AE-079A-4E92-BFD1-FB9D02C47C09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A508-CFF1-4B38-A448-36CA551318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68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E68A5-8EDA-4038-9F43-C1DC7EBE728A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4E915-54C5-483F-AB32-842E040637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3120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9F51F-D8AA-485D-884F-4E6AC7ADFEB3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DE4DB-315F-40FB-BFC1-452B1960768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2048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A4A9F-3D90-4613-985A-86CD0798AC0A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448B9-0777-4A93-9ECD-036446A36F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0991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83730-BA0C-4EB2-B92C-1BCB5C5586A1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DC89-C05D-4AD3-B8FB-2996D027D1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7362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0581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A34EB-65E5-49C0-85EC-F234E0601B58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DA49-6801-4C6D-B82F-5031C00267F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4744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C27DC-2957-47C4-AE2D-613B679B7402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A4BDB-EF71-460A-B664-C9744257A5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7593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7573C-ADF2-4C3B-A206-1B48D74DDAA3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6D65F-564F-4EC5-B464-6DB520FAB3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2640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813F5-5C34-4DCB-92E2-60A2D4D536FA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CA71B-9514-4F3C-AE3D-2021227488B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3032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0CB4B-9B0A-49B6-BACF-668E6678C892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F2454-477B-451F-B5D9-1D53BA7556C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762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>
            <a:extLst>
              <a:ext uri="{FF2B5EF4-FFF2-40B4-BE49-F238E27FC236}">
                <a16:creationId xmlns:a16="http://schemas.microsoft.com/office/drawing/2014/main" id="{374EB18B-94A5-4F15-8871-7377C8AEB5F2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Arc 3">
            <a:extLst>
              <a:ext uri="{FF2B5EF4-FFF2-40B4-BE49-F238E27FC236}">
                <a16:creationId xmlns:a16="http://schemas.microsoft.com/office/drawing/2014/main" id="{F7CA8517-D20D-40D7-B8CD-3B576A31EB5F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EDCC118-950F-4FE9-ABA4-1E89E245ABB2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713A1C46-A0DA-4C04-8785-A09F2DE8BA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D5F5A793-BAED-42F9-A462-C68C486FD9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2BA7A-A4B1-4BA5-A5FA-77152414B9A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23272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3C642E7-691B-475B-A813-4EAFB2C778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855473F-F87E-4B25-8C50-9C6C7BE05E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CDC062D-4DF3-4CE7-B8EB-092F501B95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AE8DFF-092D-460E-80B6-E878425D16C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0817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F23D793-F90E-41B1-9E47-5EDB6755A6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3EB0722-8069-417D-A242-EC7827316E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F9ABE5E-43EE-4B26-98FC-D1FD8F076A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B61780-4294-4DD2-8951-E54C08DE56E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03753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2F66582-4E88-482D-A2E9-FF4E15808C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D667ADE-5315-41D0-AF69-CD9BB2CBC4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A485421-5515-49BF-9506-7098CEE53B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9FB85C-0BA2-480C-A8F4-29CDC0CF43F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46231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B5E95C6-C0A5-4EAB-911B-41125C4EF7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75C56D9-D9A2-46A2-B696-2036A4204D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C8E6EB6D-CD80-4A18-A17D-CCC0DD1C44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3236B1-CAB5-4AB8-8468-FE3E28456CA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9940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4816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F6DCE22-B7C7-4DC2-8A8B-766A1B307A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5EE6753-5F61-4BA9-9066-B841FEAD90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F02B1DC-B86F-4915-90F1-BBFA7AC2CD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54752A-5428-4A38-8E74-68BF12D7187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2339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6D025016-985A-4287-B6BC-16C0179AF3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EBB1B88-F25B-45D5-8D09-4A11FBDCA5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D314ED4-E2FB-452C-9328-F4FAE9070B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B2B523-9C01-4A30-B9E7-28FA308DB7A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81009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062D02E-5047-469D-9C84-05C8FE653E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3081750-CF2D-4F6E-B4CC-419D498AC7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5CAA123D-733A-4A96-B2B2-B292679EBE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5F9AF2-CA32-4D73-B4D8-C05BCCA271E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0353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820B7F-9E53-47C7-9052-6B4FE173F3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D45F9F6-DBF3-4D13-BD82-509D34DD0C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63806020-0C3D-4597-A207-A387CE0D0A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BE3668-6091-4205-A5B4-78BF5C146D3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37893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A18DCE6-B025-4228-B4B1-8EB1ECC9EF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83EBA79-B2C6-4C33-AB4F-4AA5632A2C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2300CB8-8FD8-4F4D-A6A4-A8A4A7E47E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197E8B-846B-45D2-82A6-A778DC5C675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43441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F443270-A952-4C0D-B6EF-06A0473EA1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A945D7E-ED5A-4033-8C13-F02374CC48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A04FBE5-8427-4527-B6E7-7C50FE046B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147231-F6F7-41AB-ADC4-8DCB7ECC8814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35671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8169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3906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8609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173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4426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887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388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5216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3852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3928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1240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390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472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1568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C155C-48E0-4D82-8660-006A42A1C3B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93145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1173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96AD7-D277-4ED4-8AC6-D5C9036DB73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13332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2B4CF-644D-46F0-998D-8F6113B45CC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77766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1456A-F4F6-4CB3-908E-EFF44776A66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43028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7DD8A-DD34-4AE6-82A9-81D338E5906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77929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14CD8-EAF2-482A-BF7B-0F1891FD0BE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40243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6BEE95-3A5C-442C-8D2A-67AE3D7DBE4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29773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F2C5D6-553B-42F3-A26B-614A1994628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37164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98EFD-E8D4-4BE3-96BE-DF24C591D69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61055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DC740-E202-4BF4-ADAA-23F7F4002D8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563185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dpis a 4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sz="quarter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8194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28194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3AB4A-6008-40B8-9D3B-4BCA77ED59C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5716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936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91E789-668B-48BF-A3FE-D2D741BF079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960416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182DB-A2F9-4679-B2AA-0C8CD86BC002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266102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B44FA-0BD4-42C0-A9E2-56D5132A6AF4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522230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03D59-B834-4FFE-91CA-3E29CA1E066D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38656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8A6D37-C6D6-4E7C-A0EF-D395BC8D921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27562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3C4D5-3998-40D3-8FAC-4F0C000E35EB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64328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7AA76-4781-4C2B-A645-316623194D1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578241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9ACA1-7842-454A-BBFB-A5520E933EF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363737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FE94F-4BD6-4DCE-8EEA-1DAB33043BC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584190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22985E-EF02-4929-B198-2A106D4369F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69376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14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285D7-03E8-493F-B715-F1BFE8C7042B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491917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F334A-1C4E-45AE-A538-29EFAAEFEC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9918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656FA-D6A5-4A6E-A0EA-9CD105322F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462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4E9AD-FBAD-4425-8357-0A780AB16E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7989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25502-F8A3-46F0-9399-E5E0E68E65B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5219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6232C-2739-47E4-AFF1-6447159756A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7426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17F64-CAFF-4BE2-AA2B-2F3F240684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7855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8A96C-A24C-421A-97E8-C7812D29BC2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635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59A18-985C-41C1-B405-55F357BC649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720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4AC5D-F4D3-47CE-B5CE-ACD79BD0AD2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246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144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2093E-2D9E-4D77-8AD0-1970BF0AE5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819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C257C-960E-4350-922B-E165608175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7776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7C036-EBF5-43A7-A3F1-AC771D911A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8903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7457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63375D-94AC-43FC-99F6-4C583815B3A4}" type="datetimeFigureOut">
              <a:rPr lang="cs-CZ"/>
              <a:pPr>
                <a:defRPr/>
              </a:pPr>
              <a:t>03.02.2026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161008-201B-428B-BF06-C13A64F559A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54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>
            <a:extLst>
              <a:ext uri="{FF2B5EF4-FFF2-40B4-BE49-F238E27FC236}">
                <a16:creationId xmlns:a16="http://schemas.microsoft.com/office/drawing/2014/main" id="{AE9C5BF2-8485-44C1-BED8-39C7115192C1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BBC8A50-ACDD-490C-BE45-68CDCB178A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A40318D-3B21-4F1B-AC3F-A0BAE81B11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266D2CF-07FB-4D10-8FBD-0DED8169212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B2E4E26-C69F-4B3A-8DE1-B90CB3EA5E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9B94900A-A018-4FF4-B6C6-E5EB69347EE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fld id="{7B1BB91A-D86E-4F91-AF2C-EA71A273C25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57633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20B0604020202020204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20B0604020202020204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20B0604020202020204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9570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fld id="{158334D0-6C84-473B-A1FB-CE3825D79E7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147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lze upravit styly předlohy textu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cs-CZ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11E9B04-9E96-44CE-A885-B5678D31DCB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61651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D3DC09AF-C13F-4BF3-9E17-CCF79D31F74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9362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6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1.wmf"/><Relationship Id="rId4" Type="http://schemas.openxmlformats.org/officeDocument/2006/relationships/oleObject" Target="../embeddings/oleObject1.bin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1B0129F3-4ED1-4855-A923-E59B075C7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6289" y="86748"/>
            <a:ext cx="4670536" cy="536244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3200" dirty="0">
                <a:solidFill>
                  <a:srgbClr val="0BBBF9"/>
                </a:solidFill>
                <a:latin typeface="Arial" panose="020B0604020202020204" pitchFamily="34" charset="0"/>
              </a:rPr>
              <a:t>Milníky kosmologie IV</a:t>
            </a: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6066403" y="5512285"/>
            <a:ext cx="3077597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7" rIns="92075" bIns="46037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Petr Kulhánek</a:t>
            </a:r>
            <a:endParaRPr kumimoji="1" lang="cs-CZ" sz="2000" b="0" i="0" u="none" strike="noStrike" kern="1200" cap="none" spc="0" normalizeH="0" baseline="0" noProof="0" dirty="0">
              <a:ln>
                <a:noFill/>
              </a:ln>
              <a:solidFill>
                <a:srgbClr val="0BBBF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kulhanek@aldebaran.cz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www.aldebaran.cz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3B398F6-7D72-4CB8-89A0-09FC8A28A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3" y="581802"/>
            <a:ext cx="3753043" cy="7556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9010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Skutečné vysvětlení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89534" y="1109451"/>
            <a:ext cx="5149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světlo se šíří konečnou rychlostí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světlo z některých objektů k nám nestihlo dolétnout</a:t>
            </a:r>
          </a:p>
        </p:txBody>
      </p:sp>
      <p:sp>
        <p:nvSpPr>
          <p:cNvPr id="14" name="Ovál 13"/>
          <p:cNvSpPr/>
          <p:nvPr/>
        </p:nvSpPr>
        <p:spPr bwMode="auto">
          <a:xfrm>
            <a:off x="3145064" y="174319"/>
            <a:ext cx="550074" cy="550074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228535" y="2185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C29D761-4D25-4371-A4A6-62E261785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7672"/>
            <a:ext cx="9144000" cy="491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22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in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78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3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6125"/>
          </a:xfrm>
          <a:prstGeom prst="rect">
            <a:avLst/>
          </a:prstGeom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41287" y="276934"/>
            <a:ext cx="8861425" cy="170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Temná obloha je svědectvím</a:t>
            </a: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vývoje vesmíru,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jeho konečného stáří,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expanze vesmíru,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konečné rychlosti světla</a:t>
            </a:r>
          </a:p>
        </p:txBody>
      </p:sp>
    </p:spTree>
    <p:extLst>
      <p:ext uri="{BB962C8B-B14F-4D97-AF65-F5344CB8AC3E}">
        <p14:creationId xmlns:p14="http://schemas.microsoft.com/office/powerpoint/2010/main" val="3696728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B83D752E-777D-4D81-86AA-C5BA94A4A76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0133" y="2316587"/>
            <a:ext cx="8190964" cy="1386625"/>
          </a:xfrm>
        </p:spPr>
        <p:txBody>
          <a:bodyPr/>
          <a:lstStyle/>
          <a:p>
            <a:pPr marL="0" indent="0" algn="ctr">
              <a:buNone/>
            </a:pPr>
            <a:r>
              <a:rPr lang="cs-CZ" sz="7200" dirty="0">
                <a:solidFill>
                  <a:schemeClr val="tx2"/>
                </a:solidFill>
              </a:rPr>
              <a:t>Má vesmír hranice?</a:t>
            </a:r>
          </a:p>
        </p:txBody>
      </p:sp>
    </p:spTree>
    <p:extLst>
      <p:ext uri="{BB962C8B-B14F-4D97-AF65-F5344CB8AC3E}">
        <p14:creationId xmlns:p14="http://schemas.microsoft.com/office/powerpoint/2010/main" val="3300693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178" name="Picture 2" descr="08_topo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36" y="792037"/>
            <a:ext cx="8914017" cy="5938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2385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Odstraňujeme hranice</a:t>
            </a:r>
          </a:p>
        </p:txBody>
      </p:sp>
    </p:spTree>
    <p:extLst>
      <p:ext uri="{BB962C8B-B14F-4D97-AF65-F5344CB8AC3E}">
        <p14:creationId xmlns:p14="http://schemas.microsoft.com/office/powerpoint/2010/main" val="2316843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2" name="Picture 2" descr="08_topo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190500"/>
            <a:ext cx="8550275" cy="642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181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Text Box 2"/>
          <p:cNvSpPr txBox="1">
            <a:spLocks noChangeArrowheads="1"/>
          </p:cNvSpPr>
          <p:nvPr/>
        </p:nvSpPr>
        <p:spPr bwMode="auto">
          <a:xfrm>
            <a:off x="-42914" y="78115"/>
            <a:ext cx="44431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Topologie</a:t>
            </a:r>
            <a:r>
              <a:rPr kumimoji="0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vesmíru</a:t>
            </a:r>
            <a:r>
              <a:rPr kumimoji="0" lang="en-US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/ </a:t>
            </a:r>
            <a:r>
              <a:rPr kumimoji="0" lang="en-US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2D</a:t>
            </a:r>
            <a:r>
              <a:rPr kumimoji="0" lang="en-US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p</a:t>
            </a:r>
            <a:r>
              <a:rPr kumimoji="0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ří</a:t>
            </a:r>
            <a:r>
              <a:rPr kumimoji="0" lang="en-US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klad</a:t>
            </a:r>
            <a:endParaRPr kumimoji="0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pic>
        <p:nvPicPr>
          <p:cNvPr id="247811" name="Picture 3" descr="2D topúologie generované konečným obdélníkem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6000"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1068388"/>
            <a:ext cx="4384675" cy="563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812" name="Picture 4" descr="10_kle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3816350"/>
            <a:ext cx="3911600" cy="292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813" name="Picture 5" descr="09_moebiu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8" y="339725"/>
            <a:ext cx="3751262" cy="32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944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49CD70FD-0F3A-42A7-8029-27706A424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639"/>
            <a:ext cx="32880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Multinásobné</a:t>
            </a:r>
            <a:r>
              <a:rPr kumimoji="0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obrazy?</a:t>
            </a:r>
          </a:p>
        </p:txBody>
      </p:sp>
    </p:spTree>
    <p:extLst>
      <p:ext uri="{BB962C8B-B14F-4D97-AF65-F5344CB8AC3E}">
        <p14:creationId xmlns:p14="http://schemas.microsoft.com/office/powerpoint/2010/main" val="1891817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6" y="976582"/>
            <a:ext cx="9097308" cy="5415582"/>
          </a:xfrm>
          <a:prstGeom prst="rect">
            <a:avLst/>
          </a:prstGeom>
        </p:spPr>
      </p:pic>
      <p:sp>
        <p:nvSpPr>
          <p:cNvPr id="4" name="Rectangle 5">
            <a:extLst>
              <a:ext uri="{FF2B5EF4-FFF2-40B4-BE49-F238E27FC236}">
                <a16:creationId xmlns:a16="http://schemas.microsoft.com/office/drawing/2014/main" id="{AC7690C0-345F-4B10-906D-D6A8437E7122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Jediná hranice ve vesmíru je časová – horizont</a:t>
            </a:r>
          </a:p>
        </p:txBody>
      </p:sp>
    </p:spTree>
    <p:extLst>
      <p:ext uri="{BB962C8B-B14F-4D97-AF65-F5344CB8AC3E}">
        <p14:creationId xmlns:p14="http://schemas.microsoft.com/office/powerpoint/2010/main" val="166051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B83D752E-777D-4D81-86AA-C5BA94A4A76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0133" y="2316587"/>
            <a:ext cx="8190964" cy="1386625"/>
          </a:xfrm>
        </p:spPr>
        <p:txBody>
          <a:bodyPr/>
          <a:lstStyle/>
          <a:p>
            <a:pPr marL="0" indent="0" algn="ctr">
              <a:buNone/>
            </a:pPr>
            <a:r>
              <a:rPr lang="cs-CZ" sz="7200" dirty="0">
                <a:solidFill>
                  <a:schemeClr val="tx2"/>
                </a:solidFill>
              </a:rPr>
              <a:t>Velkorozměrová struktura</a:t>
            </a:r>
          </a:p>
        </p:txBody>
      </p:sp>
    </p:spTree>
    <p:extLst>
      <p:ext uri="{BB962C8B-B14F-4D97-AF65-F5344CB8AC3E}">
        <p14:creationId xmlns:p14="http://schemas.microsoft.com/office/powerpoint/2010/main" val="2587791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B83D752E-777D-4D81-86AA-C5BA94A4A76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0133" y="2316587"/>
            <a:ext cx="8190964" cy="1386625"/>
          </a:xfrm>
        </p:spPr>
        <p:txBody>
          <a:bodyPr/>
          <a:lstStyle/>
          <a:p>
            <a:pPr marL="0" indent="0" algn="ctr">
              <a:buNone/>
            </a:pPr>
            <a:r>
              <a:rPr lang="cs-CZ" sz="7200" dirty="0">
                <a:solidFill>
                  <a:schemeClr val="tx2"/>
                </a:solidFill>
              </a:rPr>
              <a:t>Proč je v noci tma</a:t>
            </a:r>
          </a:p>
        </p:txBody>
      </p:sp>
    </p:spTree>
    <p:extLst>
      <p:ext uri="{BB962C8B-B14F-4D97-AF65-F5344CB8AC3E}">
        <p14:creationId xmlns:p14="http://schemas.microsoft.com/office/powerpoint/2010/main" val="2782193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Laniakea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 naše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nadkupa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28908D7E-5ABA-4E6F-8D71-ED5339EB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0363"/>
            <a:ext cx="9144000" cy="516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56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CF (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Cosmic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Flows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23364F47-1AF2-422F-80BC-4A803FB49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7835" y="132113"/>
            <a:ext cx="2447366" cy="78489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třetí generace projektu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web (rychlostní síť)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parametry 18 000 galaxií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7562EE9-C316-4BD7-A5AA-BD1B64927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6305"/>
            <a:ext cx="9144000" cy="5086882"/>
          </a:xfrm>
          <a:prstGeom prst="rect">
            <a:avLst/>
          </a:prstGeom>
        </p:spPr>
      </p:pic>
      <p:sp>
        <p:nvSpPr>
          <p:cNvPr id="6" name="Ovál 5">
            <a:extLst>
              <a:ext uri="{FF2B5EF4-FFF2-40B4-BE49-F238E27FC236}">
                <a16:creationId xmlns:a16="http://schemas.microsoft.com/office/drawing/2014/main" id="{173DDD55-CFBC-490B-B4A8-BDA2FEFA026A}"/>
              </a:ext>
            </a:extLst>
          </p:cNvPr>
          <p:cNvSpPr/>
          <p:nvPr/>
        </p:nvSpPr>
        <p:spPr bwMode="auto">
          <a:xfrm>
            <a:off x="5675870" y="4497860"/>
            <a:ext cx="172994" cy="172994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349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Supergalaktické okolí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F946970-8040-4898-A957-1AA122538C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749" y="2502160"/>
            <a:ext cx="5245869" cy="3575332"/>
          </a:xfrm>
          <a:prstGeom prst="rect">
            <a:avLst/>
          </a:prstGeom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545110D8-8BE2-4A39-A15C-4DF9F3153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4589" y="5401650"/>
            <a:ext cx="1538624" cy="78489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nadkupa</a:t>
            </a:r>
            <a:endParaRPr kumimoji="1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Laniakea</a:t>
            </a:r>
            <a:endParaRPr kumimoji="1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(Velký 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atraktor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1920C584-50F4-41AE-B456-E9AB8251B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2520" y="5912592"/>
            <a:ext cx="1420684" cy="5479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nadkupa</a:t>
            </a:r>
            <a:endParaRPr kumimoji="1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Perseus-Ryby</a:t>
            </a:r>
          </a:p>
        </p:txBody>
      </p:sp>
      <p:sp>
        <p:nvSpPr>
          <p:cNvPr id="4" name="Ovál 3">
            <a:extLst>
              <a:ext uri="{FF2B5EF4-FFF2-40B4-BE49-F238E27FC236}">
                <a16:creationId xmlns:a16="http://schemas.microsoft.com/office/drawing/2014/main" id="{10E1B8A7-2F1B-4352-A95F-34B1DE2A0791}"/>
              </a:ext>
            </a:extLst>
          </p:cNvPr>
          <p:cNvSpPr/>
          <p:nvPr/>
        </p:nvSpPr>
        <p:spPr bwMode="auto">
          <a:xfrm>
            <a:off x="157104" y="1668560"/>
            <a:ext cx="1882588" cy="171068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65000">
                <a:schemeClr val="accent1">
                  <a:lumMod val="45000"/>
                  <a:lumOff val="55000"/>
                </a:schemeClr>
              </a:gs>
              <a:gs pos="61000">
                <a:schemeClr val="accent1">
                  <a:lumMod val="45000"/>
                  <a:lumOff val="55000"/>
                </a:schemeClr>
              </a:gs>
              <a:gs pos="74000">
                <a:srgbClr val="8CFFE3"/>
              </a:gs>
              <a:gs pos="83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Ovál 10">
            <a:extLst>
              <a:ext uri="{FF2B5EF4-FFF2-40B4-BE49-F238E27FC236}">
                <a16:creationId xmlns:a16="http://schemas.microsoft.com/office/drawing/2014/main" id="{3FFAC630-D8CF-4D3E-81D8-842267C5E0F0}"/>
              </a:ext>
            </a:extLst>
          </p:cNvPr>
          <p:cNvSpPr/>
          <p:nvPr/>
        </p:nvSpPr>
        <p:spPr bwMode="auto">
          <a:xfrm>
            <a:off x="7153836" y="1828824"/>
            <a:ext cx="1810870" cy="1630549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B47213B1-1721-44B9-9181-FB00D4EFE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4618" y="2393106"/>
            <a:ext cx="1389307" cy="5479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Dipólový 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repeler</a:t>
            </a:r>
            <a:endParaRPr kumimoji="1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866CADCE-7118-4A98-A45E-AF0753909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744" y="2131452"/>
            <a:ext cx="1389307" cy="78489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Shapleyho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koncentrace (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atraktor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CCB0F385-936F-4041-92B9-5C4BD7A24EA7}"/>
              </a:ext>
            </a:extLst>
          </p:cNvPr>
          <p:cNvSpPr/>
          <p:nvPr/>
        </p:nvSpPr>
        <p:spPr bwMode="auto">
          <a:xfrm>
            <a:off x="2952663" y="742299"/>
            <a:ext cx="1882588" cy="1710681"/>
          </a:xfrm>
          <a:prstGeom prst="ellipse">
            <a:avLst/>
          </a:prstGeom>
          <a:gradFill>
            <a:gsLst>
              <a:gs pos="97826">
                <a:schemeClr val="accent3">
                  <a:lumMod val="7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5DD77059-B089-4296-AD45-87A7224BDE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2189" y="1282050"/>
            <a:ext cx="1423537" cy="5479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nadkupa</a:t>
            </a:r>
            <a:endParaRPr kumimoji="1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Vlasy Bereniky</a:t>
            </a:r>
          </a:p>
        </p:txBody>
      </p:sp>
    </p:spTree>
    <p:extLst>
      <p:ext uri="{BB962C8B-B14F-4D97-AF65-F5344CB8AC3E}">
        <p14:creationId xmlns:p14="http://schemas.microsoft.com/office/powerpoint/2010/main" val="1557773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Supergalaktické okolí</a:t>
            </a:r>
          </a:p>
        </p:txBody>
      </p:sp>
      <p:pic>
        <p:nvPicPr>
          <p:cNvPr id="2" name="Untitled">
            <a:hlinkClick r:id="" action="ppaction://media"/>
            <a:extLst>
              <a:ext uri="{FF2B5EF4-FFF2-40B4-BE49-F238E27FC236}">
                <a16:creationId xmlns:a16="http://schemas.microsoft.com/office/drawing/2014/main" id="{679AFA1E-57BA-4AAF-9BC6-E3A35F6B47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27579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18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B83D752E-777D-4D81-86AA-C5BA94A4A76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0133" y="2316587"/>
            <a:ext cx="8190964" cy="1386625"/>
          </a:xfrm>
        </p:spPr>
        <p:txBody>
          <a:bodyPr/>
          <a:lstStyle/>
          <a:p>
            <a:pPr marL="0" indent="0" algn="ctr">
              <a:buNone/>
            </a:pPr>
            <a:r>
              <a:rPr lang="cs-CZ" sz="7200" dirty="0">
                <a:solidFill>
                  <a:schemeClr val="tx2"/>
                </a:solidFill>
              </a:rPr>
              <a:t>Vznik vesmíru</a:t>
            </a:r>
          </a:p>
        </p:txBody>
      </p:sp>
    </p:spTree>
    <p:extLst>
      <p:ext uri="{BB962C8B-B14F-4D97-AF65-F5344CB8AC3E}">
        <p14:creationId xmlns:p14="http://schemas.microsoft.com/office/powerpoint/2010/main" val="66873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75977" y="62213"/>
            <a:ext cx="18517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Inflační vize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970421" y="5402946"/>
            <a:ext cx="5067541" cy="1310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285750" indent="-285750">
              <a:lnSpc>
                <a:spcPts val="1900"/>
              </a:lnSpc>
              <a:buFont typeface="Arial" panose="020B0604020202020204" pitchFamily="34" charset="0"/>
              <a:buChar char="•"/>
              <a:defRPr sz="1500" b="0">
                <a:solidFill>
                  <a:schemeClr val="accent1"/>
                </a:solidFill>
                <a:latin typeface="+mn-lt"/>
              </a:defRPr>
            </a:lvl1pPr>
          </a:lstStyle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1979: Alan Guth</a:t>
            </a:r>
          </a:p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1982: Andrej Linde, Paul </a:t>
            </a:r>
            <a:r>
              <a:rPr kumimoji="1" lang="cs-CZ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Steinhardt</a:t>
            </a: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Andreas Albrecht</a:t>
            </a:r>
          </a:p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bubliny nové fáze, prudký nárůst fluktuací</a:t>
            </a:r>
          </a:p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fázový přechod z kvantové pěny, mizí singularita</a:t>
            </a:r>
          </a:p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gravitační vlny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019"/>
            <a:ext cx="9144000" cy="457200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75977" y="5402946"/>
            <a:ext cx="3012363" cy="1293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problém singularity</a:t>
            </a:r>
          </a:p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problém horizontu</a:t>
            </a:r>
          </a:p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problém plochosti</a:t>
            </a:r>
          </a:p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problém monopólů</a:t>
            </a:r>
          </a:p>
          <a:p>
            <a:pPr marL="285750" marR="0" lvl="0" indent="-28575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problém baryonové asymetrie</a:t>
            </a:r>
          </a:p>
        </p:txBody>
      </p:sp>
    </p:spTree>
    <p:extLst>
      <p:ext uri="{BB962C8B-B14F-4D97-AF65-F5344CB8AC3E}">
        <p14:creationId xmlns:p14="http://schemas.microsoft.com/office/powerpoint/2010/main" val="85365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12FC609C-34D7-48CD-8997-EB3A72C0C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78" y="699550"/>
            <a:ext cx="7386843" cy="6158450"/>
          </a:xfrm>
          <a:prstGeom prst="rect">
            <a:avLst/>
          </a:prstGeom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21C3BBE8-F15A-4DBD-991B-99378D091579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Ekpyrotický</a:t>
            </a: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 model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8C7FB24-BD4E-41A0-94A5-463920E6F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0961" y="-40482"/>
            <a:ext cx="4323557" cy="6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Neil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Turok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Paul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Steindhardt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(2001)</a:t>
            </a:r>
          </a:p>
        </p:txBody>
      </p:sp>
    </p:spTree>
    <p:extLst>
      <p:ext uri="{BB962C8B-B14F-4D97-AF65-F5344CB8AC3E}">
        <p14:creationId xmlns:p14="http://schemas.microsoft.com/office/powerpoint/2010/main" val="3195426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21C3BBE8-F15A-4DBD-991B-99378D091579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Vesmír jako </a:t>
            </a:r>
            <a:r>
              <a:rPr kumimoji="1" lang="cs-CZ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multiverzum</a:t>
            </a:r>
            <a:endParaRPr kumimoji="1" lang="cs-CZ" sz="2800" b="1" i="0" u="none" strike="noStrike" kern="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/>
              <a:ea typeface="+mj-ea"/>
              <a:cs typeface="+mj-cs"/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F2D2ECE8-C7F6-48C0-93A9-BDF8A4531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077"/>
            <a:ext cx="9144000" cy="623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12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21C3BBE8-F15A-4DBD-991B-99378D091579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Vesmír z černé díry?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7DB9C30-00A6-47CC-BC60-4C77A0EB8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7348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37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B83D752E-777D-4D81-86AA-C5BA94A4A76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0133" y="2316587"/>
            <a:ext cx="8190964" cy="1386625"/>
          </a:xfrm>
        </p:spPr>
        <p:txBody>
          <a:bodyPr/>
          <a:lstStyle/>
          <a:p>
            <a:pPr marL="0" indent="0" algn="ctr">
              <a:buNone/>
            </a:pPr>
            <a:r>
              <a:rPr lang="cs-CZ" sz="7200" dirty="0">
                <a:solidFill>
                  <a:schemeClr val="tx2"/>
                </a:solidFill>
              </a:rPr>
              <a:t>Životopis vesmíru</a:t>
            </a:r>
          </a:p>
        </p:txBody>
      </p:sp>
    </p:spTree>
    <p:extLst>
      <p:ext uri="{BB962C8B-B14F-4D97-AF65-F5344CB8AC3E}">
        <p14:creationId xmlns:p14="http://schemas.microsoft.com/office/powerpoint/2010/main" val="3800288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2385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Fotometrický (Koperníkův,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Olbersův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 paradox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381"/>
            <a:ext cx="9144000" cy="6093619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" y="4958434"/>
            <a:ext cx="2221992" cy="1883664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78502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–43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32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1" lang="el-GR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ρ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94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g/cm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kumimoji="1" lang="cs-CZ" altLang="cs-CZ" sz="2800" b="0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65622"/>
            <a:ext cx="9144000" cy="3892378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3973" y="1140432"/>
            <a:ext cx="1173644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-92467" y="884238"/>
            <a:ext cx="5558319" cy="2040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Planckův čas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superpartneři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fotina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selektrony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...)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SUSY 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gravitační interakce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částice jsou struny v 10 (27?)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dim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inflace?</a:t>
            </a:r>
          </a:p>
        </p:txBody>
      </p:sp>
    </p:spTree>
    <p:extLst>
      <p:ext uri="{BB962C8B-B14F-4D97-AF65-F5344CB8AC3E}">
        <p14:creationId xmlns:p14="http://schemas.microsoft.com/office/powerpoint/2010/main" val="7668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902"/>
            <a:ext cx="9143999" cy="6238098"/>
          </a:xfrm>
          <a:prstGeom prst="rect">
            <a:avLst/>
          </a:prstGeom>
        </p:spPr>
      </p:pic>
      <p:sp>
        <p:nvSpPr>
          <p:cNvPr id="690178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0180" name="Rectangle 4"/>
          <p:cNvSpPr>
            <a:spLocks noChangeArrowheads="1"/>
          </p:cNvSpPr>
          <p:nvPr/>
        </p:nvSpPr>
        <p:spPr bwMode="auto">
          <a:xfrm>
            <a:off x="0" y="1922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7080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–35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27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14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911046" y="4276006"/>
            <a:ext cx="4520628" cy="138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silné interakce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GUT 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fázový přechod, inflace, ohřev?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leptony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Symbol" panose="05050102010706020507" pitchFamily="18" charset="2"/>
              </a:rPr>
              <a:t>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kvarky (X, Y)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C8B69D94-8BBA-490F-8480-5C096C12C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25" y="5981607"/>
            <a:ext cx="3333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antilepton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lepton</a:t>
            </a:r>
          </a:p>
        </p:txBody>
      </p:sp>
    </p:spTree>
    <p:extLst>
      <p:ext uri="{BB962C8B-B14F-4D97-AF65-F5344CB8AC3E}">
        <p14:creationId xmlns:p14="http://schemas.microsoft.com/office/powerpoint/2010/main" val="86320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274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4276" name="Rectangle 4"/>
          <p:cNvSpPr>
            <a:spLocks noChangeArrowheads="1"/>
          </p:cNvSpPr>
          <p:nvPr/>
        </p:nvSpPr>
        <p:spPr bwMode="auto">
          <a:xfrm>
            <a:off x="0" y="1922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4281" name="Rectangle 9"/>
          <p:cNvSpPr>
            <a:spLocks noChangeArrowheads="1"/>
          </p:cNvSpPr>
          <p:nvPr/>
        </p:nvSpPr>
        <p:spPr bwMode="auto">
          <a:xfrm>
            <a:off x="6235993" y="816918"/>
            <a:ext cx="2814451" cy="703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4282" name="Text Box 10"/>
          <p:cNvSpPr txBox="1">
            <a:spLocks noChangeArrowheads="1"/>
          </p:cNvSpPr>
          <p:nvPr/>
        </p:nvSpPr>
        <p:spPr bwMode="auto">
          <a:xfrm>
            <a:off x="5907194" y="828569"/>
            <a:ext cx="314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antilepton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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lepton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7080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–30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25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12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-233417" y="708024"/>
            <a:ext cx="4520628" cy="199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prahová energie pro vznik X, Y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CP 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mírná asymetrie přechodů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lq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přechody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lq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ustávají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nadvláda hmoty nad antihmotou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1 000 000 000 : 1 000 000 001</a:t>
            </a:r>
            <a:b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1931CE43-EC78-4189-BFE0-B8445F4F0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72" y="2523314"/>
            <a:ext cx="6944264" cy="431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47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27" name="Rectangle 3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–10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92228" name="Rectangle 4"/>
          <p:cNvSpPr>
            <a:spLocks noChangeArrowheads="1"/>
          </p:cNvSpPr>
          <p:nvPr/>
        </p:nvSpPr>
        <p:spPr bwMode="auto">
          <a:xfrm>
            <a:off x="0" y="1922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29" name="Rectangle 5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30" name="Rectangle 6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31" name="Rectangle 7"/>
          <p:cNvSpPr>
            <a:spLocks noChangeArrowheads="1"/>
          </p:cNvSpPr>
          <p:nvPr/>
        </p:nvSpPr>
        <p:spPr bwMode="auto">
          <a:xfrm>
            <a:off x="0" y="2142491"/>
            <a:ext cx="4287520" cy="132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elektroslabé 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slabé interakce 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poprvé 4 interakce jaké známe</a:t>
            </a:r>
          </a:p>
        </p:txBody>
      </p:sp>
      <p:pic>
        <p:nvPicPr>
          <p:cNvPr id="12" name="Picture 13" descr="interak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2507"/>
            <a:ext cx="7305040" cy="197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63" y="4267"/>
            <a:ext cx="4652747" cy="46591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060" y="5028564"/>
            <a:ext cx="116205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7462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–5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13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598160" y="5389341"/>
            <a:ext cx="3545840" cy="132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hadronizace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hmoty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vznik baryonů a mezonů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první protony a neutrony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0141"/>
            <a:ext cx="9144000" cy="327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92327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95724" y="931384"/>
            <a:ext cx="8229600" cy="162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neutrin od ostatní látky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termodynamické rovnováhy s látkou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reliktní neutrina: 2 K, 300 neutrin na cm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rozpad volných neutronů (rychlejší než tvorba)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744832" y="489018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7391"/>
            <a:ext cx="7578126" cy="4108109"/>
          </a:xfrm>
          <a:prstGeom prst="rect">
            <a:avLst/>
          </a:prstGeom>
        </p:spPr>
      </p:pic>
      <p:graphicFrame>
        <p:nvGraphicFramePr>
          <p:cNvPr id="11" name="Objekt 10"/>
          <p:cNvGraphicFramePr>
            <a:graphicFrameLocks noChangeAspect="1"/>
          </p:cNvGraphicFramePr>
          <p:nvPr>
            <p:extLst/>
          </p:nvPr>
        </p:nvGraphicFramePr>
        <p:xfrm>
          <a:off x="7356846" y="214322"/>
          <a:ext cx="1594383" cy="2454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8" name="Equation" r:id="rId4" imgW="723586" imgH="1117115" progId="Equation.DSMT4">
                  <p:embed/>
                </p:oleObj>
              </mc:Choice>
              <mc:Fallback>
                <p:oleObj name="Equation" r:id="rId4" imgW="723586" imgH="1117115" progId="Equation.DSMT4">
                  <p:embed/>
                  <p:pic>
                    <p:nvPicPr>
                      <p:cNvPr id="11" name="Objek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6846" y="214322"/>
                        <a:ext cx="1594383" cy="2454511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63500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9682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Rectangle 2"/>
          <p:cNvSpPr>
            <a:spLocks noChangeArrowheads="1"/>
          </p:cNvSpPr>
          <p:nvPr/>
        </p:nvSpPr>
        <p:spPr bwMode="auto">
          <a:xfrm>
            <a:off x="0" y="1192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5300" name="Rectangle 4"/>
          <p:cNvSpPr>
            <a:spLocks noChangeArrowheads="1"/>
          </p:cNvSpPr>
          <p:nvPr/>
        </p:nvSpPr>
        <p:spPr bwMode="auto">
          <a:xfrm>
            <a:off x="0" y="644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6×10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500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5724" y="931384"/>
            <a:ext cx="8229600" cy="162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prahová teplota 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rovnováhy 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 + e</a:t>
            </a:r>
            <a:r>
              <a:rPr kumimoji="1" lang="cs-CZ" alt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+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Symbol" panose="05050102010706020507" pitchFamily="18" charset="2"/>
              </a:rPr>
              <a:t>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záření  (</a:t>
            </a:r>
            <a:r>
              <a:rPr kumimoji="1" lang="cs-CZ" altLang="cs-CZ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kT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en-US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~ </a:t>
            </a:r>
            <a:r>
              <a:rPr kumimoji="1" lang="en-US" altLang="cs-CZ" sz="16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</a:t>
            </a:r>
            <a:r>
              <a:rPr kumimoji="1" lang="en-US" altLang="cs-CZ" sz="1600" b="0" i="0" u="none" strike="noStrike" kern="1200" cap="none" spc="0" normalizeH="0" baseline="-25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</a:t>
            </a:r>
            <a:r>
              <a:rPr kumimoji="1" lang="en-US" altLang="cs-CZ" sz="16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</a:t>
            </a:r>
            <a:r>
              <a:rPr kumimoji="1" lang="en-US" alt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převládá</a:t>
            </a:r>
            <a:r>
              <a:rPr kumimoji="1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anihilace</a:t>
            </a: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zahřátí vesmíru o 40 </a:t>
            </a:r>
            <a:r>
              <a:rPr kumimoji="1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%</a:t>
            </a:r>
            <a:r>
              <a:rPr kumimoji="1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(netýká se už neutrin)</a:t>
            </a:r>
            <a:endParaRPr kumimoji="1" lang="cs-CZ" sz="1600" b="0" i="0" u="none" strike="noStrike" kern="1200" cap="none" spc="0" normalizeH="0" baseline="3000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CP symetrie 1:10</a:t>
            </a:r>
            <a:r>
              <a:rPr kumimoji="1" 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</a:t>
            </a: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zbylé elektrony se později použijí pro stavbu obalů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3310E7F-536F-4964-BC58-2CAD07905B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691" y="2552226"/>
            <a:ext cx="6410468" cy="413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557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0930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 až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minut: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90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006" y="913446"/>
            <a:ext cx="4835660" cy="5719763"/>
          </a:xfrm>
          <a:prstGeom prst="rect">
            <a:avLst/>
          </a:prstGeom>
        </p:spPr>
      </p:pic>
      <p:pic>
        <p:nvPicPr>
          <p:cNvPr id="8" name="Picture 4" descr="12_nukleogene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1409"/>
            <a:ext cx="4446588" cy="530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871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394"/>
            <a:ext cx="9144000" cy="6460606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1"/>
            <a:ext cx="9144000" cy="84328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5 000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0,4 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-243840" y="5490211"/>
            <a:ext cx="3314918" cy="115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vznik obalů</a:t>
            </a: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konečně první atomy!</a:t>
            </a: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zánik volných elektronů</a:t>
            </a:r>
          </a:p>
        </p:txBody>
      </p:sp>
    </p:spTree>
    <p:extLst>
      <p:ext uri="{BB962C8B-B14F-4D97-AF65-F5344CB8AC3E}">
        <p14:creationId xmlns:p14="http://schemas.microsoft.com/office/powerpoint/2010/main" val="3423119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>
            <a:extLst>
              <a:ext uri="{FF2B5EF4-FFF2-40B4-BE49-F238E27FC236}">
                <a16:creationId xmlns:a16="http://schemas.microsoft.com/office/drawing/2014/main" id="{3610CCE2-786C-43C4-AB8B-148B8CDE6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27"/>
            <a:ext cx="9144000" cy="6874827"/>
          </a:xfrm>
          <a:prstGeom prst="rect">
            <a:avLst/>
          </a:prstGeom>
        </p:spPr>
      </p:pic>
      <p:sp>
        <p:nvSpPr>
          <p:cNvPr id="25" name="Rectangle 3">
            <a:extLst>
              <a:ext uri="{FF2B5EF4-FFF2-40B4-BE49-F238E27FC236}">
                <a16:creationId xmlns:a16="http://schemas.microsoft.com/office/drawing/2014/main" id="{43B4CAF0-684D-4068-9536-C5B448E10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10676" y="5210014"/>
            <a:ext cx="9354676" cy="1647986"/>
          </a:xfrm>
          <a:prstGeom prst="rect">
            <a:avLst/>
          </a:prstGeom>
          <a:solidFill>
            <a:srgbClr val="010000">
              <a:alpha val="4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první velmi hmotné hvězdy</a:t>
            </a:r>
          </a:p>
          <a:p>
            <a:pPr marL="8001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reionizace</a:t>
            </a: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vesmíru (konec temného věku)</a:t>
            </a:r>
          </a:p>
          <a:p>
            <a:pPr marL="8001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tvorba těžkých jader</a:t>
            </a:r>
          </a:p>
          <a:p>
            <a:pPr marL="8001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exploze hypernov</a:t>
            </a:r>
          </a:p>
          <a:p>
            <a:pPr marL="8001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další generace hvězd s těžkými prvky</a:t>
            </a:r>
            <a:endParaRPr kumimoji="0" lang="cs-CZ" sz="1800" b="0" i="0" u="none" strike="noStrike" kern="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12900DB-6782-4272-9441-A1EB9B4CA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6827"/>
            <a:ext cx="9144000" cy="84328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180 000 000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&lt; 200 K, </a:t>
            </a:r>
            <a:r>
              <a:rPr lang="cs-CZ" altLang="cs-CZ" sz="2800" b="0" i="1" dirty="0">
                <a:solidFill>
                  <a:srgbClr val="336699"/>
                </a:solidFill>
              </a:rPr>
              <a:t>E</a:t>
            </a:r>
            <a:r>
              <a:rPr lang="cs-CZ" altLang="cs-CZ" sz="2800" b="0" dirty="0">
                <a:solidFill>
                  <a:srgbClr val="336699"/>
                </a:solidFill>
              </a:rPr>
              <a:t> &lt; 20 </a:t>
            </a:r>
            <a:r>
              <a:rPr lang="cs-CZ" altLang="cs-CZ" sz="2800" b="0" dirty="0" err="1">
                <a:solidFill>
                  <a:srgbClr val="336699"/>
                </a:solidFill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845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2385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Fotometrický (Koperníkův,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Olbersův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 paradox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722" y="3601229"/>
            <a:ext cx="3153647" cy="3153647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18997"/>
            <a:ext cx="6646294" cy="4984720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 bwMode="auto">
          <a:xfrm>
            <a:off x="405517" y="5390997"/>
            <a:ext cx="1677725" cy="3975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1562" y="5375842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pozorovatel</a:t>
            </a:r>
            <a:endParaRPr kumimoji="1" lang="en-US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39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 bwMode="auto">
          <a:xfrm>
            <a:off x="31575" y="6675120"/>
            <a:ext cx="1350185" cy="166053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FE50D2D-5E98-48F1-B2A9-BD70815B0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26" y="116201"/>
            <a:ext cx="6350567" cy="504265"/>
          </a:xfrm>
          <a:prstGeom prst="rect">
            <a:avLst/>
          </a:prstGeom>
          <a:noFill/>
          <a:ln>
            <a:noFill/>
          </a:ln>
          <a:extLst/>
        </p:spPr>
        <p:txBody>
          <a:bodyPr lIns="69056" tIns="34528" rIns="69056" bIns="34528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EDGES –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Murchisonská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observatoř (2018)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29BF06D-4D7C-46EE-87D0-F15382EC98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5173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19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Kleczek\07_zdroje\30_image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8139"/>
            <a:ext cx="9142413" cy="630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78898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550 000 000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en-US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~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200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cs-CZ" sz="2800" b="0" dirty="0">
                <a:solidFill>
                  <a:srgbClr val="336699"/>
                </a:solidFill>
              </a:rPr>
              <a:t>~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20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435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78898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550 000 000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cs-CZ" sz="2800" b="0" dirty="0">
                <a:solidFill>
                  <a:srgbClr val="336699"/>
                </a:solidFill>
              </a:rPr>
              <a:t>~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200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cs-CZ" sz="2800" b="0" dirty="0">
                <a:solidFill>
                  <a:srgbClr val="336699"/>
                </a:solidFill>
              </a:rPr>
              <a:t>~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20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Obdélník 2"/>
          <p:cNvSpPr/>
          <p:nvPr/>
        </p:nvSpPr>
        <p:spPr bwMode="auto">
          <a:xfrm>
            <a:off x="31575" y="6675120"/>
            <a:ext cx="1350185" cy="166053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9A786D73-0F3E-48E8-B16F-6E9AB8CBB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91" y="784724"/>
            <a:ext cx="7396218" cy="607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164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78471"/>
            <a:ext cx="9144000" cy="66506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 až 7 miliard let: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zrychlená expanze</a:t>
            </a:r>
          </a:p>
        </p:txBody>
      </p:sp>
      <p:pic>
        <p:nvPicPr>
          <p:cNvPr id="5" name="Picture 6" descr="expan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18"/>
            <a:ext cx="9144000" cy="624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770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21" name="Picture 9" descr="HDF_HST_9601_MosaicFull">
            <a:extLst>
              <a:ext uri="{FF2B5EF4-FFF2-40B4-BE49-F238E27FC236}">
                <a16:creationId xmlns:a16="http://schemas.microsoft.com/office/drawing/2014/main" id="{1951EFBC-D982-4E4B-828A-746671449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163"/>
            <a:ext cx="7040563" cy="688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8" name="Rectangle 2">
            <a:extLst>
              <a:ext uri="{FF2B5EF4-FFF2-40B4-BE49-F238E27FC236}">
                <a16:creationId xmlns:a16="http://schemas.microsoft.com/office/drawing/2014/main" id="{A06D94E2-88CC-4E25-BE30-99FABC8C1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285" y="55659"/>
            <a:ext cx="5295900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Hubblovo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hluboké pole (1995)</a:t>
            </a:r>
          </a:p>
        </p:txBody>
      </p:sp>
      <p:sp>
        <p:nvSpPr>
          <p:cNvPr id="64520" name="Text Box 8">
            <a:extLst>
              <a:ext uri="{FF2B5EF4-FFF2-40B4-BE49-F238E27FC236}">
                <a16:creationId xmlns:a16="http://schemas.microsoft.com/office/drawing/2014/main" id="{95FD75E1-DA43-44BC-8779-99137D767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8649" y="758824"/>
            <a:ext cx="2685351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34988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Hubblovo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hluboké pole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Velká medvědice: 2,5</a:t>
            </a:r>
            <a:r>
              <a:rPr kumimoji="1" lang="en-US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”</a:t>
            </a: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18. – 28. 12. 1995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342 snímků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expozice 15 až 40 minut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WFPC2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2000 galaxií!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HDFS (1998)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HUDF (2004)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600" b="0" dirty="0">
                <a:solidFill>
                  <a:srgbClr val="010000">
                    <a:lumMod val="50000"/>
                    <a:lumOff val="50000"/>
                  </a:srgbClr>
                </a:solidFill>
                <a:latin typeface="Arial" panose="020B0604020202020204" pitchFamily="34" charset="0"/>
              </a:rPr>
              <a:t>HXDF (2012)</a:t>
            </a: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rgbClr val="01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600" b="0" dirty="0">
                <a:solidFill>
                  <a:srgbClr val="010000">
                    <a:lumMod val="50000"/>
                    <a:lumOff val="50000"/>
                  </a:srgbClr>
                </a:solidFill>
                <a:latin typeface="Arial" panose="020B0604020202020204" pitchFamily="34" charset="0"/>
              </a:rPr>
              <a:t>JWDF (2023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08A20FC-C51F-4BF3-B654-DD47A9656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78471"/>
            <a:ext cx="9144000" cy="78898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14 000 000 000 let: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současnost</a:t>
            </a:r>
          </a:p>
        </p:txBody>
      </p:sp>
    </p:spTree>
    <p:extLst>
      <p:ext uri="{BB962C8B-B14F-4D97-AF65-F5344CB8AC3E}">
        <p14:creationId xmlns:p14="http://schemas.microsoft.com/office/powerpoint/2010/main" val="2014960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578" y="0"/>
            <a:ext cx="6169241" cy="6858000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 bwMode="auto">
          <a:xfrm>
            <a:off x="1840560" y="163902"/>
            <a:ext cx="2456468" cy="437322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5816" y="78004"/>
            <a:ext cx="29129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Budoucnost nejistá</a:t>
            </a:r>
          </a:p>
        </p:txBody>
      </p:sp>
    </p:spTree>
    <p:extLst>
      <p:ext uri="{BB962C8B-B14F-4D97-AF65-F5344CB8AC3E}">
        <p14:creationId xmlns:p14="http://schemas.microsoft.com/office/powerpoint/2010/main" val="949332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ChangeArrowheads="1"/>
          </p:cNvSpPr>
          <p:nvPr/>
        </p:nvSpPr>
        <p:spPr bwMode="auto">
          <a:xfrm>
            <a:off x="0" y="-3048"/>
            <a:ext cx="9144000" cy="64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253920" rIns="0" bIns="76176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Tabulka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kosmologických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parametrů</a:t>
            </a: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WMAP, CBI, ACBAR, 2dF</a:t>
            </a: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Planck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</p:txBody>
      </p:sp>
      <p:graphicFrame>
        <p:nvGraphicFramePr>
          <p:cNvPr id="57958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810440"/>
              </p:ext>
            </p:extLst>
          </p:nvPr>
        </p:nvGraphicFramePr>
        <p:xfrm>
          <a:off x="428625" y="1245401"/>
          <a:ext cx="8286750" cy="4966372"/>
        </p:xfrm>
        <a:graphic>
          <a:graphicData uri="http://schemas.openxmlformats.org/drawingml/2006/table">
            <a:tbl>
              <a:tblPr/>
              <a:tblGrid>
                <a:gridCol w="2071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1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1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9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arametr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o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značení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h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odnota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oznámka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5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Hubblova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konstanta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7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0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km s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−1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Mpc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−1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č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as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rekombinace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en-US" altLang="cs-CZ" sz="1600" b="0" i="0" u="none" strike="noStrike" cap="none" normalizeH="0" baseline="-3000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rec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1 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0 000 let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č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as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reionizace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en-US" altLang="cs-CZ" sz="1600" b="0" i="0" u="none" strike="noStrike" cap="none" normalizeH="0" baseline="-3000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ion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20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</a:t>
                      </a:r>
                      <a:r>
                        <a:rPr kumimoji="1" lang="en-US" altLang="cs-CZ" sz="1600" b="0" i="0" u="none" strike="noStrike" cap="none" normalizeH="0" baseline="-3000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ion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×10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let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tlak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hustota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b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pro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temnou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energii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w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−1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baryonové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hmoty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temné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hmoty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DM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27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temné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energie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Λ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68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záření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0,046 %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hmotných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neutrin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0,1 %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dolní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hranice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elková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hmota-energie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TOT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~1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snad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plochý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(1)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s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táří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vesmíru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13,8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×10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let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601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7EA8604-8175-4116-8897-FC13E33C5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231" y="0"/>
            <a:ext cx="79550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Mgr. Pal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á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tov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á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u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č</a:t>
            </a:r>
            <a:r>
              <a:rPr kumimoji="1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ebn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í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materi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á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l </a:t>
            </a:r>
            <a:r>
              <a:rPr kumimoji="1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Ministerstva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š</a:t>
            </a:r>
            <a:r>
              <a:rPr kumimoji="1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kolstv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í</a:t>
            </a:r>
          </a:p>
        </p:txBody>
      </p:sp>
    </p:spTree>
    <p:extLst>
      <p:ext uri="{BB962C8B-B14F-4D97-AF65-F5344CB8AC3E}">
        <p14:creationId xmlns:p14="http://schemas.microsoft.com/office/powerpoint/2010/main" val="674063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197" y="0"/>
            <a:ext cx="7235830" cy="660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18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410" y="69969"/>
            <a:ext cx="2472455" cy="3317988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052" y="87535"/>
            <a:ext cx="2630065" cy="3300421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484" y="3392170"/>
            <a:ext cx="2662745" cy="3371018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 bwMode="auto">
          <a:xfrm>
            <a:off x="380010" y="3342236"/>
            <a:ext cx="8805946" cy="4571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33645" y="1169815"/>
            <a:ext cx="1197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Jan Kepler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(1571–1630)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4549608" y="1163973"/>
            <a:ext cx="166744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Jean Phillipe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Loys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Chaseaux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(1717–1751)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0" y="4827554"/>
            <a:ext cx="11977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Heinrich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Wilhelm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Olbers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(1758–1840)</a:t>
            </a: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031" y="3389841"/>
            <a:ext cx="2655664" cy="3394231"/>
          </a:xfrm>
          <a:prstGeom prst="rect">
            <a:avLst/>
          </a:prstGeom>
        </p:spPr>
      </p:pic>
      <p:sp>
        <p:nvSpPr>
          <p:cNvPr id="14" name="TextovéPole 13"/>
          <p:cNvSpPr txBox="1"/>
          <p:nvPr/>
        </p:nvSpPr>
        <p:spPr>
          <a:xfrm>
            <a:off x="4491140" y="4827533"/>
            <a:ext cx="11977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Edgar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Alan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Poe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(1809–1849)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3545735" y="118467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1610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8090834" y="118466"/>
            <a:ext cx="7361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~ </a:t>
            </a:r>
            <a:r>
              <a:rPr kumimoji="1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1740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3243800" y="6422413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1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823</a:t>
            </a: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7683191" y="6455410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1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848</a:t>
            </a: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130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23853"/>
            <a:ext cx="9144000" cy="623430"/>
          </a:xfrm>
          <a:prstGeom prst="rect">
            <a:avLst/>
          </a:prstGeom>
          <a:solidFill>
            <a:schemeClr val="accent6">
              <a:lumMod val="10000"/>
              <a:alpha val="52000"/>
            </a:schemeClr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„</a:t>
            </a:r>
            <a:r>
              <a:rPr kumimoji="1" lang="en-US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Prachov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é</a:t>
            </a:r>
            <a:r>
              <a:rPr kumimoji="1" lang="en-US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“ v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ysvětlení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628273" y="5835831"/>
            <a:ext cx="3328155" cy="830997"/>
          </a:xfrm>
          <a:prstGeom prst="rect">
            <a:avLst/>
          </a:prstGeom>
          <a:solidFill>
            <a:schemeClr val="accent6">
              <a:lumMod val="10000"/>
              <a:alpha val="43000"/>
            </a:schemeClr>
          </a:solidFill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světlo hvězd zastiňuje prach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termodynamická rovnováha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 určité době musí prach svítit</a:t>
            </a:r>
          </a:p>
        </p:txBody>
      </p:sp>
    </p:spTree>
    <p:extLst>
      <p:ext uri="{BB962C8B-B14F-4D97-AF65-F5344CB8AC3E}">
        <p14:creationId xmlns:p14="http://schemas.microsoft.com/office/powerpoint/2010/main" val="3304775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087" y="1246909"/>
            <a:ext cx="5426132" cy="5426132"/>
          </a:xfrm>
          <a:prstGeom prst="rect">
            <a:avLst/>
          </a:prstGeom>
          <a:ln w="15875">
            <a:solidFill>
              <a:schemeClr val="bg1"/>
            </a:solidFill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9010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Skutečné vysvětlení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89534" y="1109451"/>
            <a:ext cx="313900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hvězdy žijí konečnou dobu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nevyzařují nekonečně dlouho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žijí a umírají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objekty ve vesmíru se vyvíjejí</a:t>
            </a:r>
          </a:p>
        </p:txBody>
      </p:sp>
      <p:sp>
        <p:nvSpPr>
          <p:cNvPr id="14" name="Ovál 13"/>
          <p:cNvSpPr/>
          <p:nvPr/>
        </p:nvSpPr>
        <p:spPr bwMode="auto">
          <a:xfrm>
            <a:off x="3145064" y="174319"/>
            <a:ext cx="550074" cy="550074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228535" y="2185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66906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1900"/>
            <a:ext cx="9144000" cy="6227513"/>
          </a:xfrm>
          <a:prstGeom prst="rect">
            <a:avLst/>
          </a:prstGeom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9010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Skutečné vysvětlení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89534" y="1109451"/>
            <a:ext cx="71657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vesmír není nekonečný v čase, má svůj horizont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světlo ze slupek cestuje konečnou dobu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ze vzdálenějších slupek světlo nedolétlo, protože vesmír ještě neexistoval</a:t>
            </a:r>
          </a:p>
        </p:txBody>
      </p:sp>
      <p:sp>
        <p:nvSpPr>
          <p:cNvPr id="14" name="Ovál 13"/>
          <p:cNvSpPr/>
          <p:nvPr/>
        </p:nvSpPr>
        <p:spPr bwMode="auto">
          <a:xfrm>
            <a:off x="3145064" y="174319"/>
            <a:ext cx="550074" cy="550074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228535" y="2185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94799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9010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Skutečné vysvětlení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89534" y="1109451"/>
            <a:ext cx="41809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vesmír se rozpíná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kosmologický červený posuv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vzdálené objekty svítí v IR a mikrovlnách</a:t>
            </a:r>
          </a:p>
        </p:txBody>
      </p:sp>
      <p:sp>
        <p:nvSpPr>
          <p:cNvPr id="14" name="Ovál 13"/>
          <p:cNvSpPr/>
          <p:nvPr/>
        </p:nvSpPr>
        <p:spPr bwMode="auto">
          <a:xfrm>
            <a:off x="3145064" y="174319"/>
            <a:ext cx="550074" cy="550074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228535" y="2185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8761"/>
            <a:ext cx="9144000" cy="335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83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Výchozí návrh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12565</TotalTime>
  <Words>940</Words>
  <Application>Microsoft Office PowerPoint</Application>
  <PresentationFormat>Předvádění na obrazovce (4:3)</PresentationFormat>
  <Paragraphs>222</Paragraphs>
  <Slides>48</Slides>
  <Notes>2</Notes>
  <HiddenSlides>0</HiddenSlides>
  <MMClips>2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7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48</vt:i4>
      </vt:variant>
    </vt:vector>
  </HeadingPairs>
  <TitlesOfParts>
    <vt:vector size="62" baseType="lpstr">
      <vt:lpstr>Times New Roman</vt:lpstr>
      <vt:lpstr>Arial</vt:lpstr>
      <vt:lpstr>Symbol</vt:lpstr>
      <vt:lpstr>Monotype Sorts</vt:lpstr>
      <vt:lpstr>Arial Narrow</vt:lpstr>
      <vt:lpstr>Calibri</vt:lpstr>
      <vt:lpstr>Default Design</vt:lpstr>
      <vt:lpstr>Motiv sady Office</vt:lpstr>
      <vt:lpstr>4_Default Design</vt:lpstr>
      <vt:lpstr>1_Default Design</vt:lpstr>
      <vt:lpstr>2_Default Design</vt:lpstr>
      <vt:lpstr>Výchozí návrh</vt:lpstr>
      <vt:lpstr>5_Default Design</vt:lpstr>
      <vt:lpstr>Equation</vt:lpstr>
      <vt:lpstr>Milníky kosmologie IV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Milníky kosmologie</dc:title>
  <dc:creator>Petr Kulhanek</dc:creator>
  <cp:lastModifiedBy>Kulhanek, Petr</cp:lastModifiedBy>
  <cp:revision>1150</cp:revision>
  <dcterms:created xsi:type="dcterms:W3CDTF">1998-08-13T14:52:10Z</dcterms:created>
  <dcterms:modified xsi:type="dcterms:W3CDTF">2026-02-03T12:42:58Z</dcterms:modified>
</cp:coreProperties>
</file>