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  <p:sldMasterId id="2147483724" r:id="rId2"/>
    <p:sldMasterId id="2147483791" r:id="rId3"/>
  </p:sldMasterIdLst>
  <p:notesMasterIdLst>
    <p:notesMasterId r:id="rId35"/>
  </p:notesMasterIdLst>
  <p:handoutMasterIdLst>
    <p:handoutMasterId r:id="rId36"/>
  </p:handoutMasterIdLst>
  <p:sldIdLst>
    <p:sldId id="741" r:id="rId4"/>
    <p:sldId id="785" r:id="rId5"/>
    <p:sldId id="1221" r:id="rId6"/>
    <p:sldId id="780" r:id="rId7"/>
    <p:sldId id="402" r:id="rId8"/>
    <p:sldId id="401" r:id="rId9"/>
    <p:sldId id="407" r:id="rId10"/>
    <p:sldId id="406" r:id="rId11"/>
    <p:sldId id="395" r:id="rId12"/>
    <p:sldId id="1217" r:id="rId13"/>
    <p:sldId id="502" r:id="rId14"/>
    <p:sldId id="1220" r:id="rId15"/>
    <p:sldId id="510" r:id="rId16"/>
    <p:sldId id="511" r:id="rId17"/>
    <p:sldId id="415" r:id="rId18"/>
    <p:sldId id="416" r:id="rId19"/>
    <p:sldId id="417" r:id="rId20"/>
    <p:sldId id="786" r:id="rId21"/>
    <p:sldId id="1219" r:id="rId22"/>
    <p:sldId id="418" r:id="rId23"/>
    <p:sldId id="1222" r:id="rId24"/>
    <p:sldId id="420" r:id="rId25"/>
    <p:sldId id="522" r:id="rId26"/>
    <p:sldId id="1223" r:id="rId27"/>
    <p:sldId id="524" r:id="rId28"/>
    <p:sldId id="525" r:id="rId29"/>
    <p:sldId id="526" r:id="rId30"/>
    <p:sldId id="1167" r:id="rId31"/>
    <p:sldId id="1218" r:id="rId32"/>
    <p:sldId id="523" r:id="rId33"/>
    <p:sldId id="494" r:id="rId34"/>
  </p:sldIdLst>
  <p:sldSz cx="9144000" cy="6858000" type="screen4x3"/>
  <p:notesSz cx="6645275" cy="9777413"/>
  <p:embeddedFontLst>
    <p:embeddedFont>
      <p:font typeface="Arial Narrow" panose="020B0606020202030204" pitchFamily="34" charset="0"/>
      <p:regular r:id="rId37"/>
      <p:bold r:id="rId38"/>
      <p:italic r:id="rId39"/>
      <p:boldItalic r:id="rId40"/>
    </p:embeddedFont>
    <p:embeddedFont>
      <p:font typeface="Monotype Sorts" panose="01010601010101010101" pitchFamily="2" charset="2"/>
      <p:regular r:id="rId41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99"/>
    <a:srgbClr val="006583"/>
    <a:srgbClr val="00829E"/>
    <a:srgbClr val="00819E"/>
    <a:srgbClr val="00809D"/>
    <a:srgbClr val="0091FF"/>
    <a:srgbClr val="336699"/>
    <a:srgbClr val="006600"/>
    <a:srgbClr val="000066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2779" autoAdjust="0"/>
  </p:normalViewPr>
  <p:slideViewPr>
    <p:cSldViewPr snapToGrid="0">
      <p:cViewPr varScale="1">
        <p:scale>
          <a:sx n="116" d="100"/>
          <a:sy n="116" d="100"/>
        </p:scale>
        <p:origin x="1140" y="102"/>
      </p:cViewPr>
      <p:guideLst>
        <p:guide orient="horz" pos="213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EA6D875D-DD1E-4D5F-AC80-C9CF9DC86FFA}" type="datetime1">
              <a:rPr lang="cs-CZ"/>
              <a:pPr>
                <a:defRPr/>
              </a:pPr>
              <a:t>05.01.2026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B2ED56B-FF63-43BC-BCC8-3E5DC11113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8091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C5E303F2-2113-4120-9C9D-7963609D5949}" type="datetime1">
              <a:rPr lang="cs-CZ"/>
              <a:pPr>
                <a:defRPr/>
              </a:pPr>
              <a:t>05.01.2026</a:t>
            </a:fld>
            <a:endParaRPr lang="cs-CZ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A3F875AF-1103-4DDC-861D-4A713CCE61F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0302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968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868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221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179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1975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19D703-7F4A-4B7B-BF92-F77B1471F6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958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3B7C28-7249-4E1E-8CE0-5DB43BCAC2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6014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A834AB-915B-4A42-93F4-01192381234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1932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6BF5F4-E1B4-4A5F-9A07-2889058FE4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7926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B4EC74-8834-4161-B251-652CC81B92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2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B0123F-7B70-4A35-BDAC-719E6862F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1578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58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AE3D90-CA36-4FC4-A3E2-B85CB3307AD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1927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7E40D9-A03D-41CA-A881-0C9F798FFB6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759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63D17C-8CB6-4AA2-A99B-84B57CC8848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8547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6D6ECA-B97E-41CD-B2FC-E15D12A91E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08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0028A7-77FE-4EF3-B8C9-25C1797EBC4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0173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DA639-E672-4359-805A-1EF766C629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915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3429-7485-4D9C-8DF0-D0EFAC8C3B3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790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DE9A0-7693-4E6F-8180-D7095C6465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99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6A134-7AF2-4E9F-9F85-F9B00EFA0D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096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F9F25-2CBC-4317-9935-7F9F5A6C6D8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4926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481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489E2-C70A-4BE4-AB5A-152DCB17DF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1057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B0AE7-9629-45EA-82D2-2EA0FDF21B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8368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90AA4-B0E0-4FDB-B8A3-541F31F238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2689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7BA56-CF32-40C8-AD2F-5961AF9AA9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092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65467-7125-4C3F-A671-0EE2D1DC2A6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6642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FBE0F-1E37-4443-BF18-E34C1C88CE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530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A110D-9A4C-4BF0-B87F-2CD8CCD11C6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384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CD07D-2EF7-4636-89E9-9210BF253A5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6222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5E907F-416B-4C53-9E3A-2550D5E522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376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42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1173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1936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14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44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7457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BDE1582-F974-45BD-B12F-42D2D18F27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5143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AD8D76-CF9F-45FA-B818-E6A9F7AFF3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433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5.png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6.emf"/><Relationship Id="rId4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4/44/South_pole_telescope_nov2009.jpg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hyperlink" Target="//upload.wikimedia.org/wikipedia/commons/c/cb/Atacama_cosmology_telescope_toco.jpg" TargetMode="Externa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1B0129F3-4ED1-4855-A923-E59B075C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6289" y="86748"/>
            <a:ext cx="4404608" cy="536244"/>
          </a:xfrm>
          <a:noFill/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>
                <a:solidFill>
                  <a:srgbClr val="0BBBF9"/>
                </a:solidFill>
                <a:latin typeface="Arial" panose="020B0604020202020204" pitchFamily="34" charset="0"/>
              </a:rPr>
              <a:t>Milníky kosmologie I</a:t>
            </a:r>
          </a:p>
        </p:txBody>
      </p:sp>
      <p:sp>
        <p:nvSpPr>
          <p:cNvPr id="17411" name="Rectangle 6"/>
          <p:cNvSpPr>
            <a:spLocks noChangeArrowheads="1"/>
          </p:cNvSpPr>
          <p:nvPr/>
        </p:nvSpPr>
        <p:spPr bwMode="auto">
          <a:xfrm>
            <a:off x="6066403" y="5512285"/>
            <a:ext cx="3077597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Petr Kulhánek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0BBBF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kulhanek@aldebaran.cz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0BBBF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www.aldebaran.cz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3B398F6-7D72-4CB8-89A0-09FC8A28A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23" y="581802"/>
            <a:ext cx="3753043" cy="755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0"/>
            <a:ext cx="85010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1929 –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Hubblův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 „objev“ expanze</a:t>
            </a:r>
          </a:p>
        </p:txBody>
      </p:sp>
      <p:graphicFrame>
        <p:nvGraphicFramePr>
          <p:cNvPr id="2662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646228"/>
              </p:ext>
            </p:extLst>
          </p:nvPr>
        </p:nvGraphicFramePr>
        <p:xfrm>
          <a:off x="1226027" y="817003"/>
          <a:ext cx="238283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4" name="Equation" r:id="rId3" imgW="1143000" imgH="431640" progId="Equation.DSMT4">
                  <p:embed/>
                </p:oleObj>
              </mc:Choice>
              <mc:Fallback>
                <p:oleObj name="Equation" r:id="rId3" imgW="1143000" imgH="431640" progId="Equation.DSMT4">
                  <p:embed/>
                  <p:pic>
                    <p:nvPicPr>
                      <p:cNvPr id="2662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6027" y="817003"/>
                        <a:ext cx="2382838" cy="9017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958" y="4343400"/>
            <a:ext cx="2912012" cy="1820007"/>
          </a:xfrm>
          <a:prstGeom prst="rect">
            <a:avLst/>
          </a:prstGeom>
        </p:spPr>
      </p:pic>
      <p:graphicFrame>
        <p:nvGraphicFramePr>
          <p:cNvPr id="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7216988"/>
              </p:ext>
            </p:extLst>
          </p:nvPr>
        </p:nvGraphicFramePr>
        <p:xfrm>
          <a:off x="4834891" y="0"/>
          <a:ext cx="4862146" cy="3198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45" name="PHOTO-PAINT" r:id="rId6" imgW="7164179" imgH="4713276" progId="CorelPhotoPaint.Image.12">
                  <p:embed/>
                </p:oleObj>
              </mc:Choice>
              <mc:Fallback>
                <p:oleObj name="PHOTO-PAINT" r:id="rId6" imgW="7164179" imgH="4713276" progId="CorelPhotoPaint.Image.12">
                  <p:embed/>
                  <p:pic>
                    <p:nvPicPr>
                      <p:cNvPr id="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4891" y="0"/>
                        <a:ext cx="4862146" cy="3198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Obrázek 6">
            <a:extLst>
              <a:ext uri="{FF2B5EF4-FFF2-40B4-BE49-F238E27FC236}">
                <a16:creationId xmlns:a16="http://schemas.microsoft.com/office/drawing/2014/main" id="{BC1887BD-E8E5-4BEA-8127-98B855A329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6" y="3321626"/>
            <a:ext cx="5493031" cy="3411687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A1B97B46-08A9-4436-8FC9-865E4CD67068}"/>
              </a:ext>
            </a:extLst>
          </p:cNvPr>
          <p:cNvSpPr txBox="1"/>
          <p:nvPr/>
        </p:nvSpPr>
        <p:spPr>
          <a:xfrm>
            <a:off x="157852" y="2151404"/>
            <a:ext cx="41056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 err="1">
                <a:solidFill>
                  <a:schemeClr val="tx2"/>
                </a:solidFill>
                <a:latin typeface="+mn-lt"/>
              </a:rPr>
              <a:t>Lema</a:t>
            </a:r>
            <a:r>
              <a:rPr lang="en-US" b="0" dirty="0">
                <a:solidFill>
                  <a:schemeClr val="tx2"/>
                </a:solidFill>
                <a:latin typeface="+mn-lt"/>
              </a:rPr>
              <a:t>î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tre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objevil expanzi už v roce 1927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odhadl i velikost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Hubblovy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konstanty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použil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Slipherova</a:t>
            </a:r>
            <a:r>
              <a:rPr lang="cs-CZ" b="0" dirty="0">
                <a:solidFill>
                  <a:schemeClr val="tx2"/>
                </a:solidFill>
                <a:latin typeface="+mn-lt"/>
              </a:rPr>
              <a:t> měření, stejně jako </a:t>
            </a:r>
            <a:r>
              <a:rPr lang="cs-CZ" b="0" dirty="0" err="1">
                <a:solidFill>
                  <a:schemeClr val="tx2"/>
                </a:solidFill>
                <a:latin typeface="+mn-lt"/>
              </a:rPr>
              <a:t>Hubble</a:t>
            </a:r>
            <a:endParaRPr lang="cs-CZ" b="0" dirty="0">
              <a:solidFill>
                <a:schemeClr val="tx2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b="0" dirty="0">
                <a:solidFill>
                  <a:schemeClr val="tx2"/>
                </a:solidFill>
                <a:latin typeface="+mn-lt"/>
              </a:rPr>
              <a:t>teorie prvotního atomu</a:t>
            </a:r>
          </a:p>
        </p:txBody>
      </p:sp>
    </p:spTree>
    <p:extLst>
      <p:ext uri="{BB962C8B-B14F-4D97-AF65-F5344CB8AC3E}">
        <p14:creationId xmlns:p14="http://schemas.microsoft.com/office/powerpoint/2010/main" val="98842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14_picus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4414838" cy="604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7" descr="14_picus_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558800"/>
            <a:ext cx="455136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856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C809E6B7-BAE2-4945-96EB-CA694CBE80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502" y="0"/>
            <a:ext cx="5988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4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97005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>
              <a:lnSpc>
                <a:spcPct val="100000"/>
              </a:lnSpc>
            </a:pPr>
            <a:r>
              <a:rPr lang="cs-CZ" sz="2800" dirty="0"/>
              <a:t>George </a:t>
            </a:r>
            <a:r>
              <a:rPr lang="cs-CZ" sz="2800" dirty="0" err="1"/>
              <a:t>Gamow</a:t>
            </a:r>
            <a:br>
              <a:rPr lang="cs-CZ" sz="2800" dirty="0"/>
            </a:br>
            <a:r>
              <a:rPr lang="cs-CZ" sz="2800" dirty="0"/>
              <a:t>(1904–1968)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7188"/>
            <a:ext cx="4572000" cy="687518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03315"/>
            <a:ext cx="4360985" cy="515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734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0208"/>
            <a:ext cx="3437792" cy="343779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35" y="0"/>
            <a:ext cx="5561065" cy="6858000"/>
          </a:xfrm>
          <a:prstGeom prst="rect">
            <a:avLst/>
          </a:prstGeom>
        </p:spPr>
      </p:pic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1063869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pPr>
              <a:lnSpc>
                <a:spcPct val="100000"/>
              </a:lnSpc>
            </a:pPr>
            <a:r>
              <a:rPr lang="cs-CZ" sz="2800" dirty="0"/>
              <a:t>Fred </a:t>
            </a:r>
            <a:r>
              <a:rPr lang="cs-CZ" sz="2800" dirty="0" err="1"/>
              <a:t>Hoyle</a:t>
            </a:r>
            <a:br>
              <a:rPr lang="cs-CZ" sz="2800" dirty="0"/>
            </a:br>
            <a:r>
              <a:rPr lang="cs-CZ" sz="2800" dirty="0"/>
              <a:t>(1915–2001)</a:t>
            </a:r>
          </a:p>
        </p:txBody>
      </p:sp>
    </p:spTree>
    <p:extLst>
      <p:ext uri="{BB962C8B-B14F-4D97-AF65-F5344CB8AC3E}">
        <p14:creationId xmlns:p14="http://schemas.microsoft.com/office/powerpoint/2010/main" val="28746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" y="236912"/>
            <a:ext cx="9139844" cy="6384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A6AA80C0-AA0F-431D-92E4-15952E5DE79C}"/>
              </a:ext>
            </a:extLst>
          </p:cNvPr>
          <p:cNvSpPr txBox="1"/>
          <p:nvPr/>
        </p:nvSpPr>
        <p:spPr>
          <a:xfrm>
            <a:off x="101600" y="2305909"/>
            <a:ext cx="16337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Ralph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Alpher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Hans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Bethe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George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Gamow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Robert Herman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57C6977C-6516-469E-A6AA-75356D2A0F12}"/>
              </a:ext>
            </a:extLst>
          </p:cNvPr>
          <p:cNvSpPr txBox="1"/>
          <p:nvPr/>
        </p:nvSpPr>
        <p:spPr>
          <a:xfrm>
            <a:off x="3098800" y="489119"/>
            <a:ext cx="51342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horký model vzniku světa (αβγ)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první model tvorby lehkých prvků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podpora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Lemaîtrova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modelu prvotního atomu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předpověď reliktního záření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b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Hans </a:t>
            </a:r>
            <a:r>
              <a:rPr lang="cs-CZ" sz="1600" b="0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Bethe</a:t>
            </a:r>
            <a:r>
              <a:rPr lang="cs-CZ" sz="1600" b="0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: TJ syntéza ve hvězdách (CNO cyklus)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3623FE-0DBD-46DA-B89D-A9372F983E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37025" cy="65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r>
              <a:rPr lang="cs-CZ" sz="2800" dirty="0"/>
              <a:t>1948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9B0320C-6559-4D2A-A05D-29DF4485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5442"/>
            <a:ext cx="9144000" cy="31729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595" y="1198936"/>
            <a:ext cx="5127625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>
          <a:xfrm>
            <a:off x="55657" y="0"/>
            <a:ext cx="4137025" cy="65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/>
          <a:p>
            <a:r>
              <a:rPr lang="cs-CZ" sz="2800" dirty="0"/>
              <a:t>1965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40853" y="4038546"/>
            <a:ext cx="14029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Arno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Penzias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2867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064934"/>
              </p:ext>
            </p:extLst>
          </p:nvPr>
        </p:nvGraphicFramePr>
        <p:xfrm>
          <a:off x="204788" y="4349835"/>
          <a:ext cx="1909763" cy="2298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15" name="CorelDRAW" r:id="rId4" imgW="1933355" imgH="2327137" progId="CorelDRAW.Graphic.12">
                  <p:embed/>
                </p:oleObj>
              </mc:Choice>
              <mc:Fallback>
                <p:oleObj name="CorelDRAW" r:id="rId4" imgW="1933355" imgH="2327137" progId="CorelDRAW.Graphic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88" y="4349835"/>
                        <a:ext cx="1909763" cy="2298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056038"/>
              </p:ext>
            </p:extLst>
          </p:nvPr>
        </p:nvGraphicFramePr>
        <p:xfrm>
          <a:off x="2300288" y="4353243"/>
          <a:ext cx="1836737" cy="231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16" name="CorelDRAW" r:id="rId6" imgW="1837121" imgH="2315938" progId="CorelDRAW.Graphic.12">
                  <p:embed/>
                </p:oleObj>
              </mc:Choice>
              <mc:Fallback>
                <p:oleObj name="CorelDRAW" r:id="rId6" imgW="1837121" imgH="2315938" progId="CorelDRAW.Graphic.12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0288" y="4353243"/>
                        <a:ext cx="1836737" cy="2316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ovéPole 10">
            <a:extLst>
              <a:ext uri="{FF2B5EF4-FFF2-40B4-BE49-F238E27FC236}">
                <a16:creationId xmlns:a16="http://schemas.microsoft.com/office/drawing/2014/main" id="{5154339E-5893-4235-8215-30870019C4AE}"/>
              </a:ext>
            </a:extLst>
          </p:cNvPr>
          <p:cNvSpPr txBox="1"/>
          <p:nvPr/>
        </p:nvSpPr>
        <p:spPr>
          <a:xfrm>
            <a:off x="102507" y="713904"/>
            <a:ext cx="489723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Arthur B.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Crawford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navrhuje anténu pro Echo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ukončení sledování Echa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1965: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rádiové mapování Mléčné dráhy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1965: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Astrophysical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Journal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–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dvojčlánek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umístění: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Murray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Hill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, New Jersey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vlastník: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Bell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Telephone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</a:t>
            </a:r>
            <a:r>
              <a:rPr lang="cs-CZ" sz="1600" b="0" dirty="0" err="1">
                <a:solidFill>
                  <a:schemeClr val="tx2"/>
                </a:solidFill>
                <a:latin typeface="+mn-lt"/>
              </a:rPr>
              <a:t>Laboratories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sběrná plocha: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25 m</a:t>
            </a:r>
            <a:r>
              <a:rPr lang="cs-CZ" sz="1600" b="0" baseline="30000" dirty="0">
                <a:solidFill>
                  <a:schemeClr val="tx2"/>
                </a:solidFill>
                <a:latin typeface="+mn-lt"/>
              </a:rPr>
              <a:t>2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citlivost: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 dopředu/zpět 3000:1</a:t>
            </a:r>
          </a:p>
          <a:p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vlnová délka: </a:t>
            </a:r>
            <a:r>
              <a:rPr lang="cs-CZ" sz="1600" b="0" dirty="0">
                <a:solidFill>
                  <a:schemeClr val="tx2"/>
                </a:solidFill>
                <a:latin typeface="+mn-lt"/>
              </a:rPr>
              <a:t>7,3 cm</a:t>
            </a:r>
            <a:endParaRPr lang="cs-CZ" sz="1600" b="0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3" name="Text Box 5">
            <a:extLst>
              <a:ext uri="{FF2B5EF4-FFF2-40B4-BE49-F238E27FC236}">
                <a16:creationId xmlns:a16="http://schemas.microsoft.com/office/drawing/2014/main" id="{DADF99A2-57CE-4C3D-946E-C732C1916F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717" y="4067004"/>
            <a:ext cx="14718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sz="1600" b="0" dirty="0">
                <a:solidFill>
                  <a:schemeClr val="tx2"/>
                </a:solidFill>
                <a:latin typeface="+mn-lt"/>
              </a:rPr>
              <a:t>Robert Wilson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9A899BD0-129D-4BF6-88A6-BD619F1E2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69" y="0"/>
            <a:ext cx="52922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2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C4AD92-A37E-4937-9A74-C6898C6D5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5C1A129C-AF80-4AC6-A7BA-F253859739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628"/>
            <a:ext cx="9144000" cy="65760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9466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DC346200-96C9-4549-9A57-4437D7964C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9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228611"/>
              </p:ext>
            </p:extLst>
          </p:nvPr>
        </p:nvGraphicFramePr>
        <p:xfrm>
          <a:off x="26376" y="26380"/>
          <a:ext cx="9097399" cy="6752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9" name="PHOTO-PAINT" r:id="rId3" imgW="13629960" imgH="10115280" progId="CorelPhotoPaint.Image.12">
                  <p:embed/>
                </p:oleObj>
              </mc:Choice>
              <mc:Fallback>
                <p:oleObj name="PHOTO-PAINT" r:id="rId3" imgW="13629960" imgH="10115280" progId="CorelPhotoPaint.Image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376" y="26380"/>
                        <a:ext cx="9097399" cy="67524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mb-1">
            <a:hlinkClick r:id="" action="ppaction://media"/>
            <a:extLst>
              <a:ext uri="{FF2B5EF4-FFF2-40B4-BE49-F238E27FC236}">
                <a16:creationId xmlns:a16="http://schemas.microsoft.com/office/drawing/2014/main" id="{C768E29B-C573-4FC3-98AD-452C7D8BDE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50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COBE_CMB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" y="0"/>
            <a:ext cx="9136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26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mb-2">
            <a:hlinkClick r:id="" action="ppaction://media"/>
            <a:extLst>
              <a:ext uri="{FF2B5EF4-FFF2-40B4-BE49-F238E27FC236}">
                <a16:creationId xmlns:a16="http://schemas.microsoft.com/office/drawing/2014/main" id="{838818BC-FB75-41CB-ADA3-01D9FC12473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6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Sky_map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46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42069"/>
            <a:ext cx="6508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Obloha z Plancku po roce pozorování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200025" y="542925"/>
            <a:ext cx="8715375" cy="129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000" b="0">
                <a:solidFill>
                  <a:schemeClr val="tx2"/>
                </a:solidFill>
                <a:latin typeface="Arial" panose="020B0604020202020204" pitchFamily="34" charset="0"/>
              </a:rPr>
              <a:t>reliktní záření je odečteno</a:t>
            </a:r>
          </a:p>
        </p:txBody>
      </p:sp>
      <p:pic>
        <p:nvPicPr>
          <p:cNvPr id="5837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131763"/>
            <a:ext cx="15621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732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65087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Separace signálu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37" y="559987"/>
            <a:ext cx="8511077" cy="615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202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LANCK_FSM_03_Black_frame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300"/>
            <a:ext cx="9144000" cy="648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0" y="0"/>
            <a:ext cx="680402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P</a:t>
            </a:r>
            <a:r>
              <a:rPr lang="cs-CZ" sz="2800" dirty="0">
                <a:solidFill>
                  <a:schemeClr val="accent1"/>
                </a:solidFill>
                <a:latin typeface="Arial" panose="020B0604020202020204" pitchFamily="34" charset="0"/>
              </a:rPr>
              <a:t>lanck, p</a:t>
            </a: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o roce (červenec 2010)</a:t>
            </a:r>
          </a:p>
        </p:txBody>
      </p:sp>
    </p:spTree>
    <p:extLst>
      <p:ext uri="{BB962C8B-B14F-4D97-AF65-F5344CB8AC3E}">
        <p14:creationId xmlns:p14="http://schemas.microsoft.com/office/powerpoint/2010/main" val="4125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DEE2CE0F-06F7-4029-AB93-43B576125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2018 CMB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E7749A7-38BA-43A1-A704-F4B6626C8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870"/>
            <a:ext cx="9144000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57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DEE2CE0F-06F7-4029-AB93-43B576125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2018 CMB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7043EEE-3979-4C58-8694-2FCA159D1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4870"/>
            <a:ext cx="9144000" cy="512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2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5432"/>
            <a:ext cx="9144000" cy="5625187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1213041" y="2978247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Wilson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2475417" y="2869691"/>
            <a:ext cx="7718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Flagstaff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ovéPole 15"/>
          <p:cNvSpPr txBox="1"/>
          <p:nvPr/>
        </p:nvSpPr>
        <p:spPr>
          <a:xfrm>
            <a:off x="1724417" y="3225637"/>
            <a:ext cx="75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Palomar</a:t>
            </a:r>
            <a:endParaRPr kumimoji="1" lang="en-US" sz="12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781673" y="3300959"/>
            <a:ext cx="7537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Los Angeles</a:t>
            </a:r>
            <a:endParaRPr kumimoji="1" lang="en-US" sz="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31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5" descr="spektr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9144000" cy="661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Picture 4" descr="File:South pole telescope nov2009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38" y="3854450"/>
            <a:ext cx="1698625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5"/>
          <p:cNvSpPr txBox="1">
            <a:spLocks noChangeArrowheads="1"/>
          </p:cNvSpPr>
          <p:nvPr/>
        </p:nvSpPr>
        <p:spPr bwMode="auto">
          <a:xfrm>
            <a:off x="1108075" y="3910013"/>
            <a:ext cx="5302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SPT</a:t>
            </a:r>
          </a:p>
        </p:txBody>
      </p:sp>
      <p:pic>
        <p:nvPicPr>
          <p:cNvPr id="78853" name="Picture 7" descr="File:Atacama cosmology telescope toco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4197350"/>
            <a:ext cx="28813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Text Box 8"/>
          <p:cNvSpPr txBox="1">
            <a:spLocks noChangeArrowheads="1"/>
          </p:cNvSpPr>
          <p:nvPr/>
        </p:nvSpPr>
        <p:spPr bwMode="auto">
          <a:xfrm>
            <a:off x="2921000" y="4235450"/>
            <a:ext cx="539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1638300" y="62984"/>
            <a:ext cx="39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1°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750751" y="62984"/>
            <a:ext cx="50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90°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3928511" y="7218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0.2°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6351342" y="6298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0.1°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2555298" y="62984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dirty="0">
                <a:solidFill>
                  <a:schemeClr val="bg2"/>
                </a:solidFill>
              </a:rPr>
              <a:t>0.3°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7809101" y="42155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800" b="0" i="1" dirty="0">
                <a:solidFill>
                  <a:schemeClr val="bg2"/>
                </a:solidFill>
              </a:rPr>
              <a:t>φ</a:t>
            </a:r>
            <a:r>
              <a:rPr lang="cs-CZ" sz="1600" b="0" dirty="0">
                <a:solidFill>
                  <a:schemeClr val="bg2"/>
                </a:solidFill>
              </a:rPr>
              <a:t> = 180°/</a:t>
            </a:r>
            <a:r>
              <a:rPr lang="cs-CZ" sz="1600" b="0" i="1" dirty="0">
                <a:solidFill>
                  <a:schemeClr val="bg2"/>
                </a:solidFill>
              </a:rPr>
              <a:t>ℓ</a:t>
            </a:r>
            <a:endParaRPr lang="cs-CZ" sz="1600" b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541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Group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977949701"/>
              </p:ext>
            </p:extLst>
          </p:nvPr>
        </p:nvGraphicFramePr>
        <p:xfrm>
          <a:off x="2252663" y="1873250"/>
          <a:ext cx="4933950" cy="3667125"/>
        </p:xfrm>
        <a:graphic>
          <a:graphicData uri="http://schemas.openxmlformats.org/drawingml/2006/table">
            <a:tbl>
              <a:tblPr/>
              <a:tblGrid>
                <a:gridCol w="2867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2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parametr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Planck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stáří vesmíru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13,8×10</a:t>
                      </a:r>
                      <a:r>
                        <a:rPr kumimoji="1" lang="cs-CZ" sz="16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konec Velkého třesku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380 000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první hvězdy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550 </a:t>
                      </a: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000 000 let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Hubblova konstanta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70 </a:t>
                      </a: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km/s/</a:t>
                      </a:r>
                      <a:r>
                        <a:rPr kumimoji="1" lang="cs-CZ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Mpc</a:t>
                      </a:r>
                      <a:endParaRPr kumimoji="1" lang="cs-CZ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1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atomární látky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5 %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temné hmoty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27 %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množství temné energie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68 %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35625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Objev expanze vesmíru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6" y="1255350"/>
            <a:ext cx="2720587" cy="3883163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348" y="1255350"/>
            <a:ext cx="2653849" cy="388316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222" y="1255351"/>
            <a:ext cx="3056193" cy="3883163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844739" y="5138513"/>
            <a:ext cx="1564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Vesto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Slipher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(1875–1969)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Flagstaff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Arizona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3586166" y="5138513"/>
            <a:ext cx="16257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Georges </a:t>
            </a:r>
            <a:r>
              <a:rPr kumimoji="1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Lemaître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(1894–1966)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Lovaň, Belgie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6402204" y="5138513"/>
            <a:ext cx="18678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Edwin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Hubble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(1889–1953)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Wilson, Kalifornie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06736" y="1267858"/>
            <a:ext cx="582211" cy="307777"/>
          </a:xfrm>
          <a:prstGeom prst="rect">
            <a:avLst/>
          </a:prstGeom>
          <a:solidFill>
            <a:srgbClr val="333333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1912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083348" y="1267858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1927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893222" y="1255350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1929</a:t>
            </a:r>
            <a:endParaRPr kumimoji="1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17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5"/>
          <p:cNvSpPr>
            <a:spLocks noChangeArrowheads="1"/>
          </p:cNvSpPr>
          <p:nvPr/>
        </p:nvSpPr>
        <p:spPr bwMode="auto">
          <a:xfrm>
            <a:off x="0" y="0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Mt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. Wilson (1917)</a:t>
            </a:r>
          </a:p>
        </p:txBody>
      </p:sp>
      <p:pic>
        <p:nvPicPr>
          <p:cNvPr id="20483" name="Picture 4" descr="2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938"/>
            <a:ext cx="9144000" cy="608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5"/>
          <p:cNvSpPr>
            <a:spLocks noChangeArrowheads="1"/>
          </p:cNvSpPr>
          <p:nvPr/>
        </p:nvSpPr>
        <p:spPr bwMode="auto">
          <a:xfrm>
            <a:off x="0" y="0"/>
            <a:ext cx="6494463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>
                <a:solidFill>
                  <a:schemeClr val="tx2"/>
                </a:solidFill>
                <a:latin typeface="Arial Narrow" panose="020B0606020202030204" pitchFamily="34" charset="0"/>
              </a:rPr>
              <a:t>Mt. Wilson (1917)</a:t>
            </a:r>
          </a:p>
        </p:txBody>
      </p:sp>
      <p:pic>
        <p:nvPicPr>
          <p:cNvPr id="21507" name="Picture 4" descr="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4_mount_wilson_sm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0"/>
            <a:ext cx="5456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5"/>
          <p:cNvSpPr>
            <a:spLocks noChangeArrowheads="1"/>
          </p:cNvSpPr>
          <p:nvPr/>
        </p:nvSpPr>
        <p:spPr bwMode="auto">
          <a:xfrm>
            <a:off x="238125" y="209550"/>
            <a:ext cx="2874963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Edwin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Hubble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na </a:t>
            </a:r>
            <a:r>
              <a:rPr lang="cs-CZ" dirty="0" err="1">
                <a:solidFill>
                  <a:schemeClr val="tx2"/>
                </a:solidFill>
                <a:latin typeface="Arial Narrow" panose="020B0606020202030204" pitchFamily="34" charset="0"/>
              </a:rPr>
              <a:t>Mt</a:t>
            </a: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. Wilsonu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tx2"/>
                </a:solidFill>
                <a:latin typeface="Arial Narrow" panose="020B0606020202030204" pitchFamily="34" charset="0"/>
              </a:rPr>
              <a:t>(1919–1953)</a:t>
            </a:r>
          </a:p>
        </p:txBody>
      </p:sp>
      <p:pic>
        <p:nvPicPr>
          <p:cNvPr id="25603" name="Picture 5" descr="2_hubble_mtwil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75" y="0"/>
            <a:ext cx="5445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>
            <a:extLst>
              <a:ext uri="{FF2B5EF4-FFF2-40B4-BE49-F238E27FC236}">
                <a16:creationId xmlns:a16="http://schemas.microsoft.com/office/drawing/2014/main" id="{C2A02757-8B8E-4137-80D5-117D0EF95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7" name="Rectangle 7"/>
          <p:cNvSpPr>
            <a:spLocks noChangeArrowheads="1"/>
          </p:cNvSpPr>
          <p:nvPr/>
        </p:nvSpPr>
        <p:spPr bwMode="auto">
          <a:xfrm>
            <a:off x="0" y="0"/>
            <a:ext cx="85010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7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cs-CZ" dirty="0">
                <a:solidFill>
                  <a:schemeClr val="accent1"/>
                </a:solidFill>
                <a:latin typeface="Arial Narrow" panose="020B0606020202030204" pitchFamily="34" charset="0"/>
              </a:rPr>
              <a:t>1923 (1924, 1925) – Andromeda je galaxie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12429</TotalTime>
  <Words>311</Words>
  <Application>Microsoft Office PowerPoint</Application>
  <PresentationFormat>Předvádění na obrazovce (4:3)</PresentationFormat>
  <Paragraphs>88</Paragraphs>
  <Slides>31</Slides>
  <Notes>0</Notes>
  <HiddenSlides>0</HiddenSlides>
  <MMClips>2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31</vt:i4>
      </vt:variant>
    </vt:vector>
  </HeadingPairs>
  <TitlesOfParts>
    <vt:vector size="41" baseType="lpstr">
      <vt:lpstr>Monotype Sorts</vt:lpstr>
      <vt:lpstr>Times New Roman</vt:lpstr>
      <vt:lpstr>Arial</vt:lpstr>
      <vt:lpstr>Arial Narrow</vt:lpstr>
      <vt:lpstr>Default Design</vt:lpstr>
      <vt:lpstr>1_Default Design</vt:lpstr>
      <vt:lpstr>2_Default Design</vt:lpstr>
      <vt:lpstr>Equation</vt:lpstr>
      <vt:lpstr>PHOTO-PAINT</vt:lpstr>
      <vt:lpstr>CorelDRAW</vt:lpstr>
      <vt:lpstr>Milníky kosmologie I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George Gamow (1904–1968)</vt:lpstr>
      <vt:lpstr>Fred Hoyle (1915–2001)</vt:lpstr>
      <vt:lpstr>Prezentace aplikace PowerPoint</vt:lpstr>
      <vt:lpstr>1948</vt:lpstr>
      <vt:lpstr>1965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Milníky kosmologie</dc:title>
  <dc:creator>Petr Kulhanek</dc:creator>
  <cp:lastModifiedBy>Petr</cp:lastModifiedBy>
  <cp:revision>1128</cp:revision>
  <dcterms:created xsi:type="dcterms:W3CDTF">1998-08-13T14:52:10Z</dcterms:created>
  <dcterms:modified xsi:type="dcterms:W3CDTF">2026-01-05T08:18:18Z</dcterms:modified>
</cp:coreProperties>
</file>