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2" r:id="rId2"/>
    <p:sldMasterId id="2147483689" r:id="rId3"/>
    <p:sldMasterId id="2147483703" r:id="rId4"/>
    <p:sldMasterId id="2147483755" r:id="rId5"/>
    <p:sldMasterId id="2147483767" r:id="rId6"/>
  </p:sldMasterIdLst>
  <p:notesMasterIdLst>
    <p:notesMasterId r:id="rId39"/>
  </p:notesMasterIdLst>
  <p:handoutMasterIdLst>
    <p:handoutMasterId r:id="rId40"/>
  </p:handoutMasterIdLst>
  <p:sldIdLst>
    <p:sldId id="256" r:id="rId7"/>
    <p:sldId id="886" r:id="rId8"/>
    <p:sldId id="596" r:id="rId9"/>
    <p:sldId id="597" r:id="rId10"/>
    <p:sldId id="1161" r:id="rId11"/>
    <p:sldId id="457" r:id="rId12"/>
    <p:sldId id="864" r:id="rId13"/>
    <p:sldId id="865" r:id="rId14"/>
    <p:sldId id="868" r:id="rId15"/>
    <p:sldId id="448" r:id="rId16"/>
    <p:sldId id="789" r:id="rId17"/>
    <p:sldId id="790" r:id="rId18"/>
    <p:sldId id="791" r:id="rId19"/>
    <p:sldId id="792" r:id="rId20"/>
    <p:sldId id="882" r:id="rId21"/>
    <p:sldId id="866" r:id="rId22"/>
    <p:sldId id="883" r:id="rId23"/>
    <p:sldId id="819" r:id="rId24"/>
    <p:sldId id="1162" r:id="rId25"/>
    <p:sldId id="582" r:id="rId26"/>
    <p:sldId id="1258" r:id="rId27"/>
    <p:sldId id="847" r:id="rId28"/>
    <p:sldId id="848" r:id="rId29"/>
    <p:sldId id="849" r:id="rId30"/>
    <p:sldId id="852" r:id="rId31"/>
    <p:sldId id="853" r:id="rId32"/>
    <p:sldId id="854" r:id="rId33"/>
    <p:sldId id="855" r:id="rId34"/>
    <p:sldId id="877" r:id="rId35"/>
    <p:sldId id="856" r:id="rId36"/>
    <p:sldId id="857" r:id="rId37"/>
    <p:sldId id="878" r:id="rId38"/>
  </p:sldIdLst>
  <p:sldSz cx="9144000" cy="6858000" type="screen4x3"/>
  <p:notesSz cx="6645275" cy="9777413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F8CC"/>
    <a:srgbClr val="FEDA7C"/>
    <a:srgbClr val="0BBBF9"/>
    <a:srgbClr val="336699"/>
    <a:srgbClr val="99CCFF"/>
    <a:srgbClr val="006600"/>
    <a:srgbClr val="000066"/>
    <a:srgbClr val="006666"/>
    <a:srgbClr val="0033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62" autoAdjust="0"/>
    <p:restoredTop sz="92779" autoAdjust="0"/>
  </p:normalViewPr>
  <p:slideViewPr>
    <p:cSldViewPr snapToGrid="0">
      <p:cViewPr varScale="1">
        <p:scale>
          <a:sx n="116" d="100"/>
          <a:sy n="116" d="100"/>
        </p:scale>
        <p:origin x="1758" y="12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2BBCB018-FD3E-487B-82D0-B3D9F8017885}" type="datetime1">
              <a:rPr lang="cs-CZ"/>
              <a:pPr/>
              <a:t>16.12.2025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FBBF933D-B27D-4AA9-9EAC-2F54BF6C97B2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7759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4D0AC53E-4496-4AB8-BAE9-2BB5954BAB11}" type="datetime1">
              <a:rPr lang="cs-CZ"/>
              <a:pPr/>
              <a:t>16.12.2025</a:t>
            </a:fld>
            <a:endParaRPr lang="cs-CZ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776DBBAC-8173-44B9-A8BC-7D20D1A08F9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207607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53440F0-26D5-489D-A950-02B8FBDF9D1B}" type="slidenum">
              <a:rPr lang="cs-CZ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88AAD-A0F3-4376-83A4-D4D049EFCBE7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08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7C648-D95D-4AB2-BD42-0B38252C14A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8317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562F0B-A714-49F5-A0DC-50E6F9ED5045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3603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9A80A1-5266-4ED2-9FCB-E06FF8DDBB2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3800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4637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1737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434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832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673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9041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C17CE3-E1AC-4529-B0DA-751722427F32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8663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457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3390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8701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2770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70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509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9795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56A5343-5069-4BDB-8009-6C0A9A04AB5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16314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07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781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61A16-2937-4205-B20A-57AA911AD60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790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95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95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087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7051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216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52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40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5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136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3021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991D0-CB56-4338-B3A6-DD3E9A250A6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879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05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2A958-A9D6-41D0-BC1C-A34B3BFD652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453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C2FC8-119B-40D9-A501-0CEF6FA1A7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863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2EEBE-CFDB-4ADC-83A7-FFEDE87106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812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8D086-FDF0-400B-9D0A-9B41AA755B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08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4703B-5080-4CCB-AD1C-AEC8F1ACA9A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4753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F01FA-5E70-41DC-9CA6-E7E3EADC46D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057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DC6B3-F29D-4382-9B63-B9123E74B8C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7041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0DE48-F4A5-4E42-B7F9-3604F407CA5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802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6662-3388-4E5F-8FE3-B707AB2D4F1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6613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AF18F-ED87-470B-8A6D-327D660C5D9D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3598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EC59A-0ED6-4B33-A579-BE5321FD94C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524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000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F3AF561-A34E-4D80-A748-616B698CD1A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5444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8EFAC-0468-4E2F-B5EE-C72C6E15F77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0206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FF5FF-0F65-4246-8B62-A1CDDDE2E90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9454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600E6-7C98-4E66-9D45-3738DC64267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5630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D3A01-05A0-43A3-BA00-67196C43F4A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43648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A9093-D7D3-4F79-A704-7B70AA91DE1D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62436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84504-35C8-4EAF-B173-E2F6AC8659C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6257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EAEB6A-451B-4068-9FA1-796210CB04E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247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A10E5-48E6-4E8C-8D86-F68197A59B2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2648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AEE6B-B7CE-4EC1-A612-FBC217EE544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81593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B210F1-F9E8-4E2A-9144-0EDB074F6CD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964955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B4D0C-EB10-4FCA-AEED-1D620D6B35D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430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A43F022-1840-4604-A5CC-BFDF4C7B7DA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7996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9780C-7C8C-4ABE-8614-105332B681D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88306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D7FAFD-2A6D-42A2-B74E-BC406562568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4554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27220-561D-478B-92D1-8E1E499CD68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0794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A46E9D-5095-475C-AEE0-5903B18E9B0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5836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00E65-D768-47C6-94D2-ABC524D4CE4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04421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23838-84CC-4473-A6D2-CA809F32639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94711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665DA-15A5-4BB2-9D4F-3D9F836B013C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1580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FE3D7-A424-4133-9AA7-E136640B51B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0054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DF4E6-CCE4-49F4-ADC1-05AFF735A19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31564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0519F-73B3-4152-91EF-1FADB262AB1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7324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134F7-5BD9-4673-8530-D24791FD6EDF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31534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CAB8D9A-453B-46EA-8C83-2A8C8FD5893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2706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A5983-BFAC-40C2-B2C8-E0EAF93E6B0F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6667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1075B-9B31-43E8-AC1D-BF7443E7968B}" type="slidenum">
              <a:rPr lang="cs-CZ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372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fld id="{FFE9794F-D064-4599-B07D-A9ED09877603}" type="slidenum">
              <a:rPr lang="cs-CZ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3820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786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l">
              <a:defRPr i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i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i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ED573914-5E6A-425B-8127-B70A62022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025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hlink"/>
                </a:solidFill>
                <a:latin typeface="+mn-lt"/>
              </a:defRPr>
            </a:lvl1pPr>
          </a:lstStyle>
          <a:p>
            <a:fld id="{BFD58800-47B2-4DED-86AA-AE1078AB4FE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1802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FB2344FD-16B7-4EA7-ACC1-9E0D1363E56E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05546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9.emf"/><Relationship Id="rId9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2FF130F7-7593-48DC-9BBF-58F0CE445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8646"/>
            <a:ext cx="8635117" cy="4526813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463"/>
            <a:ext cx="8340918" cy="549162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3200" dirty="0">
                <a:solidFill>
                  <a:schemeClr val="bg1"/>
                </a:solidFill>
              </a:rPr>
              <a:t>Elementární částice a interakce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660101"/>
            <a:ext cx="6496243" cy="1677091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2000" dirty="0">
                <a:solidFill>
                  <a:schemeClr val="bg1"/>
                </a:solidFill>
              </a:rPr>
              <a:t>Petr Kulhánek (aldebaran.cz, kulhanek@aldebaran.cz)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3FA5278-86E0-464C-ABB6-5E9B3EDCD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24" y="6102311"/>
            <a:ext cx="3753043" cy="75568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BFD116E3-15E5-4A23-8E50-89C6861C81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28" y="101022"/>
            <a:ext cx="1001739" cy="952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0770" name="Picture 2" descr="Dj_02_hadro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6122"/>
            <a:ext cx="9144000" cy="363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0771" name="Text Box 3"/>
          <p:cNvSpPr txBox="1">
            <a:spLocks noChangeArrowheads="1"/>
          </p:cNvSpPr>
          <p:nvPr/>
        </p:nvSpPr>
        <p:spPr bwMode="auto">
          <a:xfrm>
            <a:off x="2708275" y="2892523"/>
            <a:ext cx="1006475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baryony</a:t>
            </a:r>
          </a:p>
        </p:txBody>
      </p:sp>
      <p:sp>
        <p:nvSpPr>
          <p:cNvPr id="800772" name="Text Box 4"/>
          <p:cNvSpPr txBox="1">
            <a:spLocks noChangeArrowheads="1"/>
          </p:cNvSpPr>
          <p:nvPr/>
        </p:nvSpPr>
        <p:spPr bwMode="auto">
          <a:xfrm>
            <a:off x="7312025" y="2898873"/>
            <a:ext cx="993775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mezony</a:t>
            </a:r>
          </a:p>
        </p:txBody>
      </p:sp>
      <p:sp>
        <p:nvSpPr>
          <p:cNvPr id="800773" name="Text Box 5"/>
          <p:cNvSpPr txBox="1">
            <a:spLocks noChangeArrowheads="1"/>
          </p:cNvSpPr>
          <p:nvPr/>
        </p:nvSpPr>
        <p:spPr bwMode="auto">
          <a:xfrm>
            <a:off x="4727575" y="1119272"/>
            <a:ext cx="1019175" cy="37623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hadrony</a:t>
            </a:r>
          </a:p>
        </p:txBody>
      </p:sp>
      <p:sp>
        <p:nvSpPr>
          <p:cNvPr id="800774" name="Line 6"/>
          <p:cNvSpPr>
            <a:spLocks noChangeShapeType="1"/>
          </p:cNvSpPr>
          <p:nvPr/>
        </p:nvSpPr>
        <p:spPr bwMode="auto">
          <a:xfrm flipH="1">
            <a:off x="3371850" y="1657434"/>
            <a:ext cx="1695450" cy="1143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00775" name="Line 7"/>
          <p:cNvSpPr>
            <a:spLocks noChangeShapeType="1"/>
          </p:cNvSpPr>
          <p:nvPr/>
        </p:nvSpPr>
        <p:spPr bwMode="auto">
          <a:xfrm>
            <a:off x="5397500" y="1654259"/>
            <a:ext cx="2428875" cy="1143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53157E8-F5D1-4FAF-98A3-918317D14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10" y="91957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Silná interakce</a:t>
            </a:r>
          </a:p>
        </p:txBody>
      </p:sp>
      <p:sp>
        <p:nvSpPr>
          <p:cNvPr id="9" name="Zaoblený obdélník 1">
            <a:extLst>
              <a:ext uri="{FF2B5EF4-FFF2-40B4-BE49-F238E27FC236}">
                <a16:creationId xmlns:a16="http://schemas.microsoft.com/office/drawing/2014/main" id="{9548025D-2115-4257-81CE-BBFE4B8A4D9E}"/>
              </a:ext>
            </a:extLst>
          </p:cNvPr>
          <p:cNvSpPr/>
          <p:nvPr/>
        </p:nvSpPr>
        <p:spPr>
          <a:xfrm>
            <a:off x="123472" y="738070"/>
            <a:ext cx="2470073" cy="906567"/>
          </a:xfrm>
          <a:prstGeom prst="roundRect">
            <a:avLst/>
          </a:prstGeom>
          <a:solidFill>
            <a:srgbClr val="99CCFF"/>
          </a:solidFill>
          <a:ln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5B21623C-6901-4EB5-9D8D-094294B55E4C}"/>
              </a:ext>
            </a:extLst>
          </p:cNvPr>
          <p:cNvSpPr txBox="1"/>
          <p:nvPr/>
        </p:nvSpPr>
        <p:spPr>
          <a:xfrm>
            <a:off x="209559" y="822021"/>
            <a:ext cx="232627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výběrová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gluony (8)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konečný dosah 10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–15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40" name="Picture 12" descr="prot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1588"/>
            <a:ext cx="8702675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0" y="28575"/>
            <a:ext cx="71628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Silná interakce</a:t>
            </a:r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7175500" y="0"/>
            <a:ext cx="1906588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indent="182563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na kvarky a gluony</a:t>
            </a:r>
          </a:p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konečný dosah</a:t>
            </a:r>
          </a:p>
          <a:p>
            <a:pPr marL="0" marR="0" lvl="0" indent="182563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SU(3) symetrie</a:t>
            </a:r>
          </a:p>
        </p:txBody>
      </p:sp>
    </p:spTree>
    <p:extLst>
      <p:ext uri="{BB962C8B-B14F-4D97-AF65-F5344CB8AC3E}">
        <p14:creationId xmlns:p14="http://schemas.microsoft.com/office/powerpoint/2010/main" val="1613215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6931" name="Picture 3" descr="LQCD_baryon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444500"/>
            <a:ext cx="8551863" cy="641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00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84" name="Object 4"/>
          <p:cNvGraphicFramePr>
            <a:graphicFrameLocks noChangeAspect="1"/>
          </p:cNvGraphicFramePr>
          <p:nvPr/>
        </p:nvGraphicFramePr>
        <p:xfrm>
          <a:off x="0" y="1042988"/>
          <a:ext cx="9144000" cy="394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905" name="PHOTO-PAINT" r:id="rId3" imgW="9701587" imgH="4203175" progId="CorelPhotoPaint.Image.12">
                  <p:embed/>
                </p:oleObj>
              </mc:Choice>
              <mc:Fallback>
                <p:oleObj name="PHOTO-PAINT" r:id="rId3" imgW="9701587" imgH="4203175" progId="CorelPhotoPaint.Image.12">
                  <p:embed/>
                  <p:pic>
                    <p:nvPicPr>
                      <p:cNvPr id="63488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042988"/>
                        <a:ext cx="9144000" cy="394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1682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907" name="Picture 3" descr="LQCD_gluon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048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Rectangle 2"/>
          <p:cNvSpPr>
            <a:spLocks noChangeArrowheads="1"/>
          </p:cNvSpPr>
          <p:nvPr/>
        </p:nvSpPr>
        <p:spPr bwMode="auto">
          <a:xfrm>
            <a:off x="0" y="0"/>
            <a:ext cx="23685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Hadrony</a:t>
            </a:r>
          </a:p>
        </p:txBody>
      </p:sp>
      <p:pic>
        <p:nvPicPr>
          <p:cNvPr id="708611" name="Picture 3" descr="p6_Partic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096963"/>
            <a:ext cx="4191000" cy="500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8612" name="Picture 4" descr="p6_Partic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1101725"/>
            <a:ext cx="4513263" cy="49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091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1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2A0FED74-4DD7-4A92-B97E-E375EFA54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500"/>
            <a:ext cx="9144000" cy="514350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153157E8-F5D1-4FAF-98A3-918317D14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10" y="91957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Slabá interakce</a:t>
            </a:r>
          </a:p>
        </p:txBody>
      </p:sp>
      <p:sp>
        <p:nvSpPr>
          <p:cNvPr id="9" name="Zaoblený obdélník 1">
            <a:extLst>
              <a:ext uri="{FF2B5EF4-FFF2-40B4-BE49-F238E27FC236}">
                <a16:creationId xmlns:a16="http://schemas.microsoft.com/office/drawing/2014/main" id="{9548025D-2115-4257-81CE-BBFE4B8A4D9E}"/>
              </a:ext>
            </a:extLst>
          </p:cNvPr>
          <p:cNvSpPr/>
          <p:nvPr/>
        </p:nvSpPr>
        <p:spPr>
          <a:xfrm>
            <a:off x="123472" y="655690"/>
            <a:ext cx="2470073" cy="906567"/>
          </a:xfrm>
          <a:prstGeom prst="roundRect">
            <a:avLst/>
          </a:prstGeom>
          <a:solidFill>
            <a:srgbClr val="99CCFF"/>
          </a:solidFill>
          <a:ln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5B21623C-6901-4EB5-9D8D-094294B55E4C}"/>
              </a:ext>
            </a:extLst>
          </p:cNvPr>
          <p:cNvSpPr txBox="1"/>
          <p:nvPr/>
        </p:nvSpPr>
        <p:spPr>
          <a:xfrm>
            <a:off x="209559" y="739641"/>
            <a:ext cx="23936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výběrová</a:t>
            </a:r>
          </a:p>
          <a:p>
            <a:pPr marL="285750" lvl="0" indent="-285750" algn="l">
              <a:buFont typeface="Arial" panose="020B0604020202020204" pitchFamily="34" charset="0"/>
              <a:buChar char="•"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cs-CZ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(3)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konečný dosah 10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–17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8BB91578-A093-4F49-87A9-C6DB1A7FA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211" y="266516"/>
            <a:ext cx="3766230" cy="1919539"/>
          </a:xfrm>
          <a:prstGeom prst="rect">
            <a:avLst/>
          </a:prstGeom>
          <a:ln w="19050">
            <a:solidFill>
              <a:schemeClr val="bg2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51480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>
            <p:extLst/>
          </p:nvPr>
        </p:nvGraphicFramePr>
        <p:xfrm>
          <a:off x="492493" y="3904179"/>
          <a:ext cx="3139864" cy="121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920" name="CorelDRAW" r:id="rId3" imgW="1987098" imgH="767610" progId="CorelDraw.Graphic.16">
                  <p:embed/>
                </p:oleObj>
              </mc:Choice>
              <mc:Fallback>
                <p:oleObj name="CorelDRAW" r:id="rId3" imgW="1987098" imgH="767610" progId="CorelDraw.Graphic.16">
                  <p:embed/>
                  <p:pic>
                    <p:nvPicPr>
                      <p:cNvPr id="6" name="Objek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493" y="3904179"/>
                        <a:ext cx="3139864" cy="1213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/>
          <p:cNvGraphicFramePr>
            <a:graphicFrameLocks noChangeAspect="1"/>
          </p:cNvGraphicFramePr>
          <p:nvPr>
            <p:extLst/>
          </p:nvPr>
        </p:nvGraphicFramePr>
        <p:xfrm>
          <a:off x="128686" y="5219273"/>
          <a:ext cx="3848737" cy="1245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921" name="CorelDRAW" r:id="rId5" imgW="2448485" imgH="791640" progId="CorelDraw.Graphic.16">
                  <p:embed/>
                </p:oleObj>
              </mc:Choice>
              <mc:Fallback>
                <p:oleObj name="CorelDRAW" r:id="rId5" imgW="2448485" imgH="791640" progId="CorelDraw.Graphic.16">
                  <p:embed/>
                  <p:pic>
                    <p:nvPicPr>
                      <p:cNvPr id="7" name="Objek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686" y="5219273"/>
                        <a:ext cx="3848737" cy="1245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Feynmanovy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diagramy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893757" y="4004726"/>
            <a:ext cx="7425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pohyb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2412801" y="4341808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elektron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2412801" y="4660802"/>
            <a:ext cx="9140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pozitron</a:t>
            </a:r>
          </a:p>
        </p:txBody>
      </p:sp>
      <p:sp>
        <p:nvSpPr>
          <p:cNvPr id="14" name="TextovéPole 13"/>
          <p:cNvSpPr txBox="1"/>
          <p:nvPr/>
        </p:nvSpPr>
        <p:spPr>
          <a:xfrm>
            <a:off x="5394639" y="301013"/>
            <a:ext cx="27542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skládání dětských kostek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smíš otáčet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smíš deformovat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smíš spojovat</a:t>
            </a:r>
          </a:p>
        </p:txBody>
      </p:sp>
      <p:graphicFrame>
        <p:nvGraphicFramePr>
          <p:cNvPr id="15" name="Obj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335018"/>
              </p:ext>
            </p:extLst>
          </p:nvPr>
        </p:nvGraphicFramePr>
        <p:xfrm>
          <a:off x="4669904" y="1789261"/>
          <a:ext cx="3737276" cy="4464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922" name="CorelDRAW" r:id="rId7" imgW="2612186" imgH="3119310" progId="CorelDraw.Graphic.16">
                  <p:embed/>
                </p:oleObj>
              </mc:Choice>
              <mc:Fallback>
                <p:oleObj name="CorelDRAW" r:id="rId7" imgW="2612186" imgH="3119310" progId="CorelDraw.Graphic.16">
                  <p:embed/>
                  <p:pic>
                    <p:nvPicPr>
                      <p:cNvPr id="15" name="Objek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69904" y="1789261"/>
                        <a:ext cx="3737276" cy="4464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Zaoblený obdélník 15"/>
          <p:cNvSpPr/>
          <p:nvPr/>
        </p:nvSpPr>
        <p:spPr bwMode="auto">
          <a:xfrm>
            <a:off x="4541178" y="1463485"/>
            <a:ext cx="3996647" cy="4921322"/>
          </a:xfrm>
          <a:prstGeom prst="roundRect">
            <a:avLst/>
          </a:prstGeom>
          <a:noFill/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7" name="TextovéPole 16"/>
          <p:cNvSpPr txBox="1"/>
          <p:nvPr/>
        </p:nvSpPr>
        <p:spPr>
          <a:xfrm>
            <a:off x="5372197" y="6466338"/>
            <a:ext cx="22733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první výsledky naší hry</a:t>
            </a:r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9E9015AF-50BE-4BB7-8540-D08FCD5770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71" y="1038711"/>
            <a:ext cx="2998934" cy="2534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1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4" name="Rectangle 4"/>
          <p:cNvSpPr>
            <a:spLocks noChangeArrowheads="1"/>
          </p:cNvSpPr>
          <p:nvPr/>
        </p:nvSpPr>
        <p:spPr bwMode="auto">
          <a:xfrm>
            <a:off x="0" y="0"/>
            <a:ext cx="8647113" cy="6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Feynmanovy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diagramy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F54F4E0-97FC-433E-8359-119D6E249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914"/>
            <a:ext cx="9144000" cy="609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65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B4D4ED4-1752-4FFD-AC83-E0B7EED93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5892"/>
            <a:ext cx="9144000" cy="614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504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4" name="Rectangle 4"/>
          <p:cNvSpPr>
            <a:spLocks noChangeArrowheads="1"/>
          </p:cNvSpPr>
          <p:nvPr/>
        </p:nvSpPr>
        <p:spPr bwMode="auto">
          <a:xfrm>
            <a:off x="0" y="0"/>
            <a:ext cx="8647113" cy="6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Kvantové vakuum</a:t>
            </a:r>
          </a:p>
        </p:txBody>
      </p:sp>
      <p:sp>
        <p:nvSpPr>
          <p:cNvPr id="522254" name="Text Box 14"/>
          <p:cNvSpPr txBox="1">
            <a:spLocks noChangeArrowheads="1"/>
          </p:cNvSpPr>
          <p:nvPr/>
        </p:nvSpPr>
        <p:spPr bwMode="auto">
          <a:xfrm>
            <a:off x="800033" y="5363014"/>
            <a:ext cx="1851789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stínění náboje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polarizace vakua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Lambův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posuv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novodobý éter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temná energie?</a:t>
            </a:r>
          </a:p>
        </p:txBody>
      </p:sp>
      <p:pic>
        <p:nvPicPr>
          <p:cNvPr id="522255" name="Picture 15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3" y="2175341"/>
            <a:ext cx="3672579" cy="127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56" name="Picture 16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50" y="3850882"/>
            <a:ext cx="3487219" cy="125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63" name="Rectangle 23"/>
          <p:cNvSpPr>
            <a:spLocks noChangeArrowheads="1"/>
          </p:cNvSpPr>
          <p:nvPr/>
        </p:nvSpPr>
        <p:spPr bwMode="auto">
          <a:xfrm>
            <a:off x="5588000" y="2738438"/>
            <a:ext cx="3040063" cy="231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2" name="Picture 11" descr="ActionXs24t36gradient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142834" y="857250"/>
            <a:ext cx="6858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02D408A-15D9-4A67-841F-C36FB5C52D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60" y="960962"/>
            <a:ext cx="1296443" cy="84040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4954FB8-F5E4-4150-89FC-39ACD11449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760" y="953307"/>
            <a:ext cx="2034166" cy="84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80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4" name="Rectangle 4"/>
          <p:cNvSpPr>
            <a:spLocks noChangeArrowheads="1"/>
          </p:cNvSpPr>
          <p:nvPr/>
        </p:nvSpPr>
        <p:spPr bwMode="auto">
          <a:xfrm>
            <a:off x="0" y="0"/>
            <a:ext cx="8647113" cy="537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Casimirův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jev</a:t>
            </a:r>
          </a:p>
        </p:txBody>
      </p:sp>
      <p:pic>
        <p:nvPicPr>
          <p:cNvPr id="522260" name="Picture 20" descr="500px-Casimir_pla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270" y="-16045"/>
            <a:ext cx="3930730" cy="402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62" name="Picture 22" descr="500px-Casimir_plates_bubb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46" y="2012372"/>
            <a:ext cx="4657607" cy="465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bdélník 1"/>
          <p:cNvSpPr/>
          <p:nvPr/>
        </p:nvSpPr>
        <p:spPr>
          <a:xfrm>
            <a:off x="135894" y="842799"/>
            <a:ext cx="375134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1948: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Hendrik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Casimir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Dirk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Polder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~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1/</a:t>
            </a:r>
            <a:r>
              <a:rPr kumimoji="1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</a:t>
            </a:r>
            <a:r>
              <a:rPr kumimoji="1" lang="cs-CZ" sz="1400" b="0" i="0" u="none" strike="noStrike" kern="1200" cap="none" spc="0" normalizeH="0" baseline="3000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1997: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Steve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Lamoreaux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– průkazná měření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082" y="4452854"/>
            <a:ext cx="2006971" cy="1881926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5830249" y="6334780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da-DK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Hendrik Brugt Gerhard Casimir 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da-DK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(1909–2000)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EA87C765-8BB8-4C1F-85B8-E0D3A3ECBB00}"/>
              </a:ext>
            </a:extLst>
          </p:cNvPr>
          <p:cNvSpPr/>
          <p:nvPr/>
        </p:nvSpPr>
        <p:spPr bwMode="auto">
          <a:xfrm>
            <a:off x="5451894" y="3312545"/>
            <a:ext cx="888521" cy="258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07790B15-7C96-401F-8DB4-13AB14684970}"/>
              </a:ext>
            </a:extLst>
          </p:cNvPr>
          <p:cNvSpPr/>
          <p:nvPr/>
        </p:nvSpPr>
        <p:spPr bwMode="auto">
          <a:xfrm>
            <a:off x="5429078" y="3605384"/>
            <a:ext cx="888521" cy="258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32AF937A-29CB-409F-BD95-36615334BFE6}"/>
              </a:ext>
            </a:extLst>
          </p:cNvPr>
          <p:cNvSpPr/>
          <p:nvPr/>
        </p:nvSpPr>
        <p:spPr bwMode="auto">
          <a:xfrm>
            <a:off x="7293634" y="3475988"/>
            <a:ext cx="1055253" cy="258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14FF443C-0801-4274-B595-ACD9B88EB3C1}"/>
              </a:ext>
            </a:extLst>
          </p:cNvPr>
          <p:cNvSpPr/>
          <p:nvPr/>
        </p:nvSpPr>
        <p:spPr bwMode="auto">
          <a:xfrm>
            <a:off x="7178635" y="3749908"/>
            <a:ext cx="1404648" cy="25879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6D2FD9F5-060D-4957-A8ED-4250DEFEDF53}"/>
              </a:ext>
            </a:extLst>
          </p:cNvPr>
          <p:cNvSpPr/>
          <p:nvPr/>
        </p:nvSpPr>
        <p:spPr>
          <a:xfrm>
            <a:off x="5711503" y="3525169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desky</a:t>
            </a: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568C8EF1-45F4-48AD-9CD9-97EA541C3A7A}"/>
              </a:ext>
            </a:extLst>
          </p:cNvPr>
          <p:cNvSpPr/>
          <p:nvPr/>
        </p:nvSpPr>
        <p:spPr>
          <a:xfrm>
            <a:off x="7821260" y="3673615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fluktuace</a:t>
            </a:r>
          </a:p>
        </p:txBody>
      </p:sp>
    </p:spTree>
    <p:extLst>
      <p:ext uri="{BB962C8B-B14F-4D97-AF65-F5344CB8AC3E}">
        <p14:creationId xmlns:p14="http://schemas.microsoft.com/office/powerpoint/2010/main" val="257697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0" y="28575"/>
            <a:ext cx="71628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Higgsův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mechanizmus (1964)</a:t>
            </a: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382588" y="602564"/>
            <a:ext cx="5700712" cy="188437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Higgsovy</a:t>
            </a:r>
            <a:r>
              <a:rPr kumimoji="1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částice</a:t>
            </a: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Částice v elektroslabé interakci, které zajišťují nenulovou hmotnost polních částic slabé interakce. Částice jsou pojmenovány podle skotského fyzika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Petera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Higgse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Nezávisle obdobný mechanizmus navrhnuli belgičtí teoretici </a:t>
            </a:r>
            <a:b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Francois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Englert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Robert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Brout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Třetí skupina: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Gerald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Guralnik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Richard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Hagen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Tom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Kibble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54630" name="Picture 6" descr="Peter Higgs 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7" y="2632961"/>
            <a:ext cx="3256231" cy="410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0" y="2649590"/>
            <a:ext cx="1876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Peter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Higgs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(1929) </a:t>
            </a:r>
          </a:p>
        </p:txBody>
      </p:sp>
      <p:pic>
        <p:nvPicPr>
          <p:cNvPr id="154632" name="Picture 8" descr="Engle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380" y="3563035"/>
            <a:ext cx="4743936" cy="3175089"/>
          </a:xfrm>
          <a:prstGeom prst="rect">
            <a:avLst/>
          </a:prstGeom>
          <a:noFill/>
          <a:ln>
            <a:solidFill>
              <a:schemeClr val="bg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5904" y="141971"/>
            <a:ext cx="2407412" cy="3267980"/>
          </a:xfrm>
          <a:prstGeom prst="rect">
            <a:avLst/>
          </a:prstGeom>
          <a:ln cmpd="sng">
            <a:solidFill>
              <a:schemeClr val="bg2"/>
            </a:solidFill>
          </a:ln>
          <a:effectLst>
            <a:softEdge rad="0"/>
          </a:effec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475946" y="6221898"/>
            <a:ext cx="16101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François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Englert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(1932)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556311" y="2871101"/>
            <a:ext cx="131448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Robert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Brout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(1928–2011)</a:t>
            </a:r>
          </a:p>
        </p:txBody>
      </p:sp>
      <p:sp>
        <p:nvSpPr>
          <p:cNvPr id="3" name="Obdélník 2"/>
          <p:cNvSpPr/>
          <p:nvPr/>
        </p:nvSpPr>
        <p:spPr>
          <a:xfrm>
            <a:off x="4259381" y="2632961"/>
            <a:ext cx="1823920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Gerald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Guralnik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Richard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Hagen</a:t>
            </a: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Tom </a:t>
            </a:r>
            <a:r>
              <a:rPr kumimoji="1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Kibble</a:t>
            </a:r>
            <a:endParaRPr kumimoji="1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679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81" name="Object 9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711" name="PHOTO-PAINT" r:id="rId3" imgW="12241270" imgH="9117460" progId="CorelPhotoPaint.Image.12">
                  <p:embed/>
                </p:oleObj>
              </mc:Choice>
              <mc:Fallback>
                <p:oleObj name="PHOTO-PAINT" r:id="rId3" imgW="12241270" imgH="9117460" progId="CorelPhotoPaint.Image.12">
                  <p:embed/>
                  <p:pic>
                    <p:nvPicPr>
                      <p:cNvPr id="15668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0" y="28575"/>
            <a:ext cx="91440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Příběh o výběrčím daní (1993)</a:t>
            </a:r>
          </a:p>
        </p:txBody>
      </p:sp>
    </p:spTree>
    <p:extLst>
      <p:ext uri="{BB962C8B-B14F-4D97-AF65-F5344CB8AC3E}">
        <p14:creationId xmlns:p14="http://schemas.microsoft.com/office/powerpoint/2010/main" val="208087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0" y="28575"/>
            <a:ext cx="91440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Příběh o výběrčím daní (1993)</a:t>
            </a:r>
          </a:p>
        </p:txBody>
      </p:sp>
      <p:pic>
        <p:nvPicPr>
          <p:cNvPr id="2" name="Higgs_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32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9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0" y="3209925"/>
            <a:ext cx="9144000" cy="617538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Spontánní n</a:t>
            </a:r>
            <a:r>
              <a:rPr kumimoji="1" lang="cs-CZ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arušení symetrie</a:t>
            </a:r>
          </a:p>
        </p:txBody>
      </p:sp>
      <p:graphicFrame>
        <p:nvGraphicFramePr>
          <p:cNvPr id="158724" name="Object 4"/>
          <p:cNvGraphicFramePr>
            <a:graphicFrameLocks noChangeAspect="1"/>
          </p:cNvGraphicFramePr>
          <p:nvPr/>
        </p:nvGraphicFramePr>
        <p:xfrm>
          <a:off x="7929563" y="5321300"/>
          <a:ext cx="1004887" cy="130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735" name="Corel PHOTO-PAINT 10.0 Image" r:id="rId3" imgW="4063492" imgH="5282540" progId="CorelPhotoPaint.Image.10">
                  <p:embed/>
                </p:oleObj>
              </mc:Choice>
              <mc:Fallback>
                <p:oleObj name="Corel PHOTO-PAINT 10.0 Image" r:id="rId3" imgW="4063492" imgH="5282540" progId="CorelPhotoPaint.Image.10">
                  <p:embed/>
                  <p:pic>
                    <p:nvPicPr>
                      <p:cNvPr id="1587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9563" y="5321300"/>
                        <a:ext cx="1004887" cy="130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289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ChangeArrowheads="1"/>
          </p:cNvSpPr>
          <p:nvPr/>
        </p:nvSpPr>
        <p:spPr bwMode="auto">
          <a:xfrm>
            <a:off x="0" y="0"/>
            <a:ext cx="86471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Feromagnetikum</a:t>
            </a:r>
          </a:p>
        </p:txBody>
      </p:sp>
      <p:graphicFrame>
        <p:nvGraphicFramePr>
          <p:cNvPr id="159759" name="Object 15"/>
          <p:cNvGraphicFramePr>
            <a:graphicFrameLocks noChangeAspect="1"/>
          </p:cNvGraphicFramePr>
          <p:nvPr/>
        </p:nvGraphicFramePr>
        <p:xfrm>
          <a:off x="2011363" y="862013"/>
          <a:ext cx="5289550" cy="546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759" name="Corel PHOTO-PAINT 11.0 Image" r:id="rId3" imgW="5800000" imgH="5990476" progId="CorelPhotoPaint.Image.12">
                  <p:embed/>
                </p:oleObj>
              </mc:Choice>
              <mc:Fallback>
                <p:oleObj name="Corel PHOTO-PAINT 11.0 Image" r:id="rId3" imgW="5800000" imgH="5990476" progId="CorelPhotoPaint.Image.12">
                  <p:embed/>
                  <p:pic>
                    <p:nvPicPr>
                      <p:cNvPr id="159759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862013"/>
                        <a:ext cx="5289550" cy="546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60" name="Rectangle 16"/>
          <p:cNvSpPr>
            <a:spLocks noChangeArrowheads="1"/>
          </p:cNvSpPr>
          <p:nvPr/>
        </p:nvSpPr>
        <p:spPr bwMode="auto">
          <a:xfrm>
            <a:off x="6926263" y="604838"/>
            <a:ext cx="373062" cy="59229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1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9761" name="Rectangle 17"/>
          <p:cNvSpPr>
            <a:spLocks noChangeArrowheads="1"/>
          </p:cNvSpPr>
          <p:nvPr/>
        </p:nvSpPr>
        <p:spPr bwMode="auto">
          <a:xfrm>
            <a:off x="1868488" y="6027738"/>
            <a:ext cx="5668962" cy="301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1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06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0" y="0"/>
            <a:ext cx="86471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Feromagnetikum</a:t>
            </a:r>
          </a:p>
        </p:txBody>
      </p:sp>
      <p:graphicFrame>
        <p:nvGraphicFramePr>
          <p:cNvPr id="160772" name="Object 4"/>
          <p:cNvGraphicFramePr>
            <a:graphicFrameLocks noChangeAspect="1"/>
          </p:cNvGraphicFramePr>
          <p:nvPr/>
        </p:nvGraphicFramePr>
        <p:xfrm>
          <a:off x="2016125" y="825500"/>
          <a:ext cx="5386388" cy="568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83" name="Corel PHOTO-PAINT 11.0 Image" r:id="rId3" imgW="5428571" imgH="5733333" progId="CorelPhotoPaint.Image.12">
                  <p:embed/>
                </p:oleObj>
              </mc:Choice>
              <mc:Fallback>
                <p:oleObj name="Corel PHOTO-PAINT 11.0 Image" r:id="rId3" imgW="5428571" imgH="5733333" progId="CorelPhotoPaint.Image.12">
                  <p:embed/>
                  <p:pic>
                    <p:nvPicPr>
                      <p:cNvPr id="1607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825500"/>
                        <a:ext cx="5386388" cy="568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1876425" y="6210300"/>
            <a:ext cx="5668963" cy="3016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1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0774" name="Rectangle 6"/>
          <p:cNvSpPr>
            <a:spLocks noChangeArrowheads="1"/>
          </p:cNvSpPr>
          <p:nvPr/>
        </p:nvSpPr>
        <p:spPr bwMode="auto">
          <a:xfrm>
            <a:off x="1709738" y="723900"/>
            <a:ext cx="373062" cy="59229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1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7061200" y="676275"/>
            <a:ext cx="444500" cy="58039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1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700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144"/>
            <a:ext cx="9201150" cy="6532457"/>
          </a:xfrm>
          <a:prstGeom prst="rect">
            <a:avLst/>
          </a:prstGeom>
        </p:spPr>
      </p:pic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0" y="0"/>
            <a:ext cx="86471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Jehla na špičce</a:t>
            </a:r>
          </a:p>
        </p:txBody>
      </p:sp>
    </p:spTree>
    <p:extLst>
      <p:ext uri="{BB962C8B-B14F-4D97-AF65-F5344CB8AC3E}">
        <p14:creationId xmlns:p14="http://schemas.microsoft.com/office/powerpoint/2010/main" val="378568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0"/>
            <a:ext cx="86471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Potenciál </a:t>
            </a:r>
            <a:r>
              <a:rPr kumimoji="1" 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Higgsova</a:t>
            </a:r>
            <a:r>
              <a:rPr kumimoji="1" lang="cs-CZ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pole</a:t>
            </a:r>
          </a:p>
        </p:txBody>
      </p:sp>
      <p:pic>
        <p:nvPicPr>
          <p:cNvPr id="163844" name="Picture 4" descr="Higgs-Potential-lookdow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428786"/>
            <a:ext cx="7624763" cy="484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B06F3B2F-9252-4D90-BE14-DDC4861850A7}"/>
              </a:ext>
            </a:extLst>
          </p:cNvPr>
          <p:cNvSpPr/>
          <p:nvPr/>
        </p:nvSpPr>
        <p:spPr>
          <a:xfrm>
            <a:off x="5412009" y="2314351"/>
            <a:ext cx="1963573" cy="98283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Tolik energie!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dirty="0">
                <a:solidFill>
                  <a:schemeClr val="bg2"/>
                </a:solidFill>
                <a:latin typeface="Arial"/>
              </a:rPr>
              <a:t>Raději seskočím </a:t>
            </a:r>
          </a:p>
          <a:p>
            <a:pPr marL="0" marR="0" lvl="0" indent="0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800" dirty="0">
                <a:solidFill>
                  <a:schemeClr val="bg2"/>
                </a:solidFill>
                <a:latin typeface="Arial"/>
              </a:rPr>
              <a:t>dolů.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31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23" name="Picture 15" descr="dvojsmysl_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38877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cs-CZ" sz="3200" b="1" i="0" u="none" strike="noStrike" kern="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Dualita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endParaRPr kumimoji="1" lang="cs-CZ" altLang="cs-CZ" sz="2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02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86471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1200" cap="none" spc="0" normalizeH="0" baseline="0" noProof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Narušení elektroslabé interakce</a:t>
            </a:r>
          </a:p>
        </p:txBody>
      </p:sp>
      <p:pic>
        <p:nvPicPr>
          <p:cNvPr id="18445" name="Picture 13" descr="interak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2130425"/>
            <a:ext cx="7754938" cy="254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664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87313" y="185738"/>
          <a:ext cx="8850312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07" name="PHOTO-PAINT" r:id="rId3" imgW="3120894" imgH="2279909" progId="CorelPhotoPaint.Image.12">
                  <p:embed/>
                </p:oleObj>
              </mc:Choice>
              <mc:Fallback>
                <p:oleObj name="PHOTO-PAINT" r:id="rId3" imgW="3120894" imgH="2279909" progId="CorelPhotoPaint.Image.12">
                  <p:embed/>
                  <p:pic>
                    <p:nvPicPr>
                      <p:cNvPr id="1648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313" y="185738"/>
                        <a:ext cx="8850312" cy="646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587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E:\Kleczek\10_zdroje\16_bhsim06a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ovéPole 30"/>
          <p:cNvSpPr txBox="1">
            <a:spLocks noChangeArrowheads="1"/>
          </p:cNvSpPr>
          <p:nvPr/>
        </p:nvSpPr>
        <p:spPr bwMode="auto">
          <a:xfrm>
            <a:off x="360363" y="187325"/>
            <a:ext cx="1492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NOSIČE SIL</a:t>
            </a:r>
          </a:p>
        </p:txBody>
      </p:sp>
      <p:pic>
        <p:nvPicPr>
          <p:cNvPr id="15365" name="tabl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688" y="836613"/>
            <a:ext cx="7032625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 descr="E:\Kleczek\10_zdroje\16_fot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300038"/>
            <a:ext cx="9048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4" descr="E:\Kleczek\10_zdroje\16_glu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668838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5" descr="E:\Kleczek\10_zdroje\16_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229225"/>
            <a:ext cx="1182687" cy="118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6" descr="E:\Kleczek\10_zdroje\16_z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4330700"/>
            <a:ext cx="1335087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7882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38877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r>
              <a:rPr kumimoji="1" lang="cs-CZ" altLang="cs-CZ" sz="3200" b="1" i="0" u="none" strike="noStrike" kern="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/>
                <a:ea typeface="+mn-ea"/>
                <a:cs typeface="+mn-cs"/>
              </a:rPr>
              <a:t>Dualita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Font typeface="Monotype Sorts" panose="01010601010101010101" pitchFamily="2" charset="2"/>
              <a:buNone/>
              <a:tabLst/>
              <a:defRPr/>
            </a:pPr>
            <a:endParaRPr kumimoji="1" lang="cs-CZ" altLang="cs-CZ" sz="2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52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890" name="Picture 2" descr="partic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00" y="87313"/>
            <a:ext cx="7315200" cy="637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1" name="Picture 3" descr="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3505200"/>
            <a:ext cx="815975" cy="69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2" name="Picture 4" descr="m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3530600"/>
            <a:ext cx="1177925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3" name="Picture 5" descr="ta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251200"/>
            <a:ext cx="1335088" cy="112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4" name="Picture 6" descr="nu_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800" y="4900613"/>
            <a:ext cx="860425" cy="80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5" name="Picture 7" descr="nu_m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813300"/>
            <a:ext cx="1116013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6" name="Picture 8" descr="nu_ta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4714875"/>
            <a:ext cx="1346200" cy="103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7" name="Picture 9" descr="dow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609600"/>
            <a:ext cx="1223963" cy="8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8" name="Picture 10" descr="u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1890713"/>
            <a:ext cx="1403350" cy="118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899" name="Picture 11" descr="charm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1803400"/>
            <a:ext cx="1366838" cy="115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0" name="Picture 12" descr="strang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300" y="0"/>
            <a:ext cx="1201738" cy="141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1" name="Picture 13" descr="gluon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2057400"/>
            <a:ext cx="1030288" cy="8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5902" name="Picture 14" descr="WZ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00" y="3276600"/>
            <a:ext cx="1255713" cy="106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05903" name="Group 15"/>
          <p:cNvGrpSpPr>
            <a:grpSpLocks/>
          </p:cNvGrpSpPr>
          <p:nvPr/>
        </p:nvGrpSpPr>
        <p:grpSpPr bwMode="auto">
          <a:xfrm>
            <a:off x="4419600" y="1651000"/>
            <a:ext cx="1211263" cy="1238250"/>
            <a:chOff x="2784" y="1040"/>
            <a:chExt cx="763" cy="780"/>
          </a:xfrm>
        </p:grpSpPr>
        <p:sp>
          <p:nvSpPr>
            <p:cNvPr id="805904" name="Rectangle 16"/>
            <p:cNvSpPr>
              <a:spLocks noChangeArrowheads="1"/>
            </p:cNvSpPr>
            <p:nvPr/>
          </p:nvSpPr>
          <p:spPr bwMode="auto">
            <a:xfrm>
              <a:off x="2792" y="1312"/>
              <a:ext cx="672" cy="480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cs-CZ" sz="1400" b="1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pic>
          <p:nvPicPr>
            <p:cNvPr id="805905" name="Picture 17" descr="top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040"/>
              <a:ext cx="763" cy="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05906" name="Group 18"/>
          <p:cNvGrpSpPr>
            <a:grpSpLocks/>
          </p:cNvGrpSpPr>
          <p:nvPr/>
        </p:nvGrpSpPr>
        <p:grpSpPr bwMode="auto">
          <a:xfrm>
            <a:off x="4432300" y="165100"/>
            <a:ext cx="1069975" cy="1387475"/>
            <a:chOff x="2792" y="104"/>
            <a:chExt cx="674" cy="874"/>
          </a:xfrm>
        </p:grpSpPr>
        <p:sp>
          <p:nvSpPr>
            <p:cNvPr id="805907" name="Rectangle 19"/>
            <p:cNvSpPr>
              <a:spLocks noChangeArrowheads="1"/>
            </p:cNvSpPr>
            <p:nvPr/>
          </p:nvSpPr>
          <p:spPr bwMode="auto">
            <a:xfrm>
              <a:off x="2792" y="456"/>
              <a:ext cx="672" cy="480"/>
            </a:xfrm>
            <a:prstGeom prst="rect">
              <a:avLst/>
            </a:prstGeom>
            <a:solidFill>
              <a:srgbClr val="FF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cs-CZ" sz="1400" b="1" i="0" u="none" strike="noStrike" kern="1200" cap="none" spc="0" normalizeH="0" baseline="0" noProof="0">
                <a:ln>
                  <a:noFill/>
                </a:ln>
                <a:solidFill>
                  <a:srgbClr val="00565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pic>
          <p:nvPicPr>
            <p:cNvPr id="805908" name="Picture 20" descr="beauty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" y="104"/>
              <a:ext cx="674" cy="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05909" name="Picture 21" descr="gamma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527050"/>
            <a:ext cx="1162050" cy="111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5910" name="Text Box 22"/>
          <p:cNvSpPr txBox="1">
            <a:spLocks noChangeArrowheads="1"/>
          </p:cNvSpPr>
          <p:nvPr/>
        </p:nvSpPr>
        <p:spPr bwMode="auto">
          <a:xfrm>
            <a:off x="1701800" y="6096000"/>
            <a:ext cx="37338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FERMIONY</a:t>
            </a:r>
          </a:p>
        </p:txBody>
      </p:sp>
      <p:sp>
        <p:nvSpPr>
          <p:cNvPr id="805911" name="Text Box 23"/>
          <p:cNvSpPr txBox="1">
            <a:spLocks noChangeArrowheads="1"/>
          </p:cNvSpPr>
          <p:nvPr/>
        </p:nvSpPr>
        <p:spPr bwMode="auto">
          <a:xfrm>
            <a:off x="5600700" y="6108700"/>
            <a:ext cx="30226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4400" b="1" i="0" u="none" strike="noStrike" kern="1200" cap="none" spc="0" normalizeH="0" baseline="0" noProof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BOSONY</a:t>
            </a:r>
          </a:p>
        </p:txBody>
      </p:sp>
      <p:pic>
        <p:nvPicPr>
          <p:cNvPr id="805912" name="Picture 24" descr="higgs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851400"/>
            <a:ext cx="828675" cy="99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03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05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805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0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80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5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5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5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5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5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5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05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805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805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805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805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8059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805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805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805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805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805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5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5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059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5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05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05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05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05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05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05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05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05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910" grpId="0" animBg="1"/>
      <p:bldP spid="8059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6418" name="Picture 3" descr="K:\Kleczek\10_zdroje\vela-snr-schmidtourcomp_resize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6419" name="Picture 4" descr="K:\Kleczek\10_zdroje\19_standard_model_from_fermi_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77925"/>
            <a:ext cx="5313363" cy="499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6420" name="Rectangle 4"/>
          <p:cNvSpPr>
            <a:spLocks noChangeArrowheads="1"/>
          </p:cNvSpPr>
          <p:nvPr/>
        </p:nvSpPr>
        <p:spPr bwMode="auto">
          <a:xfrm>
            <a:off x="0" y="47625"/>
            <a:ext cx="914400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 Standardní model</a:t>
            </a:r>
          </a:p>
        </p:txBody>
      </p:sp>
    </p:spTree>
    <p:extLst>
      <p:ext uri="{BB962C8B-B14F-4D97-AF65-F5344CB8AC3E}">
        <p14:creationId xmlns:p14="http://schemas.microsoft.com/office/powerpoint/2010/main" val="136479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928" name="Picture 16" descr="sil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7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DA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7766"/>
            <a:ext cx="9144000" cy="6094476"/>
          </a:xfrm>
          <a:prstGeom prst="rect">
            <a:avLst/>
          </a:prstGeom>
        </p:spPr>
      </p:pic>
      <p:sp>
        <p:nvSpPr>
          <p:cNvPr id="3" name="Zaoblený obdélník 18">
            <a:extLst>
              <a:ext uri="{FF2B5EF4-FFF2-40B4-BE49-F238E27FC236}">
                <a16:creationId xmlns:a16="http://schemas.microsoft.com/office/drawing/2014/main" id="{711F9621-0DDC-4057-8656-B77FDE6352AD}"/>
              </a:ext>
            </a:extLst>
          </p:cNvPr>
          <p:cNvSpPr/>
          <p:nvPr/>
        </p:nvSpPr>
        <p:spPr>
          <a:xfrm>
            <a:off x="6806317" y="135269"/>
            <a:ext cx="2097293" cy="925066"/>
          </a:xfrm>
          <a:prstGeom prst="roundRect">
            <a:avLst/>
          </a:prstGeom>
          <a:solidFill>
            <a:srgbClr val="99CCFF"/>
          </a:solidFill>
          <a:ln>
            <a:solidFill>
              <a:srgbClr val="33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419B29F-AD96-4F6D-AB0D-F99FB1A754C6}"/>
              </a:ext>
            </a:extLst>
          </p:cNvPr>
          <p:cNvSpPr txBox="1"/>
          <p:nvPr/>
        </p:nvSpPr>
        <p:spPr>
          <a:xfrm>
            <a:off x="6888191" y="228470"/>
            <a:ext cx="19335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výběrová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foton (1)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nekonečný dosah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EEE3080-F634-4C4A-85C3-02830287B2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83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Elektromagnetická interakce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040E323B-0DDD-4ADB-8FB5-8EC199235093}"/>
              </a:ext>
            </a:extLst>
          </p:cNvPr>
          <p:cNvSpPr/>
          <p:nvPr/>
        </p:nvSpPr>
        <p:spPr bwMode="auto">
          <a:xfrm>
            <a:off x="2838616" y="887624"/>
            <a:ext cx="3427012" cy="297120"/>
          </a:xfrm>
          <a:prstGeom prst="rect">
            <a:avLst/>
          </a:prstGeom>
          <a:solidFill>
            <a:srgbClr val="FEDA7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562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3970"/>
            <a:ext cx="9144000" cy="6004030"/>
          </a:xfrm>
          <a:prstGeom prst="rect">
            <a:avLst/>
          </a:prstGeom>
        </p:spPr>
      </p:pic>
      <p:sp>
        <p:nvSpPr>
          <p:cNvPr id="721923" name="Rectangle 3"/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 algn="l">
              <a:lnSpc>
                <a:spcPct val="70000"/>
              </a:lnSpc>
              <a:defRPr/>
            </a:pPr>
            <a:r>
              <a:rPr lang="cs-CZ" altLang="cs-CZ" sz="2800" b="1" dirty="0">
                <a:solidFill>
                  <a:srgbClr val="CCECFF"/>
                </a:solidFill>
                <a:latin typeface="Arial Narrow" panose="020B0606020202030204" pitchFamily="34" charset="0"/>
              </a:rPr>
              <a:t>Elektromagnetická interakce</a:t>
            </a:r>
            <a:endParaRPr kumimoji="1" lang="en-US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6" name="Obdélník 5"/>
          <p:cNvSpPr/>
          <p:nvPr/>
        </p:nvSpPr>
        <p:spPr bwMode="auto">
          <a:xfrm>
            <a:off x="1078787" y="1633591"/>
            <a:ext cx="246579" cy="256854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26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10709</TotalTime>
  <Words>261</Words>
  <Application>Microsoft Office PowerPoint</Application>
  <PresentationFormat>Předvádění na obrazovce (4:3)</PresentationFormat>
  <Paragraphs>77</Paragraphs>
  <Slides>32</Slides>
  <Notes>0</Notes>
  <HiddenSlides>0</HiddenSlides>
  <MMClips>1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6</vt:i4>
      </vt:variant>
      <vt:variant>
        <vt:lpstr>Vložené servery OLE</vt:lpstr>
      </vt:variant>
      <vt:variant>
        <vt:i4>4</vt:i4>
      </vt:variant>
      <vt:variant>
        <vt:lpstr>Nadpisy snímků</vt:lpstr>
      </vt:variant>
      <vt:variant>
        <vt:i4>32</vt:i4>
      </vt:variant>
    </vt:vector>
  </HeadingPairs>
  <TitlesOfParts>
    <vt:vector size="46" baseType="lpstr">
      <vt:lpstr>Arial</vt:lpstr>
      <vt:lpstr>Arial Narrow</vt:lpstr>
      <vt:lpstr>Monotype Sorts</vt:lpstr>
      <vt:lpstr>Times New Roman</vt:lpstr>
      <vt:lpstr>Default Design</vt:lpstr>
      <vt:lpstr>1_Default Design</vt:lpstr>
      <vt:lpstr>2_Default Design</vt:lpstr>
      <vt:lpstr>3_Default Design</vt:lpstr>
      <vt:lpstr>8_Default Design</vt:lpstr>
      <vt:lpstr>5_Default Design</vt:lpstr>
      <vt:lpstr>PHOTO-PAINT</vt:lpstr>
      <vt:lpstr>CorelDRAW</vt:lpstr>
      <vt:lpstr>Corel PHOTO-PAINT 10.0 Image</vt:lpstr>
      <vt:lpstr>Corel PHOTO-PAINT 11.0 Image</vt:lpstr>
      <vt:lpstr>Elementární částice a interakce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 se ukrývá pod horou Gran Sasso?</dc:title>
  <dc:creator>Petr Kulhanek</dc:creator>
  <cp:lastModifiedBy>Kulhanek, Petr</cp:lastModifiedBy>
  <cp:revision>1010</cp:revision>
  <dcterms:created xsi:type="dcterms:W3CDTF">1998-08-13T14:52:10Z</dcterms:created>
  <dcterms:modified xsi:type="dcterms:W3CDTF">2025-12-16T08:56:45Z</dcterms:modified>
</cp:coreProperties>
</file>