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tiff" ContentType="image/tiff"/>
  <Default Extension="ti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24" r:id="rId2"/>
    <p:sldMasterId id="2147483736" r:id="rId3"/>
  </p:sldMasterIdLst>
  <p:notesMasterIdLst>
    <p:notesMasterId r:id="rId47"/>
  </p:notesMasterIdLst>
  <p:handoutMasterIdLst>
    <p:handoutMasterId r:id="rId48"/>
  </p:handoutMasterIdLst>
  <p:sldIdLst>
    <p:sldId id="741" r:id="rId4"/>
    <p:sldId id="1224" r:id="rId5"/>
    <p:sldId id="590" r:id="rId6"/>
    <p:sldId id="887" r:id="rId7"/>
    <p:sldId id="668" r:id="rId8"/>
    <p:sldId id="1135" r:id="rId9"/>
    <p:sldId id="888" r:id="rId10"/>
    <p:sldId id="1137" r:id="rId11"/>
    <p:sldId id="595" r:id="rId12"/>
    <p:sldId id="596" r:id="rId13"/>
    <p:sldId id="597" r:id="rId14"/>
    <p:sldId id="1134" r:id="rId15"/>
    <p:sldId id="669" r:id="rId16"/>
    <p:sldId id="670" r:id="rId17"/>
    <p:sldId id="671" r:id="rId18"/>
    <p:sldId id="1225" r:id="rId19"/>
    <p:sldId id="609" r:id="rId20"/>
    <p:sldId id="610" r:id="rId21"/>
    <p:sldId id="1138" r:id="rId22"/>
    <p:sldId id="611" r:id="rId23"/>
    <p:sldId id="612" r:id="rId24"/>
    <p:sldId id="1132" r:id="rId25"/>
    <p:sldId id="651" r:id="rId26"/>
    <p:sldId id="652" r:id="rId27"/>
    <p:sldId id="654" r:id="rId28"/>
    <p:sldId id="655" r:id="rId29"/>
    <p:sldId id="889" r:id="rId30"/>
    <p:sldId id="657" r:id="rId31"/>
    <p:sldId id="658" r:id="rId32"/>
    <p:sldId id="659" r:id="rId33"/>
    <p:sldId id="660" r:id="rId34"/>
    <p:sldId id="675" r:id="rId35"/>
    <p:sldId id="661" r:id="rId36"/>
    <p:sldId id="662" r:id="rId37"/>
    <p:sldId id="663" r:id="rId38"/>
    <p:sldId id="672" r:id="rId39"/>
    <p:sldId id="624" r:id="rId40"/>
    <p:sldId id="890" r:id="rId41"/>
    <p:sldId id="388" r:id="rId42"/>
    <p:sldId id="891" r:id="rId43"/>
    <p:sldId id="667" r:id="rId44"/>
    <p:sldId id="1139" r:id="rId45"/>
    <p:sldId id="892" r:id="rId46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49"/>
      <p:bold r:id="rId50"/>
      <p:italic r:id="rId51"/>
      <p:boldItalic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Monotype Sorts" panose="020B0604020202020204" charset="2"/>
      <p:regular r:id="rId5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99"/>
    <a:srgbClr val="006583"/>
    <a:srgbClr val="00829E"/>
    <a:srgbClr val="00819E"/>
    <a:srgbClr val="00809D"/>
    <a:srgbClr val="0091FF"/>
    <a:srgbClr val="336699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2779" autoAdjust="0"/>
  </p:normalViewPr>
  <p:slideViewPr>
    <p:cSldViewPr snapToGrid="0">
      <p:cViewPr varScale="1">
        <p:scale>
          <a:sx n="101" d="100"/>
          <a:sy n="101" d="100"/>
        </p:scale>
        <p:origin x="120" y="234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5.fntdata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4.fntdata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8" Type="http://schemas.openxmlformats.org/officeDocument/2006/relationships/slide" Target="slides/slide5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EA6D875D-DD1E-4D5F-AC80-C9CF9DC86FFA}" type="datetime1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B2ED56B-FF63-43BC-BCC8-3E5DC11113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8091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C5E303F2-2113-4120-9C9D-7963609D5949}" type="datetime1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3F875AF-1103-4DDC-861D-4A713CCE61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030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68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6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79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197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7823-9CF1-4890-BF1F-3BC3FE8B07C5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E8867-2234-407F-A263-1154BF3491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67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20AE-079A-4E92-BFD1-FB9D02C47C09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A508-CFF1-4B38-A448-36CA551318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68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E68A5-8EDA-4038-9F43-C1DC7EBE728A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4E915-54C5-483F-AB32-842E040637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312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F51F-D8AA-485D-884F-4E6AC7ADFEB3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E4DB-315F-40FB-BFC1-452B196076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04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4A9F-3D90-4613-985A-86CD0798AC0A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48B9-0777-4A93-9ECD-036446A36F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099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3730-BA0C-4EB2-B92C-1BCB5C5586A1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DC89-C05D-4AD3-B8FB-2996D027D1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73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8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34EB-65E5-49C0-85EC-F234E0601B58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A49-6801-4C6D-B82F-5031C00267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7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27DC-2957-47C4-AE2D-613B679B7402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4BDB-EF71-460A-B664-C9744257A5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759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7573C-ADF2-4C3B-A206-1B48D74DDAA3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D65F-564F-4EC5-B464-6DB520FAB3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264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13F5-5C34-4DCB-92E2-60A2D4D536FA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CA71B-9514-4F3C-AE3D-2021227488B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303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CB4B-9B0A-49B6-BACF-668E6678C892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F2454-477B-451F-B5D9-1D53BA7556C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762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374EB18B-94A5-4F15-8871-7377C8AEB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Arc 3">
            <a:extLst>
              <a:ext uri="{FF2B5EF4-FFF2-40B4-BE49-F238E27FC236}">
                <a16:creationId xmlns:a16="http://schemas.microsoft.com/office/drawing/2014/main" id="{F7CA8517-D20D-40D7-B8CD-3B576A31EB5F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DCC118-950F-4FE9-ABA4-1E89E245ABB2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13A1C46-A0DA-4C04-8785-A09F2DE8BA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D5F5A793-BAED-42F9-A462-C68C486FD9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2BA7A-A4B1-4BA5-A5FA-77152414B9A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23272921"/>
      </p:ext>
    </p:extLst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3C642E7-691B-475B-A813-4EAFB2C778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855473F-F87E-4B25-8C50-9C6C7BE05E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CDC062D-4DF3-4CE7-B8EB-092F501B95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E8DFF-092D-460E-80B6-E878425D16C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08172344"/>
      </p:ext>
    </p:extLst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F23D793-F90E-41B1-9E47-5EDB6755A6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EB0722-8069-417D-A242-EC7827316E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F9ABE5E-43EE-4B26-98FC-D1FD8F076A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B61780-4294-4DD2-8951-E54C08DE56E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03753491"/>
      </p:ext>
    </p:extLst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F66582-4E88-482D-A2E9-FF4E15808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667ADE-5315-41D0-AF69-CD9BB2CBC4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A485421-5515-49BF-9506-7098CEE53B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9FB85C-0BA2-480C-A8F4-29CDC0CF43F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46231605"/>
      </p:ext>
    </p:extLst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B5E95C6-C0A5-4EAB-911B-41125C4EF7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75C56D9-D9A2-46A2-B696-2036A4204D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8E6EB6D-CD80-4A18-A17D-CCC0DD1C44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3236B1-CAB5-4AB8-8468-FE3E28456CA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99405600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8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F6DCE22-B7C7-4DC2-8A8B-766A1B307A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EE6753-5F61-4BA9-9066-B841FEAD90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F02B1DC-B86F-4915-90F1-BBFA7AC2CD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4752A-5428-4A38-8E74-68BF12D7187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2339052"/>
      </p:ext>
    </p:extLst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D025016-985A-4287-B6BC-16C0179AF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EBB1B88-F25B-45D5-8D09-4A11FBDCA5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D314ED4-E2FB-452C-9328-F4FAE9070B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B2B523-9C01-4A30-B9E7-28FA308DB7A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81009406"/>
      </p:ext>
    </p:extLst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62D02E-5047-469D-9C84-05C8FE653E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081750-CF2D-4F6E-B4CC-419D498AC7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5CAA123D-733A-4A96-B2B2-B292679EBE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5F9AF2-CA32-4D73-B4D8-C05BCCA271E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03536333"/>
      </p:ext>
    </p:extLst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820B7F-9E53-47C7-9052-6B4FE173F3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D45F9F6-DBF3-4D13-BD82-509D34DD0C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3806020-0C3D-4597-A207-A387CE0D0A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BE3668-6091-4205-A5B4-78BF5C146D3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37893124"/>
      </p:ext>
    </p:extLst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A18DCE6-B025-4228-B4B1-8EB1ECC9EF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83EBA79-B2C6-4C33-AB4F-4AA5632A2C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2300CB8-8FD8-4F4D-A6A4-A8A4A7E47E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197E8B-846B-45D2-82A6-A778DC5C67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43441751"/>
      </p:ext>
    </p:extLst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F443270-A952-4C0D-B6EF-06A0473EA1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A945D7E-ED5A-4033-8C13-F02374CC4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A04FBE5-8427-4527-B6E7-7C50FE046B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47231-F6F7-41AB-ADC4-8DCB7ECC881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5671067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4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1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93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74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3375D-94AC-43FC-99F6-4C583815B3A4}" type="datetimeFigureOut">
              <a:rPr lang="cs-CZ"/>
              <a:pPr>
                <a:defRPr/>
              </a:pPr>
              <a:t>13.02.2023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161008-201B-428B-BF06-C13A64F559A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>
            <a:extLst>
              <a:ext uri="{FF2B5EF4-FFF2-40B4-BE49-F238E27FC236}">
                <a16:creationId xmlns:a16="http://schemas.microsoft.com/office/drawing/2014/main" id="{AE9C5BF2-8485-44C1-BED8-39C7115192C1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BBC8A50-ACDD-490C-BE45-68CDCB178A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A40318D-3B21-4F1B-AC3F-A0BAE81B11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266D2CF-07FB-4D10-8FBD-0DED8169212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B2E4E26-C69F-4B3A-8DE1-B90CB3EA5E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9B94900A-A018-4FF4-B6C6-E5EB69347EE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7B1BB91A-D86E-4F91-AF2C-EA71A273C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7633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20B0604020202020204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20B0604020202020204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20B0604020202020204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B0129F3-4ED1-4855-A923-E59B075C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289" y="86748"/>
            <a:ext cx="4670536" cy="536244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>
                <a:solidFill>
                  <a:srgbClr val="0BBBF9"/>
                </a:solidFill>
                <a:latin typeface="Arial" panose="020B0604020202020204" pitchFamily="34" charset="0"/>
              </a:rPr>
              <a:t>Milníky kosmologie IV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066403" y="5512285"/>
            <a:ext cx="307759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Petr Kulhánek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0BBBF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kulhanek@aldebaran.cz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www.aldebaran.cz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3B398F6-7D72-4CB8-89A0-09FC8A28A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3" y="581802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500063" y="1198563"/>
            <a:ext cx="3262312" cy="12720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1315" name="Rectangle 3"/>
          <p:cNvSpPr>
            <a:spLocks noChangeArrowheads="1"/>
          </p:cNvSpPr>
          <p:nvPr/>
        </p:nvSpPr>
        <p:spPr bwMode="auto">
          <a:xfrm>
            <a:off x="4967409" y="4932851"/>
            <a:ext cx="4037085" cy="154683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78867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První inflační scénář</a:t>
            </a:r>
          </a:p>
        </p:txBody>
      </p:sp>
      <p:pic>
        <p:nvPicPr>
          <p:cNvPr id="141317" name="Picture 5" descr="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" y="3257061"/>
            <a:ext cx="3303588" cy="322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620713" y="1239838"/>
            <a:ext cx="3708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8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konstantní hustota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exponenciální expanze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„záporný tlak“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fázový přechod</a:t>
            </a: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5050312" y="4979377"/>
            <a:ext cx="3925607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rozpad falešného vakua (skal. polí)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oscilace </a:t>
            </a:r>
            <a:r>
              <a:rPr kumimoji="1" lang="cs-CZ" sz="17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</a:t>
            </a: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 kolem minima energie</a:t>
            </a:r>
            <a:endParaRPr kumimoji="1" lang="cs-CZ" sz="17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znovu ohřátí vesmíru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vznik polévky elementárních částic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7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standardní kosmologie začíná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409" y="114029"/>
            <a:ext cx="4037086" cy="472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5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0" y="0"/>
            <a:ext cx="7886700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Chaotická inflace</a:t>
            </a: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2016125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902"/>
            <a:ext cx="9143999" cy="623809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11181" y="1075220"/>
            <a:ext cx="491831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Chaotické počáteční podmínky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Nepotřebuje plató v potenciálu (netřeba falešné vakuum!)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Postačí potenciál </a:t>
            </a:r>
            <a:r>
              <a:rPr kumimoji="1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V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 = </a:t>
            </a:r>
            <a:r>
              <a:rPr kumimoji="1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C</a:t>
            </a:r>
            <a:r>
              <a:rPr kumimoji="1" lang="cs-CZ" sz="1400" b="0" i="1" u="none" strike="noStrike" kern="1200" cap="none" spc="0" normalizeH="0" baseline="3000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4</a:t>
            </a:r>
            <a:endParaRPr kumimoji="1" lang="cs-CZ" sz="1400" b="0" i="0" u="none" strike="noStrike" kern="1200" cap="none" spc="0" normalizeH="0" baseline="30000" noProof="0" dirty="0">
              <a:ln>
                <a:noFill/>
              </a:ln>
              <a:solidFill>
                <a:srgbClr val="FFFFCC">
                  <a:lumMod val="9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 způsobuje inflaci?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Inflatonové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9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pole ??</a:t>
            </a:r>
          </a:p>
        </p:txBody>
      </p:sp>
    </p:spTree>
    <p:extLst>
      <p:ext uri="{BB962C8B-B14F-4D97-AF65-F5344CB8AC3E}">
        <p14:creationId xmlns:p14="http://schemas.microsoft.com/office/powerpoint/2010/main" val="58593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0" y="0"/>
            <a:ext cx="7886700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Chaotická inflace</a:t>
            </a: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2016125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96101CC-06EB-40BB-BD07-76DC64810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1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2FC609C-34D7-48CD-8997-EB3A72C0C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78" y="699550"/>
            <a:ext cx="7386843" cy="6158450"/>
          </a:xfrm>
          <a:prstGeom prst="rect">
            <a:avLst/>
          </a:prstGeom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Ekpyrotický</a:t>
            </a: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 model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8C7FB24-BD4E-41A0-94A5-463920E6F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0961" y="-40482"/>
            <a:ext cx="4323557" cy="6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Neil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Turok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Paul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Steindhardt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(2001)</a:t>
            </a:r>
          </a:p>
        </p:txBody>
      </p:sp>
    </p:spTree>
    <p:extLst>
      <p:ext uri="{BB962C8B-B14F-4D97-AF65-F5344CB8AC3E}">
        <p14:creationId xmlns:p14="http://schemas.microsoft.com/office/powerpoint/2010/main" val="201435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Vesmír jako </a:t>
            </a:r>
            <a:r>
              <a:rPr kumimoji="1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multiverzum</a:t>
            </a:r>
            <a:endParaRPr kumimoji="1" lang="cs-CZ" sz="2800" b="1" i="0" u="none" strike="noStrike" kern="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/>
              <a:ea typeface="+mj-ea"/>
              <a:cs typeface="+mj-cs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F2D2ECE8-C7F6-48C0-93A9-BDF8A4531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77"/>
            <a:ext cx="9144000" cy="623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Vesmír z černé díry?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7DB9C30-00A6-47CC-BC60-4C77A0EB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348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24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Životopis vesmíru</a:t>
            </a:r>
          </a:p>
        </p:txBody>
      </p:sp>
    </p:spTree>
    <p:extLst>
      <p:ext uri="{BB962C8B-B14F-4D97-AF65-F5344CB8AC3E}">
        <p14:creationId xmlns:p14="http://schemas.microsoft.com/office/powerpoint/2010/main" val="38002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–43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1" lang="el-GR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ρ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g/cm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5622"/>
            <a:ext cx="9144000" cy="3892378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3973" y="1140432"/>
            <a:ext cx="1173644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-92467" y="884238"/>
            <a:ext cx="5558319" cy="204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Planckův čas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superpartneři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fotina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selektrony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...)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SUSY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gravitační interakce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částice jsou struny v 10 (27?)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dim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 ~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</a:t>
            </a:r>
            <a:r>
              <a:rPr kumimoji="1" lang="cs-CZ" alt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1/2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inflace?</a:t>
            </a:r>
          </a:p>
        </p:txBody>
      </p:sp>
    </p:spTree>
    <p:extLst>
      <p:ext uri="{BB962C8B-B14F-4D97-AF65-F5344CB8AC3E}">
        <p14:creationId xmlns:p14="http://schemas.microsoft.com/office/powerpoint/2010/main" val="766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045" y="0"/>
            <a:ext cx="6528955" cy="6858000"/>
          </a:xfrm>
          <a:prstGeom prst="rect">
            <a:avLst/>
          </a:prstGeom>
        </p:spPr>
      </p:pic>
      <p:sp>
        <p:nvSpPr>
          <p:cNvPr id="693250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16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1" lang="el-GR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ρ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84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g/cm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5" y="3058782"/>
            <a:ext cx="2505075" cy="3724275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39" y="4376791"/>
            <a:ext cx="955970" cy="110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-431514" y="921709"/>
            <a:ext cx="5558319" cy="138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bosonů X, Y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rozpad protonu?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éra GUT</a:t>
            </a:r>
          </a:p>
        </p:txBody>
      </p:sp>
    </p:spTree>
    <p:extLst>
      <p:ext uri="{BB962C8B-B14F-4D97-AF65-F5344CB8AC3E}">
        <p14:creationId xmlns:p14="http://schemas.microsoft.com/office/powerpoint/2010/main" val="40921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0180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0184" name="Text Box 8"/>
          <p:cNvSpPr txBox="1">
            <a:spLocks noChangeArrowheads="1"/>
          </p:cNvSpPr>
          <p:nvPr/>
        </p:nvSpPr>
        <p:spPr bwMode="auto">
          <a:xfrm>
            <a:off x="0" y="4614862"/>
            <a:ext cx="41338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antilepton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antikvark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lepton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27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911046" y="4276006"/>
            <a:ext cx="4520628" cy="138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silné interakce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GUT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fázový přechod, inflace, ohřev?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leptony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kvarky (X, Y)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8E97BD2-36F3-4D14-A59E-CFA7DF4C5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7588"/>
            <a:ext cx="9144000" cy="129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4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0133" y="23165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Inflace a další modely</a:t>
            </a:r>
          </a:p>
        </p:txBody>
      </p:sp>
    </p:spTree>
    <p:extLst>
      <p:ext uri="{BB962C8B-B14F-4D97-AF65-F5344CB8AC3E}">
        <p14:creationId xmlns:p14="http://schemas.microsoft.com/office/powerpoint/2010/main" val="234390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902"/>
            <a:ext cx="9143999" cy="6238098"/>
          </a:xfrm>
          <a:prstGeom prst="rect">
            <a:avLst/>
          </a:prstGeom>
        </p:spPr>
      </p:pic>
      <p:sp>
        <p:nvSpPr>
          <p:cNvPr id="690178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0180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27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14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911046" y="4276006"/>
            <a:ext cx="4520628" cy="138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silné interakce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GUT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fázový přechod, inflace, ohřev?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leptony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kvarky (X, Y)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C8B69D94-8BBA-490F-8480-5C096C12C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25" y="5981607"/>
            <a:ext cx="3333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antilepton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lepton</a:t>
            </a:r>
          </a:p>
        </p:txBody>
      </p:sp>
    </p:spTree>
    <p:extLst>
      <p:ext uri="{BB962C8B-B14F-4D97-AF65-F5344CB8AC3E}">
        <p14:creationId xmlns:p14="http://schemas.microsoft.com/office/powerpoint/2010/main" val="86320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76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81" name="Rectangle 9"/>
          <p:cNvSpPr>
            <a:spLocks noChangeArrowheads="1"/>
          </p:cNvSpPr>
          <p:nvPr/>
        </p:nvSpPr>
        <p:spPr bwMode="auto">
          <a:xfrm>
            <a:off x="4998897" y="1289050"/>
            <a:ext cx="2814451" cy="703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82" name="Text Box 10"/>
          <p:cNvSpPr txBox="1">
            <a:spLocks noChangeArrowheads="1"/>
          </p:cNvSpPr>
          <p:nvPr/>
        </p:nvSpPr>
        <p:spPr bwMode="auto">
          <a:xfrm>
            <a:off x="4694175" y="1281113"/>
            <a:ext cx="314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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antilepton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antikvark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 pitchFamily="18" charset="2"/>
              </a:rPr>
              <a:t>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lepton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-233417" y="927382"/>
            <a:ext cx="4520628" cy="199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prahová energie pro vznik X, Y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CP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mírná asymetrie přechodů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lq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přechody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lq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ustávají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nadvláda hmoty nad antihmotou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1 000 000 000 : 1 000 000 001</a:t>
            </a:r>
            <a:b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461" y="2992836"/>
            <a:ext cx="5179957" cy="348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4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82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29797733-110C-4CF2-BB86-BFF1D5572619}"/>
              </a:ext>
            </a:extLst>
          </p:cNvPr>
          <p:cNvSpPr/>
          <p:nvPr/>
        </p:nvSpPr>
        <p:spPr bwMode="auto">
          <a:xfrm>
            <a:off x="0" y="6549081"/>
            <a:ext cx="9144000" cy="308918"/>
          </a:xfrm>
          <a:prstGeom prst="rect">
            <a:avLst/>
          </a:prstGeom>
          <a:solidFill>
            <a:srgbClr val="0065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94274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4276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7080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–30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3854896-5230-4E86-A06E-67CEEACA6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0862"/>
            <a:ext cx="9144000" cy="56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7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92228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9" name="Rectangle 5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0" name="Rectangle 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1" name="Rectangle 7"/>
          <p:cNvSpPr>
            <a:spLocks noChangeArrowheads="1"/>
          </p:cNvSpPr>
          <p:nvPr/>
        </p:nvSpPr>
        <p:spPr bwMode="auto">
          <a:xfrm>
            <a:off x="0" y="2142491"/>
            <a:ext cx="428752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elektroslabé 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slabé interakce 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poprvé 4 interakce jaké známe</a:t>
            </a:r>
          </a:p>
        </p:txBody>
      </p:sp>
      <p:pic>
        <p:nvPicPr>
          <p:cNvPr id="12" name="Picture 13" descr="interak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2507"/>
            <a:ext cx="7305040" cy="197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63" y="4267"/>
            <a:ext cx="4652747" cy="46591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060" y="5028564"/>
            <a:ext cx="116205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46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–5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98160" y="5389341"/>
            <a:ext cx="354584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hadronizace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hmoty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baryonů a mezonů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protony a neutrony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0141"/>
            <a:ext cx="9144000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92327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neutrin od ostatní látky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termodynamické rovnováhy s látkou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reliktní neutrina: 2 K, 300 neutrin na cm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rozpad volných neutronů (rychlejší než tvorba)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744832" y="48901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094" y="2668833"/>
            <a:ext cx="4794382" cy="3978740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2004" y="4395779"/>
            <a:ext cx="14192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Objekt 9"/>
          <p:cNvGraphicFramePr>
            <a:graphicFrameLocks noChangeAspect="1"/>
          </p:cNvGraphicFramePr>
          <p:nvPr>
            <p:extLst/>
          </p:nvPr>
        </p:nvGraphicFramePr>
        <p:xfrm>
          <a:off x="7356846" y="214322"/>
          <a:ext cx="1594383" cy="245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Equation" r:id="rId5" imgW="723586" imgH="1117115" progId="Equation.DSMT4">
                  <p:embed/>
                </p:oleObj>
              </mc:Choice>
              <mc:Fallback>
                <p:oleObj name="Equation" r:id="rId5" imgW="723586" imgH="1117115" progId="Equation.DSMT4">
                  <p:embed/>
                  <p:pic>
                    <p:nvPicPr>
                      <p:cNvPr id="10" name="Objek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46" y="214322"/>
                        <a:ext cx="1594383" cy="245451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635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183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92327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oddělení neutrin od ostatní látky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termodynamické rovnováhy s látkou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reliktní neutrina: 2 K, 300 neutrin na cm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rozpad volných neutronů (rychlejší než tvorba)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744832" y="48901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7391"/>
            <a:ext cx="7578126" cy="4108109"/>
          </a:xfrm>
          <a:prstGeom prst="rect">
            <a:avLst/>
          </a:prstGeom>
        </p:spPr>
      </p:pic>
      <p:graphicFrame>
        <p:nvGraphicFramePr>
          <p:cNvPr id="11" name="Objekt 10"/>
          <p:cNvGraphicFramePr>
            <a:graphicFrameLocks noChangeAspect="1"/>
          </p:cNvGraphicFramePr>
          <p:nvPr>
            <p:extLst/>
          </p:nvPr>
        </p:nvGraphicFramePr>
        <p:xfrm>
          <a:off x="7356846" y="214322"/>
          <a:ext cx="1594383" cy="245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5" name="Equation" r:id="rId4" imgW="723586" imgH="1117115" progId="Equation.DSMT4">
                  <p:embed/>
                </p:oleObj>
              </mc:Choice>
              <mc:Fallback>
                <p:oleObj name="Equation" r:id="rId4" imgW="723586" imgH="1117115" progId="Equation.DSMT4">
                  <p:embed/>
                  <p:pic>
                    <p:nvPicPr>
                      <p:cNvPr id="11" name="Objek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46" y="214322"/>
                        <a:ext cx="1594383" cy="245451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635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968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ChangeArrowheads="1"/>
          </p:cNvSpPr>
          <p:nvPr/>
        </p:nvSpPr>
        <p:spPr bwMode="auto">
          <a:xfrm>
            <a:off x="0" y="1192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5300" name="Rectangle 4"/>
          <p:cNvSpPr>
            <a:spLocks noChangeArrowheads="1"/>
          </p:cNvSpPr>
          <p:nvPr/>
        </p:nvSpPr>
        <p:spPr bwMode="auto">
          <a:xfrm>
            <a:off x="0" y="644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6×10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500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prahová teplota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rovnováhy 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 + e</a:t>
            </a:r>
            <a:r>
              <a:rPr kumimoji="1" lang="cs-CZ" alt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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záření  (</a:t>
            </a:r>
            <a:r>
              <a:rPr kumimoji="1" lang="cs-CZ" altLang="cs-CZ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kT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 </a:t>
            </a:r>
            <a:r>
              <a:rPr kumimoji="1" lang="en-US" alt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</a:t>
            </a:r>
            <a:r>
              <a:rPr kumimoji="1" lang="en-US" altLang="cs-CZ" sz="1600" b="0" i="0" u="none" strike="noStrike" kern="1200" cap="none" spc="0" normalizeH="0" baseline="-25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en-US" alt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</a:t>
            </a:r>
            <a:r>
              <a:rPr kumimoji="1" lang="en-US" alt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převládá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anihilace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zahřátí vesmíru o 40 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%</a:t>
            </a:r>
            <a:r>
              <a:rPr kumimoji="1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(netýká se už neutrin)</a:t>
            </a:r>
            <a:endParaRPr kumimoji="1" lang="cs-CZ" sz="1600" b="0" i="0" u="none" strike="noStrike" kern="1200" cap="none" spc="0" normalizeH="0" baseline="3000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narušení CP symetrie 1:10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zbylé elektrony se později použijí pro stavbu obalů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3310E7F-536F-4964-BC58-2CAD07905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691" y="2552226"/>
            <a:ext cx="6410468" cy="413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5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90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840"/>
            <a:ext cx="9167078" cy="5223256"/>
          </a:xfrm>
          <a:prstGeom prst="rect">
            <a:avLst/>
          </a:prstGeom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014720" y="1070611"/>
            <a:ext cx="3314918" cy="11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tvorba lehkých jader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lehký a těžký vodík</a:t>
            </a:r>
          </a:p>
        </p:txBody>
      </p:sp>
    </p:spTree>
    <p:extLst>
      <p:ext uri="{BB962C8B-B14F-4D97-AF65-F5344CB8AC3E}">
        <p14:creationId xmlns:p14="http://schemas.microsoft.com/office/powerpoint/2010/main" val="28698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293" name="Picture 5" descr="A-m08a01-i03-338x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13" y="1241009"/>
            <a:ext cx="2166770" cy="191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90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240" y="69533"/>
            <a:ext cx="6720840" cy="672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6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B72569DB-9E4E-42F0-929B-E742954B3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414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47113" cy="582613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r>
              <a:rPr lang="cs-CZ" sz="2800" dirty="0">
                <a:solidFill>
                  <a:schemeClr val="accent1"/>
                </a:solidFill>
              </a:rPr>
              <a:t>Problémy standardního modelu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730808" y="627152"/>
            <a:ext cx="409118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problém počáteční singularity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Planckových škál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plochosti Vesmíru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horizontu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baryonové asymetrie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magnetických monopólů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problém počátečních fluktuací nutných </a:t>
            </a:r>
            <a:b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 tvorbě galaxií</a:t>
            </a:r>
          </a:p>
        </p:txBody>
      </p:sp>
    </p:spTree>
    <p:extLst>
      <p:ext uri="{BB962C8B-B14F-4D97-AF65-F5344CB8AC3E}">
        <p14:creationId xmlns:p14="http://schemas.microsoft.com/office/powerpoint/2010/main" val="255812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0930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9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90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006" y="913446"/>
            <a:ext cx="4835660" cy="5719763"/>
          </a:xfrm>
          <a:prstGeom prst="rect">
            <a:avLst/>
          </a:prstGeom>
        </p:spPr>
      </p:pic>
      <p:pic>
        <p:nvPicPr>
          <p:cNvPr id="8" name="Picture 4" descr="12_nukleogene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1409"/>
            <a:ext cx="4446588" cy="53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8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394"/>
            <a:ext cx="9144000" cy="6460606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"/>
            <a:ext cx="9144000" cy="84328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5 000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0,4 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-243840" y="5490211"/>
            <a:ext cx="3314918" cy="11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obalů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konečně první atomy!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zánik volných elektronů</a:t>
            </a:r>
          </a:p>
        </p:txBody>
      </p:sp>
    </p:spTree>
    <p:extLst>
      <p:ext uri="{BB962C8B-B14F-4D97-AF65-F5344CB8AC3E}">
        <p14:creationId xmlns:p14="http://schemas.microsoft.com/office/powerpoint/2010/main" val="34231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"/>
            <a:ext cx="9144000" cy="84328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5 000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0,4 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relic_origin">
            <a:hlinkClick r:id="" action="ppaction://media"/>
            <a:extLst>
              <a:ext uri="{FF2B5EF4-FFF2-40B4-BE49-F238E27FC236}">
                <a16:creationId xmlns:a16="http://schemas.microsoft.com/office/drawing/2014/main" id="{B2A11F3B-0E97-4E7E-AF60-7BE74E5CCC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1842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7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" y="602672"/>
            <a:ext cx="9139844" cy="6384175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078" y="0"/>
            <a:ext cx="9144000" cy="788987"/>
          </a:xfrm>
          <a:prstGeom prst="rect">
            <a:avLst/>
          </a:prstGeom>
          <a:solidFill>
            <a:srgbClr val="FFFF00">
              <a:alpha val="92000"/>
            </a:srgb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5 000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0,4 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5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27"/>
            <a:ext cx="9144000" cy="6874827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>
              <a:alpha val="76000"/>
            </a:srgb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&lt; 200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&lt; 20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 bwMode="auto">
          <a:xfrm>
            <a:off x="31575" y="6675120"/>
            <a:ext cx="1350185" cy="16605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-210676" y="5210014"/>
            <a:ext cx="9354676" cy="1647986"/>
          </a:xfrm>
          <a:prstGeom prst="rect">
            <a:avLst/>
          </a:prstGeom>
          <a:solidFill>
            <a:schemeClr val="bg2">
              <a:alpha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velmi hmotné hvězdy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reionizace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vesmíru (konec temného věku)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tvorba těžkých jader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exploze hypernov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další generace hvězd s těžkými prvky</a:t>
            </a:r>
            <a:endParaRPr kumimoji="1" lang="cs-CZ" sz="1800" b="0" i="0" u="none" strike="noStrike" kern="1200" cap="none" spc="0" normalizeH="0" baseline="3000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96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Kleczek\07_zdroje\30_image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8139"/>
            <a:ext cx="9142413" cy="630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200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20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35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&lt; 200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&lt; 20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 bwMode="auto">
          <a:xfrm>
            <a:off x="31575" y="6675120"/>
            <a:ext cx="1350185" cy="16605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A786D73-0F3E-48E8-B16F-6E9AB8CBB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91" y="784724"/>
            <a:ext cx="7396218" cy="607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6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78471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7 000 000 000 let: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zrychlená expanze</a:t>
            </a:r>
          </a:p>
        </p:txBody>
      </p:sp>
      <p:pic>
        <p:nvPicPr>
          <p:cNvPr id="5" name="Picture 6" descr="expan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18"/>
            <a:ext cx="9144000" cy="624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77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78471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7 000 000 000 let: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zrychlená expanze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34C57B7-401B-4EE1-B56B-585DDB58F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5425"/>
            <a:ext cx="9144000" cy="3867150"/>
          </a:xfrm>
          <a:prstGeom prst="rect">
            <a:avLst/>
          </a:prstGeom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7236895D-2E41-4EB2-965D-6DD66472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875" y="5443439"/>
            <a:ext cx="54025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34988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Supernovy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Ia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které  umožnily objev zrychlené expanze</a:t>
            </a:r>
          </a:p>
        </p:txBody>
      </p:sp>
    </p:spTree>
    <p:extLst>
      <p:ext uri="{BB962C8B-B14F-4D97-AF65-F5344CB8AC3E}">
        <p14:creationId xmlns:p14="http://schemas.microsoft.com/office/powerpoint/2010/main" val="290523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1" name="Picture 9" descr="HDF_HST_9601_MosaicFull">
            <a:extLst>
              <a:ext uri="{FF2B5EF4-FFF2-40B4-BE49-F238E27FC236}">
                <a16:creationId xmlns:a16="http://schemas.microsoft.com/office/drawing/2014/main" id="{1951EFBC-D982-4E4B-828A-746671449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7040563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8" name="Rectangle 2">
            <a:extLst>
              <a:ext uri="{FF2B5EF4-FFF2-40B4-BE49-F238E27FC236}">
                <a16:creationId xmlns:a16="http://schemas.microsoft.com/office/drawing/2014/main" id="{A06D94E2-88CC-4E25-BE30-99FABC8C1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285" y="55659"/>
            <a:ext cx="52959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Hubblovo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hluboké pole (1995)</a:t>
            </a:r>
          </a:p>
        </p:txBody>
      </p:sp>
      <p:sp>
        <p:nvSpPr>
          <p:cNvPr id="64520" name="Text Box 8">
            <a:extLst>
              <a:ext uri="{FF2B5EF4-FFF2-40B4-BE49-F238E27FC236}">
                <a16:creationId xmlns:a16="http://schemas.microsoft.com/office/drawing/2014/main" id="{95FD75E1-DA43-44BC-8779-99137D767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8649" y="758824"/>
            <a:ext cx="2685351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34988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Hubblovo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hluboké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Velká medvědice: 2,5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18. – 28. 12. 1995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342 snímků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expozice 15 až 40 minut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WFPC2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2000 galaxií!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HDFS (1998)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HUDF (2004)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rgbClr val="010000">
                    <a:lumMod val="50000"/>
                    <a:lumOff val="50000"/>
                  </a:srgbClr>
                </a:solidFill>
                <a:latin typeface="Arial" panose="020B0604020202020204" pitchFamily="34" charset="0"/>
              </a:rPr>
              <a:t>HXDF (2012)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rgbClr val="010000">
                    <a:lumMod val="50000"/>
                    <a:lumOff val="50000"/>
                  </a:srgbClr>
                </a:solidFill>
                <a:latin typeface="Arial" panose="020B0604020202020204" pitchFamily="34" charset="0"/>
              </a:rPr>
              <a:t>JWDF (2023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08A20FC-C51F-4BF3-B654-DD47A9656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78471"/>
            <a:ext cx="9144000" cy="7889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14 000 000 000 let: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současnost</a:t>
            </a:r>
          </a:p>
        </p:txBody>
      </p:sp>
    </p:spTree>
    <p:extLst>
      <p:ext uri="{BB962C8B-B14F-4D97-AF65-F5344CB8AC3E}">
        <p14:creationId xmlns:p14="http://schemas.microsoft.com/office/powerpoint/2010/main" val="201496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1209"/>
            <a:ext cx="9097308" cy="5415582"/>
          </a:xfrm>
          <a:prstGeom prst="rect">
            <a:avLst/>
          </a:prstGeom>
        </p:spPr>
      </p:pic>
      <p:sp>
        <p:nvSpPr>
          <p:cNvPr id="4" name="Rectangle 5">
            <a:extLst>
              <a:ext uri="{FF2B5EF4-FFF2-40B4-BE49-F238E27FC236}">
                <a16:creationId xmlns:a16="http://schemas.microsoft.com/office/drawing/2014/main" id="{AC7690C0-345F-4B10-906D-D6A8437E7122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Problém horizontu</a:t>
            </a:r>
          </a:p>
        </p:txBody>
      </p:sp>
    </p:spTree>
    <p:extLst>
      <p:ext uri="{BB962C8B-B14F-4D97-AF65-F5344CB8AC3E}">
        <p14:creationId xmlns:p14="http://schemas.microsoft.com/office/powerpoint/2010/main" val="166051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2">
            <a:extLst>
              <a:ext uri="{FF2B5EF4-FFF2-40B4-BE49-F238E27FC236}">
                <a16:creationId xmlns:a16="http://schemas.microsoft.com/office/drawing/2014/main" id="{729892E8-7A6A-4C05-8793-47DBADB93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Galaktičtí pulci (HUDF)</a:t>
            </a:r>
          </a:p>
        </p:txBody>
      </p:sp>
      <p:pic>
        <p:nvPicPr>
          <p:cNvPr id="83974" name="Picture 6" descr="Tadpole_galaxies_in_HUDF_reduced">
            <a:extLst>
              <a:ext uri="{FF2B5EF4-FFF2-40B4-BE49-F238E27FC236}">
                <a16:creationId xmlns:a16="http://schemas.microsoft.com/office/drawing/2014/main" id="{B64A81C1-F112-42FE-8EB5-13A48E540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2678"/>
            <a:ext cx="91440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D9532E7F-6118-4358-BFB6-B34063E785BF}"/>
              </a:ext>
            </a:extLst>
          </p:cNvPr>
          <p:cNvSpPr/>
          <p:nvPr/>
        </p:nvSpPr>
        <p:spPr bwMode="auto">
          <a:xfrm>
            <a:off x="0" y="5593986"/>
            <a:ext cx="9081247" cy="1246094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14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D9532E7F-6118-4358-BFB6-B34063E785BF}"/>
              </a:ext>
            </a:extLst>
          </p:cNvPr>
          <p:cNvSpPr/>
          <p:nvPr/>
        </p:nvSpPr>
        <p:spPr bwMode="auto">
          <a:xfrm>
            <a:off x="0" y="5593986"/>
            <a:ext cx="9081247" cy="1246094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820F848-AB66-4055-AF77-AD3F8B0A4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79" y="0"/>
            <a:ext cx="6169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5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ChangeArrowheads="1"/>
          </p:cNvSpPr>
          <p:nvPr/>
        </p:nvSpPr>
        <p:spPr bwMode="auto">
          <a:xfrm>
            <a:off x="0" y="-3048"/>
            <a:ext cx="9144000" cy="64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253920" rIns="0" bIns="76176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Tabulka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kosmologických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parametrů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WMAP, CBI, ACBAR, 2dF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Planck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graphicFrame>
        <p:nvGraphicFramePr>
          <p:cNvPr id="5795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571026"/>
              </p:ext>
            </p:extLst>
          </p:nvPr>
        </p:nvGraphicFramePr>
        <p:xfrm>
          <a:off x="428625" y="1245401"/>
          <a:ext cx="8286750" cy="4966372"/>
        </p:xfrm>
        <a:graphic>
          <a:graphicData uri="http://schemas.openxmlformats.org/drawingml/2006/table">
            <a:tbl>
              <a:tblPr/>
              <a:tblGrid>
                <a:gridCol w="2071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arametr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značení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h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odnota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oznámka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Hubbleova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konstanta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70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km s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Mpc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rekombinace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rec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0 000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reionizace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20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tlak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hustota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b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pro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temnou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energii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w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−1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baryonové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DM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27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Λ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68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záření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0,046 %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hmotných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neutrin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0,1 %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dolní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hranice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elková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hmota-energie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TOT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~1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snad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plochý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(1)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táří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vesmíru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52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ChangeArrowheads="1"/>
          </p:cNvSpPr>
          <p:nvPr/>
        </p:nvSpPr>
        <p:spPr bwMode="auto">
          <a:xfrm>
            <a:off x="0" y="-3048"/>
            <a:ext cx="9144000" cy="64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253920" rIns="0" bIns="76176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Tabulka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kosmologických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parametrů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WMAP, CBI, ACBAR, 2dF</a:t>
            </a: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Planck</a:t>
            </a:r>
            <a:r>
              <a:rPr kumimoji="1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graphicFrame>
        <p:nvGraphicFramePr>
          <p:cNvPr id="5795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810440"/>
              </p:ext>
            </p:extLst>
          </p:nvPr>
        </p:nvGraphicFramePr>
        <p:xfrm>
          <a:off x="428625" y="1245401"/>
          <a:ext cx="8286750" cy="4966372"/>
        </p:xfrm>
        <a:graphic>
          <a:graphicData uri="http://schemas.openxmlformats.org/drawingml/2006/table">
            <a:tbl>
              <a:tblPr/>
              <a:tblGrid>
                <a:gridCol w="2071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arametr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značení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h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odnota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oznámka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72000" marB="72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Hubblova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konstanta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7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km s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Mpc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−1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rekombinace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rec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0 000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č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as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reionizace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20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r>
                        <a:rPr kumimoji="1" lang="en-US" altLang="cs-CZ" sz="1600" b="0" i="0" u="none" strike="noStrike" cap="none" normalizeH="0" baseline="-3000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ion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</a:t>
                      </a: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tlak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hustota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b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pro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temnou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energii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w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−1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baryonové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hmoty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DM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27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temné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Λ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68 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záření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0,046 %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odíl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hmotných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neutrin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 0,1 %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dolní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hranice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elková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hmota-energie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Ω</a:t>
                      </a:r>
                      <a:r>
                        <a:rPr kumimoji="1" lang="en-US" altLang="cs-CZ" sz="16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TOT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~1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snad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plochý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(1)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táří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vesmíru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kumimoji="1" lang="en-US" alt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cs-CZ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 let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60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C7690C0-345F-4B10-906D-D6A8437E7122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Problém plochosti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1D0F91C-0EB4-4F43-A137-8966A7F51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2581"/>
            <a:ext cx="9144000" cy="5881976"/>
          </a:xfrm>
          <a:prstGeom prst="rect">
            <a:avLst/>
          </a:prstGeom>
        </p:spPr>
      </p:pic>
      <p:sp>
        <p:nvSpPr>
          <p:cNvPr id="5" name="Text Box 8">
            <a:extLst>
              <a:ext uri="{FF2B5EF4-FFF2-40B4-BE49-F238E27FC236}">
                <a16:creationId xmlns:a16="http://schemas.microsoft.com/office/drawing/2014/main" id="{13DF9702-59CE-4DE9-9A75-A9C5AFB04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6045" y="5509453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Planckův čas: </a:t>
            </a:r>
            <a:r>
              <a:rPr kumimoji="0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dr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/</a:t>
            </a:r>
            <a:r>
              <a:rPr kumimoji="0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r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~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10</a:t>
            </a:r>
            <a:r>
              <a:rPr kumimoji="0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–59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2915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C7690C0-345F-4B10-906D-D6A8437E7122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Problémy standardního modelu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015BD42-1366-4E6C-9285-7EC7D86A5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7973"/>
            <a:ext cx="9144000" cy="599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8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87313" y="185738"/>
          <a:ext cx="8850312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PHOTO-PAINT" r:id="rId3" imgW="3120894" imgH="2279909" progId="CorelPhotoPaint.Image.12">
                  <p:embed/>
                </p:oleObj>
              </mc:Choice>
              <mc:Fallback>
                <p:oleObj name="PHOTO-PAINT" r:id="rId3" imgW="3120894" imgH="2279909" progId="CorelPhotoPaint.Image.12">
                  <p:embed/>
                  <p:pic>
                    <p:nvPicPr>
                      <p:cNvPr id="1648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13" y="185738"/>
                        <a:ext cx="8850312" cy="646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458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446088" y="1301750"/>
            <a:ext cx="8493125" cy="210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SzPct val="50000"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Alan Guth, 1979, první inflační scénář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SzPct val="50000"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Andrej Linde, Paul </a:t>
            </a:r>
            <a:r>
              <a:rPr kumimoji="1" 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Steinhardt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 Andreas Albrecht, 1982, nový inflační scénář 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SzPct val="50000"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Andrej Linde, </a:t>
            </a:r>
            <a:r>
              <a:rPr kumimoji="1" 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Vilenkin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1983, chaotická inflace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SzPct val="50000"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Andrej Linde, 1986, chaotická inflace s kvantovými fluktuacemi</a:t>
            </a:r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0" y="0"/>
            <a:ext cx="78867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Historie inflačního modelu</a:t>
            </a:r>
          </a:p>
        </p:txBody>
      </p:sp>
      <p:pic>
        <p:nvPicPr>
          <p:cNvPr id="139268" name="Picture 4" descr="inflac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343400"/>
            <a:ext cx="34290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48" y="3228363"/>
            <a:ext cx="2058621" cy="220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53367" y="5494337"/>
            <a:ext cx="25003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Alan H. Guth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297" y="3255352"/>
            <a:ext cx="1434281" cy="217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54668" y="5448300"/>
            <a:ext cx="2074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Andrej Linde</a:t>
            </a:r>
          </a:p>
        </p:txBody>
      </p:sp>
    </p:spTree>
    <p:extLst>
      <p:ext uri="{BB962C8B-B14F-4D97-AF65-F5344CB8AC3E}">
        <p14:creationId xmlns:p14="http://schemas.microsoft.com/office/powerpoint/2010/main" val="20204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12434</TotalTime>
  <Words>1154</Words>
  <Application>Microsoft Office PowerPoint</Application>
  <PresentationFormat>Předvádění na obrazovce (4:3)</PresentationFormat>
  <Paragraphs>244</Paragraphs>
  <Slides>43</Slides>
  <Notes>0</Notes>
  <HiddenSlides>0</HiddenSlides>
  <MMClips>1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3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43</vt:i4>
      </vt:variant>
    </vt:vector>
  </HeadingPairs>
  <TitlesOfParts>
    <vt:vector size="54" baseType="lpstr">
      <vt:lpstr>Symbol</vt:lpstr>
      <vt:lpstr>Monotype Sorts</vt:lpstr>
      <vt:lpstr>Arial Narrow</vt:lpstr>
      <vt:lpstr>Arial</vt:lpstr>
      <vt:lpstr>Calibri</vt:lpstr>
      <vt:lpstr>Times New Roman</vt:lpstr>
      <vt:lpstr>Default Design</vt:lpstr>
      <vt:lpstr>Motiv sady Office</vt:lpstr>
      <vt:lpstr>4_Default Design</vt:lpstr>
      <vt:lpstr>Equation</vt:lpstr>
      <vt:lpstr>PHOTO-PAINT</vt:lpstr>
      <vt:lpstr>Milníky kosmologie IV</vt:lpstr>
      <vt:lpstr>Prezentace aplikace PowerPoint</vt:lpstr>
      <vt:lpstr>Problémy standardního modelu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Milníky kosmologie</dc:title>
  <dc:creator>Petr Kulhanek</dc:creator>
  <cp:lastModifiedBy>Petr</cp:lastModifiedBy>
  <cp:revision>1127</cp:revision>
  <dcterms:created xsi:type="dcterms:W3CDTF">1998-08-13T14:52:10Z</dcterms:created>
  <dcterms:modified xsi:type="dcterms:W3CDTF">2023-02-13T09:24:35Z</dcterms:modified>
</cp:coreProperties>
</file>