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51" r:id="rId2"/>
    <p:sldMasterId id="2147483818" r:id="rId3"/>
    <p:sldMasterId id="2147483832" r:id="rId4"/>
  </p:sldMasterIdLst>
  <p:notesMasterIdLst>
    <p:notesMasterId r:id="rId31"/>
  </p:notesMasterIdLst>
  <p:handoutMasterIdLst>
    <p:handoutMasterId r:id="rId32"/>
  </p:handoutMasterIdLst>
  <p:sldIdLst>
    <p:sldId id="741" r:id="rId5"/>
    <p:sldId id="1222" r:id="rId6"/>
    <p:sldId id="618" r:id="rId7"/>
    <p:sldId id="640" r:id="rId8"/>
    <p:sldId id="427" r:id="rId9"/>
    <p:sldId id="638" r:id="rId10"/>
    <p:sldId id="639" r:id="rId11"/>
    <p:sldId id="642" r:id="rId12"/>
    <p:sldId id="533" r:id="rId13"/>
    <p:sldId id="535" r:id="rId14"/>
    <p:sldId id="536" r:id="rId15"/>
    <p:sldId id="537" r:id="rId16"/>
    <p:sldId id="538" r:id="rId17"/>
    <p:sldId id="1223" r:id="rId18"/>
    <p:sldId id="553" r:id="rId19"/>
    <p:sldId id="554" r:id="rId20"/>
    <p:sldId id="735" r:id="rId21"/>
    <p:sldId id="736" r:id="rId22"/>
    <p:sldId id="556" r:id="rId23"/>
    <p:sldId id="739" r:id="rId24"/>
    <p:sldId id="1221" r:id="rId25"/>
    <p:sldId id="737" r:id="rId26"/>
    <p:sldId id="738" r:id="rId27"/>
    <p:sldId id="557" r:id="rId28"/>
    <p:sldId id="559" r:id="rId29"/>
    <p:sldId id="560" r:id="rId30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33"/>
      <p:bold r:id="rId34"/>
      <p:italic r:id="rId35"/>
      <p:boldItalic r:id="rId36"/>
    </p:embeddedFont>
    <p:embeddedFont>
      <p:font typeface="Monotype Sorts" panose="01010601010101010101" pitchFamily="2" charset="2"/>
      <p:regular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99"/>
    <a:srgbClr val="006583"/>
    <a:srgbClr val="00829E"/>
    <a:srgbClr val="00819E"/>
    <a:srgbClr val="00809D"/>
    <a:srgbClr val="0091FF"/>
    <a:srgbClr val="336699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2779" autoAdjust="0"/>
  </p:normalViewPr>
  <p:slideViewPr>
    <p:cSldViewPr snapToGrid="0">
      <p:cViewPr varScale="1">
        <p:scale>
          <a:sx n="116" d="100"/>
          <a:sy n="116" d="100"/>
        </p:scale>
        <p:origin x="1140" y="10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EA6D875D-DD1E-4D5F-AC80-C9CF9DC86FFA}" type="datetime1">
              <a:rPr lang="cs-CZ"/>
              <a:pPr>
                <a:defRPr/>
              </a:pPr>
              <a:t>30.01.2023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B2ED56B-FF63-43BC-BCC8-3E5DC11113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8091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C5E303F2-2113-4120-9C9D-7963609D5949}" type="datetime1">
              <a:rPr lang="cs-CZ"/>
              <a:pPr>
                <a:defRPr/>
              </a:pPr>
              <a:t>30.01.2023</a:t>
            </a:fld>
            <a:endParaRPr lang="cs-CZ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3F875AF-1103-4DDC-861D-4A713CCE61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030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68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6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79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197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CD77E-BF30-44F1-A1A6-46147F61BF4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03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E2230A-4266-4773-803A-E30F5D728E54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24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365376-0C15-4A30-9508-F5682637590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73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6DBF41-2A18-457C-ABAB-1FE43F610BC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99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819E55-E6C6-4398-871C-750D173E9EF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67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BD6604-C91C-448A-91F8-B447BE2BB20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35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8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81BBEA-FB6F-4501-9301-0D3E9345AB6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9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24A405-CD54-4709-8518-F4B4E5EB4585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4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4FDB4D-B58B-4E2B-BF74-08B764E30958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94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F6E537-CA77-4C1D-8306-E13499520AE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6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30DCC-C674-4A0B-8FC3-62099814950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82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865036-D3F9-49A8-8DED-91066A339510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93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6DE31-453E-400C-B5D9-7D93ABADCA4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86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53440F0-26D5-489D-A950-02B8FBDF9D1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344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17CE3-E1AC-4529-B0DA-751722427F32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35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61A16-2937-4205-B20A-57AA911AD60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144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8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991D0-CB56-4338-B3A6-DD3E9A250A6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11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AF18F-ED87-470B-8A6D-327D660C5D9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308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A10E5-48E6-4E8C-8D86-F68197A59B2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18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665DA-15A5-4BB2-9D4F-3D9F836B013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795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A5983-BFAC-40C2-B2C8-E0EAF93E6B0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9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1075B-9B31-43E8-AC1D-BF7443E7968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8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88AAD-A0F3-4376-83A4-D4D049EFCBE7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648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7C648-D95D-4AB2-BD42-0B38252C14A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734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562F0B-A714-49F5-A0DC-50E6F9ED5045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736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9A80A1-5266-4ED2-9FCB-E06FF8DDBB2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976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4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677711-7A80-498C-A072-7A799B96B65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98944748"/>
      </p:ext>
    </p:extLst>
  </p:cSld>
  <p:clrMapOvr>
    <a:masterClrMapping/>
  </p:clrMapOvr>
  <p:transition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EBD1D-51F9-41B3-B152-B6CF5221F4E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249044359"/>
      </p:ext>
    </p:extLst>
  </p:cSld>
  <p:clrMapOvr>
    <a:masterClrMapping/>
  </p:clrMapOvr>
  <p:transition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6492B-EFCB-42DF-8CEE-B461C744A9E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603963695"/>
      </p:ext>
    </p:extLst>
  </p:cSld>
  <p:clrMapOvr>
    <a:masterClrMapping/>
  </p:clrMapOvr>
  <p:transition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01047-D3D4-4FBD-96C9-F478B8E29BC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10354655"/>
      </p:ext>
    </p:extLst>
  </p:cSld>
  <p:clrMapOvr>
    <a:masterClrMapping/>
  </p:clrMapOvr>
  <p:transition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21992-C2DB-4C62-9548-485008DED11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93644356"/>
      </p:ext>
    </p:extLst>
  </p:cSld>
  <p:clrMapOvr>
    <a:masterClrMapping/>
  </p:clrMapOvr>
  <p:transition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04172-A804-487E-83A6-B543AFC15F7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659487034"/>
      </p:ext>
    </p:extLst>
  </p:cSld>
  <p:clrMapOvr>
    <a:masterClrMapping/>
  </p:clrMapOvr>
  <p:transition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B4477-0015-4386-9A73-93C67E6D067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0287081"/>
      </p:ext>
    </p:extLst>
  </p:cSld>
  <p:clrMapOvr>
    <a:masterClrMapping/>
  </p:clrMapOvr>
  <p:transition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F0C72-728F-4F4B-AA4B-CEC0A494807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1145575"/>
      </p:ext>
    </p:extLst>
  </p:cSld>
  <p:clrMapOvr>
    <a:masterClrMapping/>
  </p:clrMapOvr>
  <p:transition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EB389-FEF4-455F-8B84-491BD719129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713784813"/>
      </p:ext>
    </p:extLst>
  </p:cSld>
  <p:clrMapOvr>
    <a:masterClrMapping/>
  </p:clrMapOvr>
  <p:transition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5416D-7758-4FB5-8A61-3A2F011AD29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245116839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1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F4ABD-EB09-4DA3-922B-58C6096F694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192241130"/>
      </p:ext>
    </p:extLst>
  </p:cSld>
  <p:clrMapOvr>
    <a:masterClrMapping/>
  </p:clrMapOvr>
  <p:transition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4DD2CC5-B4A8-4261-BF50-2154BB9FA0B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46813619"/>
      </p:ext>
    </p:extLst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A1134F9-5F04-4AA0-927B-D1042095E28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638785221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93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74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63C3A3-794E-4F73-A3CF-E267184E6E7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38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fld id="{FFE9794F-D064-4599-B07D-A9ED09877603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743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BBC22493-C138-4DFB-91FE-91F4AE662B9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76120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B0129F3-4ED1-4855-A923-E59B075C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289" y="86748"/>
            <a:ext cx="4668219" cy="536244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>
                <a:solidFill>
                  <a:srgbClr val="0BBBF9"/>
                </a:solidFill>
                <a:latin typeface="Arial" panose="020B0604020202020204" pitchFamily="34" charset="0"/>
              </a:rPr>
              <a:t>Milníky kosmologie II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066403" y="5512285"/>
            <a:ext cx="307759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Petr Kulhánek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0BBBF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kulhanek@aldebaran.cz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www.aldebaran.cz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3B398F6-7D72-4CB8-89A0-09FC8A28A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3" y="581802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6" descr="Fen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7" name="Rectangle 25"/>
          <p:cNvSpPr>
            <a:spLocks noChangeArrowheads="1"/>
          </p:cNvSpPr>
          <p:nvPr/>
        </p:nvSpPr>
        <p:spPr bwMode="auto">
          <a:xfrm>
            <a:off x="0" y="0"/>
            <a:ext cx="649446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chemeClr val="accent1"/>
                </a:solidFill>
                <a:latin typeface="Arial Narrow" panose="020B0606020202030204" pitchFamily="34" charset="0"/>
              </a:rPr>
              <a:t>Phenix</a:t>
            </a:r>
          </a:p>
        </p:txBody>
      </p:sp>
    </p:spTree>
    <p:extLst>
      <p:ext uri="{BB962C8B-B14F-4D97-AF65-F5344CB8AC3E}">
        <p14:creationId xmlns:p14="http://schemas.microsoft.com/office/powerpoint/2010/main" val="218491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6" descr="RH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488"/>
            <a:ext cx="9144000" cy="62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1" name="Rectangle 25"/>
          <p:cNvSpPr>
            <a:spLocks noChangeArrowheads="1"/>
          </p:cNvSpPr>
          <p:nvPr/>
        </p:nvSpPr>
        <p:spPr bwMode="auto">
          <a:xfrm>
            <a:off x="0" y="0"/>
            <a:ext cx="64944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rgbClr val="336699"/>
                </a:solidFill>
                <a:latin typeface="Arial Narrow" panose="020B0606020202030204" pitchFamily="34" charset="0"/>
              </a:rPr>
              <a:t>RHIC</a:t>
            </a:r>
          </a:p>
        </p:txBody>
      </p:sp>
      <p:sp>
        <p:nvSpPr>
          <p:cNvPr id="176133" name="Text Box 7"/>
          <p:cNvSpPr txBox="1">
            <a:spLocks noChangeArrowheads="1"/>
          </p:cNvSpPr>
          <p:nvPr/>
        </p:nvSpPr>
        <p:spPr bwMode="auto">
          <a:xfrm>
            <a:off x="6880225" y="2930525"/>
            <a:ext cx="22431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obvod: 6 834 metrů</a:t>
            </a:r>
          </a:p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energie: 200 GeV/nukleon</a:t>
            </a:r>
          </a:p>
        </p:txBody>
      </p:sp>
    </p:spTree>
    <p:extLst>
      <p:ext uri="{BB962C8B-B14F-4D97-AF65-F5344CB8AC3E}">
        <p14:creationId xmlns:p14="http://schemas.microsoft.com/office/powerpoint/2010/main" val="215150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5" name="Picture 6" descr="04.jpg - No swimm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7731"/>
            <a:ext cx="9144000" cy="521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6" name="Rectangle 25"/>
          <p:cNvSpPr>
            <a:spLocks noChangeArrowheads="1"/>
          </p:cNvSpPr>
          <p:nvPr/>
        </p:nvSpPr>
        <p:spPr bwMode="auto">
          <a:xfrm>
            <a:off x="0" y="0"/>
            <a:ext cx="649446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Long Island</a:t>
            </a:r>
          </a:p>
        </p:txBody>
      </p:sp>
    </p:spTree>
    <p:extLst>
      <p:ext uri="{BB962C8B-B14F-4D97-AF65-F5344CB8AC3E}">
        <p14:creationId xmlns:p14="http://schemas.microsoft.com/office/powerpoint/2010/main" val="418536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6" descr="06.jpg - Vlny na Long Is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375"/>
            <a:ext cx="9144000" cy="627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0" name="Rectangle 25"/>
          <p:cNvSpPr>
            <a:spLocks noChangeArrowheads="1"/>
          </p:cNvSpPr>
          <p:nvPr/>
        </p:nvSpPr>
        <p:spPr bwMode="auto">
          <a:xfrm>
            <a:off x="0" y="0"/>
            <a:ext cx="649446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Long Island</a:t>
            </a:r>
          </a:p>
        </p:txBody>
      </p:sp>
    </p:spTree>
    <p:extLst>
      <p:ext uri="{BB962C8B-B14F-4D97-AF65-F5344CB8AC3E}">
        <p14:creationId xmlns:p14="http://schemas.microsoft.com/office/powerpoint/2010/main" val="33172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60608" y="2735687"/>
            <a:ext cx="8190964" cy="1386625"/>
          </a:xfrm>
        </p:spPr>
        <p:txBody>
          <a:bodyPr/>
          <a:lstStyle/>
          <a:p>
            <a:pPr marL="0" indent="0" algn="ctr">
              <a:buNone/>
            </a:pPr>
            <a:r>
              <a:rPr lang="cs-CZ" sz="7200" dirty="0">
                <a:solidFill>
                  <a:schemeClr val="tx2"/>
                </a:solidFill>
              </a:rPr>
              <a:t>Temná hmota</a:t>
            </a:r>
          </a:p>
        </p:txBody>
      </p:sp>
    </p:spTree>
    <p:extLst>
      <p:ext uri="{BB962C8B-B14F-4D97-AF65-F5344CB8AC3E}">
        <p14:creationId xmlns:p14="http://schemas.microsoft.com/office/powerpoint/2010/main" val="403854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K:\Kleczek\10_zdroje\ngc2060-cc_resize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ovéPole 5"/>
          <p:cNvSpPr txBox="1">
            <a:spLocks noChangeArrowheads="1"/>
          </p:cNvSpPr>
          <p:nvPr/>
        </p:nvSpPr>
        <p:spPr bwMode="auto">
          <a:xfrm>
            <a:off x="220320" y="194231"/>
            <a:ext cx="4211409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cs-CZ" sz="1800" dirty="0">
                <a:solidFill>
                  <a:srgbClr val="005654"/>
                </a:solidFill>
                <a:cs typeface="Arial" panose="020B0604020202020204" pitchFamily="34" charset="0"/>
              </a:rPr>
              <a:t>ZÁKLADNÍ  INGREDIENCE VESMÍRU</a:t>
            </a:r>
          </a:p>
        </p:txBody>
      </p:sp>
      <p:pic>
        <p:nvPicPr>
          <p:cNvPr id="43012" name="Picture 2" descr="D:\Kleczek\10_zdroje\10_pi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127125"/>
            <a:ext cx="770255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ovéPole 6"/>
          <p:cNvSpPr txBox="1">
            <a:spLocks noChangeArrowheads="1"/>
          </p:cNvSpPr>
          <p:nvPr/>
        </p:nvSpPr>
        <p:spPr bwMode="auto">
          <a:xfrm>
            <a:off x="5148263" y="2924175"/>
            <a:ext cx="2120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cs-CZ" sz="1800" b="0">
                <a:solidFill>
                  <a:srgbClr val="FFFFFF"/>
                </a:solidFill>
                <a:cs typeface="Arial" panose="020B0604020202020204" pitchFamily="34" charset="0"/>
              </a:rPr>
              <a:t>27 % temná hmota</a:t>
            </a:r>
          </a:p>
        </p:txBody>
      </p:sp>
      <p:sp>
        <p:nvSpPr>
          <p:cNvPr id="43014" name="TextovéPole 7"/>
          <p:cNvSpPr txBox="1">
            <a:spLocks noChangeArrowheads="1"/>
          </p:cNvSpPr>
          <p:nvPr/>
        </p:nvSpPr>
        <p:spPr bwMode="auto">
          <a:xfrm>
            <a:off x="2251075" y="2276475"/>
            <a:ext cx="2249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cs-CZ" sz="1800" b="0">
                <a:solidFill>
                  <a:srgbClr val="FFFFFF"/>
                </a:solidFill>
                <a:cs typeface="Arial" panose="020B0604020202020204" pitchFamily="34" charset="0"/>
              </a:rPr>
              <a:t>68 % temná energie</a:t>
            </a:r>
          </a:p>
        </p:txBody>
      </p:sp>
      <p:sp>
        <p:nvSpPr>
          <p:cNvPr id="43015" name="TextovéPole 11"/>
          <p:cNvSpPr txBox="1">
            <a:spLocks noChangeArrowheads="1"/>
          </p:cNvSpPr>
          <p:nvPr/>
        </p:nvSpPr>
        <p:spPr bwMode="auto">
          <a:xfrm rot="1985593">
            <a:off x="5073650" y="4011613"/>
            <a:ext cx="2160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cs-CZ" sz="1800" b="0">
                <a:solidFill>
                  <a:srgbClr val="FFFFFF"/>
                </a:solidFill>
                <a:cs typeface="Arial" panose="020B0604020202020204" pitchFamily="34" charset="0"/>
              </a:rPr>
              <a:t>5 % atomární látka</a:t>
            </a:r>
          </a:p>
        </p:txBody>
      </p:sp>
    </p:spTree>
    <p:extLst>
      <p:ext uri="{BB962C8B-B14F-4D97-AF65-F5344CB8AC3E}">
        <p14:creationId xmlns:p14="http://schemas.microsoft.com/office/powerpoint/2010/main" val="31782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834449" y="5488347"/>
            <a:ext cx="4077731" cy="128496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marL="180975" indent="-180975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cs-CZ" sz="1400" b="0" dirty="0">
                <a:solidFill>
                  <a:srgbClr val="336699"/>
                </a:solidFill>
              </a:rPr>
              <a:t>1934, Fritz </a:t>
            </a:r>
            <a:r>
              <a:rPr lang="cs-CZ" sz="1400" b="0" dirty="0" err="1">
                <a:solidFill>
                  <a:srgbClr val="336699"/>
                </a:solidFill>
              </a:rPr>
              <a:t>Zwicky</a:t>
            </a:r>
            <a:r>
              <a:rPr lang="cs-CZ" sz="1400" b="0" dirty="0">
                <a:solidFill>
                  <a:srgbClr val="336699"/>
                </a:solidFill>
              </a:rPr>
              <a:t> – nesoulad pohybu v kupě  galaxií Vlasy Bereniky s množstvím látky)</a:t>
            </a:r>
          </a:p>
          <a:p>
            <a:pPr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cs-CZ" sz="1400" b="0" dirty="0">
                <a:solidFill>
                  <a:srgbClr val="336699"/>
                </a:solidFill>
              </a:rPr>
              <a:t>1968, Vera </a:t>
            </a:r>
            <a:r>
              <a:rPr lang="cs-CZ" sz="1400" b="0" dirty="0" err="1">
                <a:solidFill>
                  <a:srgbClr val="336699"/>
                </a:solidFill>
              </a:rPr>
              <a:t>Rubin</a:t>
            </a:r>
            <a:r>
              <a:rPr lang="cs-CZ" sz="1400" b="0" dirty="0">
                <a:solidFill>
                  <a:srgbClr val="336699"/>
                </a:solidFill>
              </a:rPr>
              <a:t> – rotační křivky </a:t>
            </a:r>
            <a:r>
              <a:rPr lang="cs-CZ" sz="1400" b="0" dirty="0" err="1">
                <a:solidFill>
                  <a:srgbClr val="336699"/>
                </a:solidFill>
              </a:rPr>
              <a:t>spir</a:t>
            </a:r>
            <a:r>
              <a:rPr lang="cs-CZ" sz="1400" b="0" dirty="0">
                <a:solidFill>
                  <a:srgbClr val="336699"/>
                </a:solidFill>
              </a:rPr>
              <a:t>. galaxií </a:t>
            </a:r>
          </a:p>
          <a:p>
            <a:pPr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cs-CZ" sz="1400" b="0" dirty="0">
                <a:solidFill>
                  <a:srgbClr val="336699"/>
                </a:solidFill>
              </a:rPr>
              <a:t>nejpřesnější měření na vlně 21 cm</a:t>
            </a:r>
          </a:p>
          <a:p>
            <a:pPr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cs-CZ" sz="1400" b="0" dirty="0">
                <a:solidFill>
                  <a:srgbClr val="336699"/>
                </a:solidFill>
              </a:rPr>
              <a:t>50 </a:t>
            </a:r>
            <a:r>
              <a:rPr lang="en-US" sz="1400" b="0" dirty="0">
                <a:solidFill>
                  <a:srgbClr val="336699"/>
                </a:solidFill>
              </a:rPr>
              <a:t>% </a:t>
            </a:r>
            <a:r>
              <a:rPr lang="en-US" sz="1400" b="0" dirty="0" err="1">
                <a:solidFill>
                  <a:srgbClr val="336699"/>
                </a:solidFill>
              </a:rPr>
              <a:t>hmoty</a:t>
            </a:r>
            <a:r>
              <a:rPr lang="en-US" sz="1400" b="0" dirty="0">
                <a:solidFill>
                  <a:srgbClr val="336699"/>
                </a:solidFill>
              </a:rPr>
              <a:t> </a:t>
            </a:r>
            <a:r>
              <a:rPr lang="en-US" sz="1400" b="0" dirty="0" err="1">
                <a:solidFill>
                  <a:srgbClr val="336699"/>
                </a:solidFill>
              </a:rPr>
              <a:t>galaxi</a:t>
            </a:r>
            <a:r>
              <a:rPr lang="cs-CZ" sz="1400" b="0" dirty="0">
                <a:solidFill>
                  <a:srgbClr val="336699"/>
                </a:solidFill>
              </a:rPr>
              <a:t>í</a:t>
            </a:r>
            <a:r>
              <a:rPr lang="en-US" sz="1400" b="0" dirty="0">
                <a:solidFill>
                  <a:srgbClr val="336699"/>
                </a:solidFill>
              </a:rPr>
              <a:t>, 23</a:t>
            </a:r>
            <a:r>
              <a:rPr lang="cs-CZ" sz="1400" b="0" dirty="0">
                <a:solidFill>
                  <a:srgbClr val="336699"/>
                </a:solidFill>
              </a:rPr>
              <a:t> </a:t>
            </a:r>
            <a:r>
              <a:rPr lang="en-US" sz="1400" b="0" dirty="0">
                <a:solidFill>
                  <a:srgbClr val="336699"/>
                </a:solidFill>
              </a:rPr>
              <a:t>% </a:t>
            </a:r>
            <a:r>
              <a:rPr lang="en-US" sz="1400" b="0" dirty="0" err="1">
                <a:solidFill>
                  <a:srgbClr val="336699"/>
                </a:solidFill>
              </a:rPr>
              <a:t>hmoty</a:t>
            </a:r>
            <a:r>
              <a:rPr lang="en-US" sz="1400" b="0" dirty="0">
                <a:solidFill>
                  <a:srgbClr val="336699"/>
                </a:solidFill>
              </a:rPr>
              <a:t> </a:t>
            </a:r>
            <a:r>
              <a:rPr lang="en-US" sz="1400" b="0" dirty="0" err="1">
                <a:solidFill>
                  <a:srgbClr val="336699"/>
                </a:solidFill>
              </a:rPr>
              <a:t>vesm</a:t>
            </a:r>
            <a:r>
              <a:rPr lang="cs-CZ" sz="1400" b="0" dirty="0">
                <a:solidFill>
                  <a:srgbClr val="336699"/>
                </a:solidFill>
              </a:rPr>
              <a:t>í</a:t>
            </a:r>
            <a:r>
              <a:rPr lang="en-US" sz="1400" b="0" dirty="0" err="1">
                <a:solidFill>
                  <a:srgbClr val="336699"/>
                </a:solidFill>
              </a:rPr>
              <a:t>ru</a:t>
            </a:r>
            <a:endParaRPr lang="en-US" sz="1400" b="0" dirty="0">
              <a:solidFill>
                <a:srgbClr val="336699"/>
              </a:solidFill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273843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rgbClr val="336699"/>
                </a:solidFill>
                <a:latin typeface="Arial Narrow" panose="020B0606020202030204" pitchFamily="34" charset="0"/>
              </a:rPr>
              <a:t>Temná hmota</a:t>
            </a:r>
          </a:p>
        </p:txBody>
      </p:sp>
      <p:pic>
        <p:nvPicPr>
          <p:cNvPr id="44038" name="Picture 6" descr="2_NGC_65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08" y="3154259"/>
            <a:ext cx="3843337" cy="3624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3_NGC_65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07" y="574675"/>
            <a:ext cx="3843337" cy="250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D7F81EA-D33E-4E06-BB72-CF15440296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49" y="98854"/>
            <a:ext cx="4077731" cy="5318779"/>
          </a:xfrm>
          <a:prstGeom prst="rect">
            <a:avLst/>
          </a:prstGeom>
        </p:spPr>
      </p:pic>
      <p:sp>
        <p:nvSpPr>
          <p:cNvPr id="10" name="Text Box 3">
            <a:extLst>
              <a:ext uri="{FF2B5EF4-FFF2-40B4-BE49-F238E27FC236}">
                <a16:creationId xmlns:a16="http://schemas.microsoft.com/office/drawing/2014/main" id="{90BCAB8B-3CCD-4FFF-B340-FEFC353F4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5413" y="4830465"/>
            <a:ext cx="1197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cs-CZ" sz="1400" b="0" dirty="0">
                <a:solidFill>
                  <a:schemeClr val="bg1"/>
                </a:solidFill>
                <a:latin typeface="+mn-lt"/>
              </a:rPr>
              <a:t>Fritz </a:t>
            </a:r>
            <a:r>
              <a:rPr lang="cs-CZ" sz="1400" b="0" dirty="0" err="1">
                <a:solidFill>
                  <a:schemeClr val="bg1"/>
                </a:solidFill>
                <a:latin typeface="+mn-lt"/>
              </a:rPr>
              <a:t>Zwicky</a:t>
            </a:r>
            <a:br>
              <a:rPr lang="cs-CZ" sz="1400" b="0" dirty="0">
                <a:solidFill>
                  <a:schemeClr val="bg1"/>
                </a:solidFill>
                <a:latin typeface="+mn-lt"/>
              </a:rPr>
            </a:br>
            <a:r>
              <a:rPr lang="cs-CZ" sz="1400" b="0" dirty="0">
                <a:solidFill>
                  <a:schemeClr val="bg1"/>
                </a:solidFill>
                <a:latin typeface="+mn-lt"/>
              </a:rPr>
              <a:t>(1898–1974)</a:t>
            </a:r>
          </a:p>
        </p:txBody>
      </p:sp>
    </p:spTree>
    <p:extLst>
      <p:ext uri="{BB962C8B-B14F-4D97-AF65-F5344CB8AC3E}">
        <p14:creationId xmlns:p14="http://schemas.microsoft.com/office/powerpoint/2010/main" val="219090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" y="132254"/>
            <a:ext cx="8686800" cy="6565737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902"/>
            <a:ext cx="6096000" cy="640080"/>
          </a:xfrm>
        </p:spPr>
        <p:txBody>
          <a:bodyPr/>
          <a:lstStyle/>
          <a:p>
            <a:r>
              <a:rPr lang="cs-CZ" altLang="en-US" sz="2800" dirty="0" err="1">
                <a:solidFill>
                  <a:schemeClr val="accent1"/>
                </a:solidFill>
              </a:rPr>
              <a:t>Čočkování</a:t>
            </a:r>
            <a:r>
              <a:rPr lang="cs-CZ" altLang="en-US" sz="2800" dirty="0">
                <a:solidFill>
                  <a:schemeClr val="accent1"/>
                </a:solidFill>
              </a:rPr>
              <a:t> temnou hmotou</a:t>
            </a:r>
          </a:p>
        </p:txBody>
      </p:sp>
    </p:spTree>
    <p:extLst>
      <p:ext uri="{BB962C8B-B14F-4D97-AF65-F5344CB8AC3E}">
        <p14:creationId xmlns:p14="http://schemas.microsoft.com/office/powerpoint/2010/main" val="64749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556953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en-US" sz="2800" dirty="0" err="1">
                <a:solidFill>
                  <a:schemeClr val="accent1"/>
                </a:solidFill>
              </a:rPr>
              <a:t>Čočkování</a:t>
            </a:r>
            <a:r>
              <a:rPr lang="cs-CZ" altLang="en-US" sz="2800" dirty="0">
                <a:solidFill>
                  <a:schemeClr val="accent1"/>
                </a:solidFill>
              </a:rPr>
              <a:t> temnou hmotou</a:t>
            </a:r>
          </a:p>
        </p:txBody>
      </p:sp>
    </p:spTree>
    <p:extLst>
      <p:ext uri="{BB962C8B-B14F-4D97-AF65-F5344CB8AC3E}">
        <p14:creationId xmlns:p14="http://schemas.microsoft.com/office/powerpoint/2010/main" val="396455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20050106_lensing_l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600"/>
            <a:ext cx="9144000" cy="462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85423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dirty="0">
                <a:solidFill>
                  <a:srgbClr val="FFFFCC"/>
                </a:solidFill>
                <a:latin typeface="Arial Narrow" panose="020B0606020202030204" pitchFamily="34" charset="0"/>
              </a:rPr>
              <a:t>Temná hmota – kupa galaxií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406400" y="5902325"/>
            <a:ext cx="8382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400">
                <a:solidFill>
                  <a:srgbClr val="FFFFCC"/>
                </a:solidFill>
                <a:latin typeface="Times New Roman" panose="02020603050405020304" pitchFamily="18" charset="0"/>
              </a:rPr>
              <a:t>Obrázek gravitačně čočkující kupy galaxií pořízený HST byl zpracován v roce 2005 speciální technikou na univerzitě v Yale. Z efektu gravitačních čoček na jednotlivé členy kupy byla dopočtena temná hmota, která v kupě musí být. Na obrázku je zobrazena modrou barvou. Je vidět, že obklopuje jednotlivé galaxie v kupě. </a:t>
            </a:r>
          </a:p>
        </p:txBody>
      </p:sp>
    </p:spTree>
    <p:extLst>
      <p:ext uri="{BB962C8B-B14F-4D97-AF65-F5344CB8AC3E}">
        <p14:creationId xmlns:p14="http://schemas.microsoft.com/office/powerpoint/2010/main" val="91710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B83D752E-777D-4D81-86AA-C5BA94A4A76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334555" y="2735687"/>
            <a:ext cx="2254876" cy="1386625"/>
          </a:xfrm>
        </p:spPr>
        <p:txBody>
          <a:bodyPr/>
          <a:lstStyle/>
          <a:p>
            <a:pPr marL="0" indent="0">
              <a:buNone/>
            </a:pPr>
            <a:r>
              <a:rPr lang="cs-CZ" sz="7200" dirty="0">
                <a:solidFill>
                  <a:schemeClr val="tx2"/>
                </a:solidFill>
              </a:rPr>
              <a:t>QGP</a:t>
            </a:r>
          </a:p>
        </p:txBody>
      </p:sp>
    </p:spTree>
    <p:extLst>
      <p:ext uri="{BB962C8B-B14F-4D97-AF65-F5344CB8AC3E}">
        <p14:creationId xmlns:p14="http://schemas.microsoft.com/office/powerpoint/2010/main" val="164730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556953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en-US" sz="2800" dirty="0"/>
              <a:t>Mapy temné hmoty v kupách galaxií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84004"/>
            <a:ext cx="9144000" cy="55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556953"/>
          </a:xfr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en-US" sz="2800" dirty="0">
                <a:solidFill>
                  <a:schemeClr val="accent1"/>
                </a:solidFill>
              </a:rPr>
              <a:t>Most temné hmoty mezi kupami galaxií (2012)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4571999" y="4764991"/>
            <a:ext cx="603050" cy="30777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A222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740784" y="1887320"/>
            <a:ext cx="603050" cy="30777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A223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111622" y="3808018"/>
            <a:ext cx="2232212" cy="830997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dalekohled: Subaru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RTG: XMM Newton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souhvězdí: Velryba</a:t>
            </a:r>
          </a:p>
        </p:txBody>
      </p:sp>
    </p:spTree>
    <p:extLst>
      <p:ext uri="{BB962C8B-B14F-4D97-AF65-F5344CB8AC3E}">
        <p14:creationId xmlns:p14="http://schemas.microsoft.com/office/powerpoint/2010/main" val="20568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556953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en-US" sz="2800" dirty="0">
                <a:solidFill>
                  <a:schemeClr val="accent1"/>
                </a:solidFill>
              </a:rPr>
              <a:t>Časoprostorová mapa temné hmoty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1766401" y="5858685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3,5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509601" y="5625852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894213" y="5364242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6,5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30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556953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en-US" sz="2800" dirty="0">
                <a:solidFill>
                  <a:schemeClr val="accent1"/>
                </a:solidFill>
              </a:rPr>
              <a:t>Časoprostorová mapa temné hmoty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4571999" y="5552734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3,5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872235" y="4770688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270375" y="3879199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6,5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miliardami roků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76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ig0206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0"/>
            <a:ext cx="4475163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rgbClr val="FFFFCC"/>
                </a:solidFill>
                <a:latin typeface="Arial Narrow" panose="020B0606020202030204" pitchFamily="34" charset="0"/>
              </a:rPr>
              <a:t>Temná hmota – simulace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673725" y="6373813"/>
            <a:ext cx="335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1400">
                <a:solidFill>
                  <a:srgbClr val="FFFFCC"/>
                </a:solidFill>
              </a:rPr>
              <a:t>Max-Planck Institute für Astrophysik. </a:t>
            </a:r>
          </a:p>
        </p:txBody>
      </p:sp>
    </p:spTree>
    <p:extLst>
      <p:ext uri="{BB962C8B-B14F-4D97-AF65-F5344CB8AC3E}">
        <p14:creationId xmlns:p14="http://schemas.microsoft.com/office/powerpoint/2010/main" val="7725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43960"/>
            <a:ext cx="5673725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rgbClr val="336699"/>
                </a:solidFill>
                <a:latin typeface="Arial Narrow" panose="020B0606020202030204" pitchFamily="34" charset="0"/>
              </a:rPr>
              <a:t>DAMA/Libra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3676650" y="6297613"/>
            <a:ext cx="7667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cs-CZ" altLang="cs-CZ">
                <a:solidFill>
                  <a:srgbClr val="FFFFFF"/>
                </a:solidFill>
                <a:latin typeface="Arial" panose="020B0604020202020204" pitchFamily="34" charset="0"/>
              </a:rPr>
              <a:t>MINOS</a:t>
            </a:r>
          </a:p>
        </p:txBody>
      </p:sp>
      <p:pic>
        <p:nvPicPr>
          <p:cNvPr id="72708" name="Picture 4" descr="dama_sig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3175"/>
            <a:ext cx="9144000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 descr="DAMA_LIBRA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492125"/>
            <a:ext cx="430847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6" descr="DAMA_LIBRA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484188"/>
            <a:ext cx="4316412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91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3676650" y="6297613"/>
            <a:ext cx="7667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cs-CZ" altLang="cs-CZ">
                <a:solidFill>
                  <a:srgbClr val="FFFFFF"/>
                </a:solidFill>
                <a:latin typeface="Arial" panose="020B0604020202020204" pitchFamily="34" charset="0"/>
              </a:rPr>
              <a:t>MINOS</a:t>
            </a:r>
          </a:p>
        </p:txBody>
      </p:sp>
      <p:pic>
        <p:nvPicPr>
          <p:cNvPr id="73731" name="Picture 3" descr="cog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624138"/>
            <a:ext cx="8959850" cy="41576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CRES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66675"/>
            <a:ext cx="3435350" cy="24463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0" y="2687638"/>
            <a:ext cx="2301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cs-CZ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CoGeNT (Soudan)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298950" y="134938"/>
            <a:ext cx="1217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cs-CZ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CRESST</a:t>
            </a:r>
            <a:endParaRPr lang="en-US" altLang="cs-CZ" sz="2000" b="0">
              <a:solidFill>
                <a:srgbClr val="CCECFF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(</a:t>
            </a:r>
            <a:r>
              <a:rPr lang="en-US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CaWO</a:t>
            </a:r>
            <a:r>
              <a:rPr lang="en-US" altLang="cs-CZ" sz="2000" b="0" baseline="-25000">
                <a:solidFill>
                  <a:srgbClr val="CCECFF"/>
                </a:solidFill>
                <a:latin typeface="Arial" panose="020B0604020202020204" pitchFamily="34" charset="0"/>
              </a:rPr>
              <a:t>4</a:t>
            </a:r>
            <a:r>
              <a:rPr lang="ru-RU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)</a:t>
            </a:r>
            <a:endParaRPr lang="cs-CZ" altLang="cs-CZ" sz="2000" b="0">
              <a:solidFill>
                <a:srgbClr val="CCECFF"/>
              </a:solidFill>
              <a:latin typeface="Arial" panose="020B0604020202020204" pitchFamily="34" charset="0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3629025" y="1552575"/>
            <a:ext cx="169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cs-CZ" altLang="cs-CZ" sz="1800" b="0" i="1">
                <a:solidFill>
                  <a:srgbClr val="CCECFF"/>
                </a:solidFill>
              </a:rPr>
              <a:t>E</a:t>
            </a:r>
            <a:r>
              <a:rPr lang="en-US" altLang="cs-CZ" sz="1800" b="0" baseline="-25000">
                <a:solidFill>
                  <a:srgbClr val="CCECFF"/>
                </a:solidFill>
              </a:rPr>
              <a:t>WIMP</a:t>
            </a:r>
            <a:r>
              <a:rPr lang="cs-CZ" altLang="cs-CZ" sz="1800" b="0">
                <a:solidFill>
                  <a:srgbClr val="CCECFF"/>
                </a:solidFill>
              </a:rPr>
              <a:t> </a:t>
            </a:r>
            <a:r>
              <a:rPr lang="en-US" altLang="cs-CZ" sz="1800" b="0">
                <a:solidFill>
                  <a:srgbClr val="CCECFF"/>
                </a:solidFill>
              </a:rPr>
              <a:t>&lt; 10 GeV</a:t>
            </a:r>
            <a:endParaRPr lang="cs-CZ" altLang="cs-CZ" sz="1800" b="0">
              <a:solidFill>
                <a:srgbClr val="CCECFF"/>
              </a:solidFill>
            </a:endParaRPr>
          </a:p>
        </p:txBody>
      </p:sp>
      <p:pic>
        <p:nvPicPr>
          <p:cNvPr id="73736" name="Picture 8" descr="Ferm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7625"/>
            <a:ext cx="3309938" cy="2479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33350" y="1255713"/>
            <a:ext cx="833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cs-CZ" sz="2000" b="0">
                <a:solidFill>
                  <a:srgbClr val="CCECFF"/>
                </a:solidFill>
                <a:latin typeface="Arial" panose="020B0604020202020204" pitchFamily="34" charset="0"/>
              </a:rPr>
              <a:t>Fermi</a:t>
            </a:r>
            <a:endParaRPr lang="cs-CZ" altLang="cs-CZ" sz="2000" b="0">
              <a:solidFill>
                <a:srgbClr val="CCECFF"/>
              </a:solidFill>
              <a:latin typeface="Arial" panose="020B0604020202020204" pitchFamily="34" charset="0"/>
            </a:endParaRPr>
          </a:p>
        </p:txBody>
      </p:sp>
      <p:sp>
        <p:nvSpPr>
          <p:cNvPr id="73738" name="Oval 10"/>
          <p:cNvSpPr>
            <a:spLocks noChangeArrowheads="1"/>
          </p:cNvSpPr>
          <p:nvPr/>
        </p:nvSpPr>
        <p:spPr bwMode="auto">
          <a:xfrm>
            <a:off x="3581400" y="1400175"/>
            <a:ext cx="1809750" cy="685800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cs-CZ" altLang="cs-CZ">
              <a:solidFill>
                <a:srgbClr val="0056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418" name="Picture 3" descr="K:\Kleczek\10_zdroje\vela-snr-schmidtourcomp_resize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6419" name="Picture 4" descr="K:\Kleczek\10_zdroje\19_standard_model_from_fermi_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77925"/>
            <a:ext cx="5313363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6420" name="Rectangle 4"/>
          <p:cNvSpPr>
            <a:spLocks noChangeArrowheads="1"/>
          </p:cNvSpPr>
          <p:nvPr/>
        </p:nvSpPr>
        <p:spPr bwMode="auto">
          <a:xfrm>
            <a:off x="0" y="0"/>
            <a:ext cx="91440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QGP – Standardní model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–5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13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 </a:t>
            </a:r>
            <a:r>
              <a:rPr kumimoji="1" lang="cs-CZ" alt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98160" y="5389341"/>
            <a:ext cx="354584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hadronizace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hmoty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vznik baryonů a mezonů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protony a neutrony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0141"/>
            <a:ext cx="9144000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8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QG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70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2862263" cy="69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chemeClr val="accent1"/>
                </a:solidFill>
                <a:latin typeface="Arial Narrow" panose="020B0606020202030204" pitchFamily="34" charset="0"/>
              </a:rPr>
              <a:t>2000, QGP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630863" y="5768975"/>
            <a:ext cx="3289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2400" b="0" i="1">
                <a:solidFill>
                  <a:schemeClr val="accent1"/>
                </a:solidFill>
                <a:latin typeface="Times New Roman" panose="02020603050405020304" pitchFamily="18" charset="0"/>
              </a:rPr>
              <a:t>T</a:t>
            </a:r>
            <a:r>
              <a:rPr lang="cs-CZ" sz="2400" b="0" i="1" baseline="-25000">
                <a:solidFill>
                  <a:schemeClr val="accent1"/>
                </a:solidFill>
                <a:latin typeface="Times New Roman" panose="02020603050405020304" pitchFamily="18" charset="0"/>
              </a:rPr>
              <a:t>c</a:t>
            </a:r>
            <a:r>
              <a:rPr lang="cs-CZ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 = 10</a:t>
            </a:r>
            <a:r>
              <a:rPr lang="cs-CZ" sz="2400" b="0" baseline="30000">
                <a:solidFill>
                  <a:schemeClr val="accent1"/>
                </a:solidFill>
                <a:latin typeface="Times New Roman" panose="02020603050405020304" pitchFamily="18" charset="0"/>
              </a:rPr>
              <a:t>12</a:t>
            </a:r>
            <a:r>
              <a:rPr lang="cs-CZ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 K</a:t>
            </a:r>
            <a:r>
              <a:rPr lang="en-US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 ~ </a:t>
            </a:r>
            <a:r>
              <a:rPr lang="cs-CZ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100 000 </a:t>
            </a:r>
            <a:r>
              <a:rPr lang="cs-CZ" sz="2400" b="0" i="1">
                <a:solidFill>
                  <a:schemeClr val="accent1"/>
                </a:solidFill>
                <a:latin typeface="Times New Roman" panose="02020603050405020304" pitchFamily="18" charset="0"/>
              </a:rPr>
              <a:t>T</a:t>
            </a:r>
            <a:r>
              <a:rPr lang="cs-CZ" sz="2400" b="0" i="1" baseline="-25000">
                <a:solidFill>
                  <a:schemeClr val="accent1"/>
                </a:solidFill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56238" y="6311900"/>
            <a:ext cx="3421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2400" b="0" i="1">
                <a:solidFill>
                  <a:schemeClr val="accent1"/>
                </a:solidFill>
                <a:latin typeface="Symbol" panose="05050102010706020507" pitchFamily="18" charset="2"/>
              </a:rPr>
              <a:t>r</a:t>
            </a:r>
            <a:r>
              <a:rPr lang="cs-CZ" sz="2400" b="0" i="1" baseline="-25000">
                <a:solidFill>
                  <a:schemeClr val="accent1"/>
                </a:solidFill>
                <a:latin typeface="Times New Roman" panose="02020603050405020304" pitchFamily="18" charset="0"/>
              </a:rPr>
              <a:t>c</a:t>
            </a:r>
            <a:r>
              <a:rPr lang="cs-CZ" sz="2400" b="0" i="1">
                <a:solidFill>
                  <a:schemeClr val="accent1"/>
                </a:solidFill>
                <a:latin typeface="Times New Roman" panose="02020603050405020304" pitchFamily="18" charset="0"/>
              </a:rPr>
              <a:t> = </a:t>
            </a:r>
            <a:r>
              <a:rPr lang="cs-CZ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1 GeV/fm</a:t>
            </a:r>
            <a:r>
              <a:rPr lang="cs-CZ" sz="2400" b="0" baseline="30000">
                <a:solidFill>
                  <a:schemeClr val="accent1"/>
                </a:solidFill>
                <a:latin typeface="Times New Roman" panose="02020603050405020304" pitchFamily="18" charset="0"/>
              </a:rPr>
              <a:t>3</a:t>
            </a:r>
            <a:r>
              <a:rPr lang="en-US" sz="2400" b="0">
                <a:solidFill>
                  <a:schemeClr val="accent1"/>
                </a:solidFill>
                <a:latin typeface="Times New Roman" panose="02020603050405020304" pitchFamily="18" charset="0"/>
              </a:rPr>
              <a:t> ~ 20 </a:t>
            </a:r>
            <a:r>
              <a:rPr lang="en-US" sz="2400" b="0" i="1">
                <a:solidFill>
                  <a:schemeClr val="accent1"/>
                </a:solidFill>
                <a:latin typeface="Symbol" panose="05050102010706020507" pitchFamily="18" charset="2"/>
              </a:rPr>
              <a:t>r</a:t>
            </a:r>
            <a:r>
              <a:rPr lang="en-US" sz="2400" b="0" baseline="-25000">
                <a:solidFill>
                  <a:schemeClr val="accent1"/>
                </a:solidFill>
                <a:latin typeface="Times New Roman" panose="02020603050405020304" pitchFamily="18" charset="0"/>
              </a:rPr>
              <a:t>jad</a:t>
            </a:r>
            <a:endParaRPr lang="cs-CZ" sz="2400" b="0" baseline="-2500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Slunce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70019"/>
          </a:xfrm>
          <a:prstGeom prst="rect">
            <a:avLst/>
          </a:prstGeom>
          <a:solidFill>
            <a:srgbClr val="7D9FCC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CERN</a:t>
            </a:r>
          </a:p>
        </p:txBody>
      </p:sp>
    </p:spTree>
    <p:extLst>
      <p:ext uri="{BB962C8B-B14F-4D97-AF65-F5344CB8AC3E}">
        <p14:creationId xmlns:p14="http://schemas.microsoft.com/office/powerpoint/2010/main" val="359423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ALICE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9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25"/>
          <p:cNvSpPr>
            <a:spLocks noChangeArrowheads="1"/>
          </p:cNvSpPr>
          <p:nvPr/>
        </p:nvSpPr>
        <p:spPr bwMode="auto">
          <a:xfrm>
            <a:off x="0" y="0"/>
            <a:ext cx="649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BNL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47520"/>
            <a:ext cx="13311461" cy="511048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80" y="143855"/>
            <a:ext cx="3749040" cy="137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0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38.jpg - Relativistic Heavy Ion Coll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313"/>
            <a:ext cx="9144000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3" name="Picture 3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13" y="0"/>
            <a:ext cx="8397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4" name="Rectangle 25"/>
          <p:cNvSpPr>
            <a:spLocks noChangeArrowheads="1"/>
          </p:cNvSpPr>
          <p:nvPr/>
        </p:nvSpPr>
        <p:spPr bwMode="auto">
          <a:xfrm>
            <a:off x="0" y="0"/>
            <a:ext cx="649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RHIC</a:t>
            </a:r>
          </a:p>
        </p:txBody>
      </p:sp>
    </p:spTree>
    <p:extLst>
      <p:ext uri="{BB962C8B-B14F-4D97-AF65-F5344CB8AC3E}">
        <p14:creationId xmlns:p14="http://schemas.microsoft.com/office/powerpoint/2010/main" val="342681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12419</TotalTime>
  <Words>308</Words>
  <Application>Microsoft Office PowerPoint</Application>
  <PresentationFormat>Předvádění na obrazovce (4:3)</PresentationFormat>
  <Paragraphs>70</Paragraphs>
  <Slides>26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26</vt:i4>
      </vt:variant>
    </vt:vector>
  </HeadingPairs>
  <TitlesOfParts>
    <vt:vector size="36" baseType="lpstr">
      <vt:lpstr>Symbol</vt:lpstr>
      <vt:lpstr>Wingdings</vt:lpstr>
      <vt:lpstr>Arial Narrow</vt:lpstr>
      <vt:lpstr>Arial</vt:lpstr>
      <vt:lpstr>Times New Roman</vt:lpstr>
      <vt:lpstr>Monotype Sorts</vt:lpstr>
      <vt:lpstr>Default Design</vt:lpstr>
      <vt:lpstr>8_Default Design</vt:lpstr>
      <vt:lpstr>3_Default Design</vt:lpstr>
      <vt:lpstr>10_Default Design</vt:lpstr>
      <vt:lpstr>Milníky kosmologie II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Čočkování temnou hmotou</vt:lpstr>
      <vt:lpstr>Čočkování temnou hmotou</vt:lpstr>
      <vt:lpstr>Prezentace aplikace PowerPoint</vt:lpstr>
      <vt:lpstr>Mapy temné hmoty v kupách galaxií</vt:lpstr>
      <vt:lpstr>Most temné hmoty mezi kupami galaxií (2012)</vt:lpstr>
      <vt:lpstr>Časoprostorová mapa temné hmoty</vt:lpstr>
      <vt:lpstr>Časoprostorová mapa temné hmoty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Milníky kosmologie</dc:title>
  <dc:creator>Petr Kulhanek</dc:creator>
  <cp:lastModifiedBy>Kulhanek, Petr</cp:lastModifiedBy>
  <cp:revision>1126</cp:revision>
  <dcterms:created xsi:type="dcterms:W3CDTF">1998-08-13T14:52:10Z</dcterms:created>
  <dcterms:modified xsi:type="dcterms:W3CDTF">2023-01-30T19:24:33Z</dcterms:modified>
</cp:coreProperties>
</file>