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wmf" ContentType="image/x-wmf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Default Extension="tif" ContentType="image/tiff"/>
  <Default Extension="gif" ContentType="image/gif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3.xml" ContentType="application/vnd.openxmlformats-officedocument.theme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  <p:sldMasterId id="2147483688" r:id="rId2"/>
    <p:sldMasterId id="2147483714" r:id="rId3"/>
    <p:sldMasterId id="2147483728" r:id="rId4"/>
  </p:sldMasterIdLst>
  <p:notesMasterIdLst>
    <p:notesMasterId r:id="rId85"/>
  </p:notesMasterIdLst>
  <p:handoutMasterIdLst>
    <p:handoutMasterId r:id="rId86"/>
  </p:handoutMasterIdLst>
  <p:sldIdLst>
    <p:sldId id="349" r:id="rId5"/>
    <p:sldId id="517" r:id="rId6"/>
    <p:sldId id="388" r:id="rId7"/>
    <p:sldId id="449" r:id="rId8"/>
    <p:sldId id="390" r:id="rId9"/>
    <p:sldId id="389" r:id="rId10"/>
    <p:sldId id="392" r:id="rId11"/>
    <p:sldId id="393" r:id="rId12"/>
    <p:sldId id="1163" r:id="rId13"/>
    <p:sldId id="1115" r:id="rId14"/>
    <p:sldId id="400" r:id="rId15"/>
    <p:sldId id="450" r:id="rId16"/>
    <p:sldId id="1123" r:id="rId17"/>
    <p:sldId id="418" r:id="rId18"/>
    <p:sldId id="398" r:id="rId19"/>
    <p:sldId id="443" r:id="rId20"/>
    <p:sldId id="406" r:id="rId21"/>
    <p:sldId id="1116" r:id="rId22"/>
    <p:sldId id="445" r:id="rId23"/>
    <p:sldId id="407" r:id="rId24"/>
    <p:sldId id="409" r:id="rId25"/>
    <p:sldId id="447" r:id="rId26"/>
    <p:sldId id="448" r:id="rId27"/>
    <p:sldId id="421" r:id="rId28"/>
    <p:sldId id="442" r:id="rId29"/>
    <p:sldId id="446" r:id="rId30"/>
    <p:sldId id="408" r:id="rId31"/>
    <p:sldId id="413" r:id="rId32"/>
    <p:sldId id="1117" r:id="rId33"/>
    <p:sldId id="422" r:id="rId34"/>
    <p:sldId id="1118" r:id="rId35"/>
    <p:sldId id="411" r:id="rId36"/>
    <p:sldId id="423" r:id="rId37"/>
    <p:sldId id="1119" r:id="rId38"/>
    <p:sldId id="1114" r:id="rId39"/>
    <p:sldId id="402" r:id="rId40"/>
    <p:sldId id="441" r:id="rId41"/>
    <p:sldId id="1124" r:id="rId42"/>
    <p:sldId id="1120" r:id="rId43"/>
    <p:sldId id="1121" r:id="rId44"/>
    <p:sldId id="1122" r:id="rId45"/>
    <p:sldId id="1152" r:id="rId46"/>
    <p:sldId id="1150" r:id="rId47"/>
    <p:sldId id="1151" r:id="rId48"/>
    <p:sldId id="1153" r:id="rId49"/>
    <p:sldId id="1154" r:id="rId50"/>
    <p:sldId id="1155" r:id="rId51"/>
    <p:sldId id="1174" r:id="rId52"/>
    <p:sldId id="1156" r:id="rId53"/>
    <p:sldId id="1157" r:id="rId54"/>
    <p:sldId id="1158" r:id="rId55"/>
    <p:sldId id="1159" r:id="rId56"/>
    <p:sldId id="1113" r:id="rId57"/>
    <p:sldId id="1321" r:id="rId58"/>
    <p:sldId id="1164" r:id="rId59"/>
    <p:sldId id="1165" r:id="rId60"/>
    <p:sldId id="1166" r:id="rId61"/>
    <p:sldId id="1167" r:id="rId62"/>
    <p:sldId id="1168" r:id="rId63"/>
    <p:sldId id="1171" r:id="rId64"/>
    <p:sldId id="1169" r:id="rId65"/>
    <p:sldId id="1170" r:id="rId66"/>
    <p:sldId id="435" r:id="rId67"/>
    <p:sldId id="434" r:id="rId68"/>
    <p:sldId id="436" r:id="rId69"/>
    <p:sldId id="437" r:id="rId70"/>
    <p:sldId id="438" r:id="rId71"/>
    <p:sldId id="439" r:id="rId72"/>
    <p:sldId id="1322" r:id="rId73"/>
    <p:sldId id="1172" r:id="rId74"/>
    <p:sldId id="440" r:id="rId75"/>
    <p:sldId id="1162" r:id="rId76"/>
    <p:sldId id="452" r:id="rId77"/>
    <p:sldId id="1161" r:id="rId78"/>
    <p:sldId id="1323" r:id="rId79"/>
    <p:sldId id="1320" r:id="rId80"/>
    <p:sldId id="1173" r:id="rId81"/>
    <p:sldId id="1175" r:id="rId82"/>
    <p:sldId id="1318" r:id="rId83"/>
    <p:sldId id="430" r:id="rId84"/>
  </p:sldIdLst>
  <p:sldSz cx="9144000" cy="6858000" type="screen4x3"/>
  <p:notesSz cx="6645275" cy="9777413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umimoji="1" sz="1400" b="1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umimoji="1" sz="1400" b="1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umimoji="1" sz="1400" b="1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umimoji="1" sz="1400" b="1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umimoji="1" sz="1400" b="1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kumimoji="1" sz="1400" b="1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6pPr>
    <a:lvl7pPr marL="2743200" algn="l" defTabSz="914400" rtl="0" eaLnBrk="1" latinLnBrk="0" hangingPunct="1">
      <a:defRPr kumimoji="1" sz="1400" b="1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7pPr>
    <a:lvl8pPr marL="3200400" algn="l" defTabSz="914400" rtl="0" eaLnBrk="1" latinLnBrk="0" hangingPunct="1">
      <a:defRPr kumimoji="1" sz="1400" b="1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8pPr>
    <a:lvl9pPr marL="3657600" algn="l" defTabSz="914400" rtl="0" eaLnBrk="1" latinLnBrk="0" hangingPunct="1">
      <a:defRPr kumimoji="1" sz="1400" b="1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7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262221"/>
    <a:srgbClr val="1D1A19"/>
    <a:srgbClr val="353132"/>
    <a:srgbClr val="1E1A19"/>
    <a:srgbClr val="480C06"/>
    <a:srgbClr val="813117"/>
    <a:srgbClr val="696969"/>
    <a:srgbClr val="2959AA"/>
    <a:srgbClr val="003399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00" autoAdjust="0"/>
    <p:restoredTop sz="92779" autoAdjust="0"/>
  </p:normalViewPr>
  <p:slideViewPr>
    <p:cSldViewPr snapToGrid="0">
      <p:cViewPr varScale="1">
        <p:scale>
          <a:sx n="102" d="100"/>
          <a:sy n="102" d="100"/>
        </p:scale>
        <p:origin x="1788" y="114"/>
      </p:cViewPr>
      <p:guideLst>
        <p:guide orient="horz" pos="2137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50" Type="http://schemas.openxmlformats.org/officeDocument/2006/relationships/slide" Target="slides/slide46.xml"/><Relationship Id="rId55" Type="http://schemas.openxmlformats.org/officeDocument/2006/relationships/slide" Target="slides/slide51.xml"/><Relationship Id="rId63" Type="http://schemas.openxmlformats.org/officeDocument/2006/relationships/slide" Target="slides/slide59.xml"/><Relationship Id="rId68" Type="http://schemas.openxmlformats.org/officeDocument/2006/relationships/slide" Target="slides/slide64.xml"/><Relationship Id="rId76" Type="http://schemas.openxmlformats.org/officeDocument/2006/relationships/slide" Target="slides/slide72.xml"/><Relationship Id="rId84" Type="http://schemas.openxmlformats.org/officeDocument/2006/relationships/slide" Target="slides/slide80.xml"/><Relationship Id="rId89" Type="http://schemas.openxmlformats.org/officeDocument/2006/relationships/theme" Target="theme/theme1.xml"/><Relationship Id="rId7" Type="http://schemas.openxmlformats.org/officeDocument/2006/relationships/slide" Target="slides/slide3.xml"/><Relationship Id="rId71" Type="http://schemas.openxmlformats.org/officeDocument/2006/relationships/slide" Target="slides/slide67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3" Type="http://schemas.openxmlformats.org/officeDocument/2006/relationships/slide" Target="slides/slide49.xml"/><Relationship Id="rId58" Type="http://schemas.openxmlformats.org/officeDocument/2006/relationships/slide" Target="slides/slide54.xml"/><Relationship Id="rId66" Type="http://schemas.openxmlformats.org/officeDocument/2006/relationships/slide" Target="slides/slide62.xml"/><Relationship Id="rId74" Type="http://schemas.openxmlformats.org/officeDocument/2006/relationships/slide" Target="slides/slide70.xml"/><Relationship Id="rId79" Type="http://schemas.openxmlformats.org/officeDocument/2006/relationships/slide" Target="slides/slide75.xml"/><Relationship Id="rId87" Type="http://schemas.openxmlformats.org/officeDocument/2006/relationships/presProps" Target="presProps.xml"/><Relationship Id="rId5" Type="http://schemas.openxmlformats.org/officeDocument/2006/relationships/slide" Target="slides/slide1.xml"/><Relationship Id="rId61" Type="http://schemas.openxmlformats.org/officeDocument/2006/relationships/slide" Target="slides/slide57.xml"/><Relationship Id="rId82" Type="http://schemas.openxmlformats.org/officeDocument/2006/relationships/slide" Target="slides/slide78.xml"/><Relationship Id="rId90" Type="http://schemas.openxmlformats.org/officeDocument/2006/relationships/tableStyles" Target="tableStyles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56" Type="http://schemas.openxmlformats.org/officeDocument/2006/relationships/slide" Target="slides/slide52.xml"/><Relationship Id="rId64" Type="http://schemas.openxmlformats.org/officeDocument/2006/relationships/slide" Target="slides/slide60.xml"/><Relationship Id="rId69" Type="http://schemas.openxmlformats.org/officeDocument/2006/relationships/slide" Target="slides/slide65.xml"/><Relationship Id="rId77" Type="http://schemas.openxmlformats.org/officeDocument/2006/relationships/slide" Target="slides/slide73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72" Type="http://schemas.openxmlformats.org/officeDocument/2006/relationships/slide" Target="slides/slide68.xml"/><Relationship Id="rId80" Type="http://schemas.openxmlformats.org/officeDocument/2006/relationships/slide" Target="slides/slide76.xml"/><Relationship Id="rId85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59" Type="http://schemas.openxmlformats.org/officeDocument/2006/relationships/slide" Target="slides/slide55.xml"/><Relationship Id="rId67" Type="http://schemas.openxmlformats.org/officeDocument/2006/relationships/slide" Target="slides/slide63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54" Type="http://schemas.openxmlformats.org/officeDocument/2006/relationships/slide" Target="slides/slide50.xml"/><Relationship Id="rId62" Type="http://schemas.openxmlformats.org/officeDocument/2006/relationships/slide" Target="slides/slide58.xml"/><Relationship Id="rId70" Type="http://schemas.openxmlformats.org/officeDocument/2006/relationships/slide" Target="slides/slide66.xml"/><Relationship Id="rId75" Type="http://schemas.openxmlformats.org/officeDocument/2006/relationships/slide" Target="slides/slide71.xml"/><Relationship Id="rId83" Type="http://schemas.openxmlformats.org/officeDocument/2006/relationships/slide" Target="slides/slide79.xml"/><Relationship Id="rId88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slide" Target="slides/slide45.xml"/><Relationship Id="rId57" Type="http://schemas.openxmlformats.org/officeDocument/2006/relationships/slide" Target="slides/slide53.xml"/><Relationship Id="rId10" Type="http://schemas.openxmlformats.org/officeDocument/2006/relationships/slide" Target="slides/slide6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slide" Target="slides/slide48.xml"/><Relationship Id="rId60" Type="http://schemas.openxmlformats.org/officeDocument/2006/relationships/slide" Target="slides/slide56.xml"/><Relationship Id="rId65" Type="http://schemas.openxmlformats.org/officeDocument/2006/relationships/slide" Target="slides/slide61.xml"/><Relationship Id="rId73" Type="http://schemas.openxmlformats.org/officeDocument/2006/relationships/slide" Target="slides/slide69.xml"/><Relationship Id="rId78" Type="http://schemas.openxmlformats.org/officeDocument/2006/relationships/slide" Target="slides/slide74.xml"/><Relationship Id="rId81" Type="http://schemas.openxmlformats.org/officeDocument/2006/relationships/slide" Target="slides/slide77.xml"/><Relationship Id="rId86" Type="http://schemas.openxmlformats.org/officeDocument/2006/relationships/handoutMaster" Target="handoutMasters/handout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21.wmf"/><Relationship Id="rId1" Type="http://schemas.openxmlformats.org/officeDocument/2006/relationships/image" Target="../media/image20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76.w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79.png"/><Relationship Id="rId1" Type="http://schemas.openxmlformats.org/officeDocument/2006/relationships/image" Target="../media/image78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82.w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84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879725" cy="48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 sz="1200" b="0" smtClean="0"/>
            </a:lvl1pPr>
          </a:lstStyle>
          <a:p>
            <a:pPr>
              <a:defRPr/>
            </a:pPr>
            <a:r>
              <a:rPr lang="cs-CZ"/>
              <a:t>Petr Kulhánek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765550" y="0"/>
            <a:ext cx="2879725" cy="48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kumimoji="0" sz="1200" b="0" smtClean="0"/>
            </a:lvl1pPr>
          </a:lstStyle>
          <a:p>
            <a:pPr>
              <a:defRPr/>
            </a:pPr>
            <a:fld id="{62A0E4DE-2BC4-4D8C-9F57-7B7D1F1683AE}" type="datetime1">
              <a:rPr lang="cs-CZ"/>
              <a:pPr>
                <a:defRPr/>
              </a:pPr>
              <a:t>05.12.2025</a:t>
            </a:fld>
            <a:endParaRPr lang="cs-CZ"/>
          </a:p>
        </p:txBody>
      </p:sp>
      <p:sp>
        <p:nvSpPr>
          <p:cNvPr id="1843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288463"/>
            <a:ext cx="2879725" cy="48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kumimoji="0" sz="1200" b="0" smtClean="0"/>
            </a:lvl1pPr>
          </a:lstStyle>
          <a:p>
            <a:pPr>
              <a:defRPr/>
            </a:pPr>
            <a:r>
              <a:rPr lang="cs-CZ"/>
              <a:t>Kosmologie</a:t>
            </a:r>
          </a:p>
        </p:txBody>
      </p:sp>
      <p:sp>
        <p:nvSpPr>
          <p:cNvPr id="1843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765550" y="9288463"/>
            <a:ext cx="2879725" cy="48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kumimoji="0" sz="1200" b="0" smtClean="0"/>
            </a:lvl1pPr>
          </a:lstStyle>
          <a:p>
            <a:pPr>
              <a:defRPr/>
            </a:pPr>
            <a:fld id="{844271A9-A981-47AB-B505-BAA15704157E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6040243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879725" cy="48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 sz="1200" b="0" smtClean="0"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307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765550" y="0"/>
            <a:ext cx="2879725" cy="48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kumimoji="0" sz="1200" b="0" smtClean="0"/>
            </a:lvl1pPr>
          </a:lstStyle>
          <a:p>
            <a:pPr>
              <a:defRPr/>
            </a:pPr>
            <a:fld id="{F0BE4508-9949-4A78-90B3-928010FBF0A3}" type="datetime1">
              <a:rPr lang="cs-CZ"/>
              <a:pPr>
                <a:defRPr/>
              </a:pPr>
              <a:t>05.12.2025</a:t>
            </a:fld>
            <a:endParaRPr lang="cs-CZ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77888" y="733425"/>
            <a:ext cx="4889500" cy="36671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307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85825" y="4645025"/>
            <a:ext cx="4873625" cy="4398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cs-CZ" noProof="0"/>
              <a:t>Klepnutím lze upravit styly předlohy textu</a:t>
            </a:r>
          </a:p>
          <a:p>
            <a:pPr lvl="1"/>
            <a:r>
              <a:rPr lang="cs-CZ" noProof="0"/>
              <a:t>Druhá úroveň</a:t>
            </a:r>
          </a:p>
          <a:p>
            <a:pPr lvl="2"/>
            <a:r>
              <a:rPr lang="cs-CZ" noProof="0"/>
              <a:t>Třetí úroveň</a:t>
            </a:r>
          </a:p>
          <a:p>
            <a:pPr lvl="3"/>
            <a:r>
              <a:rPr lang="cs-CZ" noProof="0"/>
              <a:t>Čtvrtá úroveň</a:t>
            </a:r>
          </a:p>
          <a:p>
            <a:pPr lvl="4"/>
            <a:r>
              <a:rPr lang="cs-CZ" noProof="0"/>
              <a:t>Pátá úroveň</a:t>
            </a:r>
          </a:p>
        </p:txBody>
      </p:sp>
      <p:sp>
        <p:nvSpPr>
          <p:cNvPr id="307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288463"/>
            <a:ext cx="2879725" cy="48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kumimoji="0" sz="1200" b="0" smtClean="0"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307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765550" y="9288463"/>
            <a:ext cx="2879725" cy="48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kumimoji="0" sz="1200" b="0" smtClean="0"/>
            </a:lvl1pPr>
          </a:lstStyle>
          <a:p>
            <a:pPr>
              <a:defRPr/>
            </a:pPr>
            <a:fld id="{98EFBF1E-8435-4FF7-BB67-3F32C8ECE126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214328034"/>
      </p:ext>
    </p:extLst>
  </p:cSld>
  <p:clrMap bg1="lt1" tx1="dk1" bg2="lt2" tx2="dk2" accent1="accent1" accent2="accent2" accent3="accent3" accent4="accent4" accent5="accent5" accent6="accent6" hlink="hlink" folHlink="folHlink"/>
  <p:hf hdr="0" ftr="0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datum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pPr>
              <a:defRPr/>
            </a:pPr>
            <a:fld id="{F0BE4508-9949-4A78-90B3-928010FBF0A3}" type="datetime1">
              <a:rPr lang="cs-CZ" smtClean="0"/>
              <a:pPr>
                <a:defRPr/>
              </a:pPr>
              <a:t>05.12.2025</a:t>
            </a:fld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98EFBF1E-8435-4FF7-BB67-3F32C8ECE126}" type="slidenum">
              <a:rPr lang="cs-CZ" smtClean="0"/>
              <a:pPr>
                <a:defRPr/>
              </a:pPr>
              <a:t>27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5988168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datum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pPr>
              <a:defRPr/>
            </a:pPr>
            <a:fld id="{F0BE4508-9949-4A78-90B3-928010FBF0A3}" type="datetime1">
              <a:rPr lang="cs-CZ" smtClean="0"/>
              <a:pPr>
                <a:defRPr/>
              </a:pPr>
              <a:t>05.12.2025</a:t>
            </a:fld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98EFBF1E-8435-4FF7-BB67-3F32C8ECE126}" type="slidenum">
              <a:rPr lang="cs-CZ" smtClean="0"/>
              <a:pPr>
                <a:defRPr/>
              </a:pPr>
              <a:t>74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7006881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Line 2"/>
          <p:cNvSpPr>
            <a:spLocks noChangeShapeType="1"/>
          </p:cNvSpPr>
          <p:nvPr/>
        </p:nvSpPr>
        <p:spPr bwMode="auto">
          <a:xfrm>
            <a:off x="0" y="1708150"/>
            <a:ext cx="9147175" cy="0"/>
          </a:xfrm>
          <a:prstGeom prst="line">
            <a:avLst/>
          </a:prstGeom>
          <a:noFill/>
          <a:ln w="12700" cap="sq">
            <a:solidFill>
              <a:schemeClr val="bg2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cs-CZ"/>
          </a:p>
        </p:txBody>
      </p:sp>
      <p:sp>
        <p:nvSpPr>
          <p:cNvPr id="5" name="Arc 3"/>
          <p:cNvSpPr>
            <a:spLocks/>
          </p:cNvSpPr>
          <p:nvPr/>
        </p:nvSpPr>
        <p:spPr bwMode="auto">
          <a:xfrm>
            <a:off x="0" y="842963"/>
            <a:ext cx="3500438" cy="6018212"/>
          </a:xfrm>
          <a:custGeom>
            <a:avLst/>
            <a:gdLst>
              <a:gd name="T0" fmla="*/ 0 w 21600"/>
              <a:gd name="T1" fmla="*/ 0 h 21600"/>
              <a:gd name="T2" fmla="*/ 3500438 w 21600"/>
              <a:gd name="T3" fmla="*/ 6018212 h 21600"/>
              <a:gd name="T4" fmla="*/ 0 w 21600"/>
              <a:gd name="T5" fmla="*/ 6018212 h 216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lnTo>
                  <a:pt x="-1" y="0"/>
                </a:lnTo>
                <a:close/>
              </a:path>
            </a:pathLst>
          </a:custGeom>
          <a:gradFill rotWithShape="0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endParaRPr lang="cs-CZ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ctrTitle" sz="quarter"/>
          </p:nvPr>
        </p:nvSpPr>
        <p:spPr>
          <a:xfrm>
            <a:off x="2743200" y="427038"/>
            <a:ext cx="6399213" cy="1524000"/>
          </a:xfrm>
        </p:spPr>
        <p:txBody>
          <a:bodyPr anchor="b"/>
          <a:lstStyle>
            <a:lvl1pPr>
              <a:lnSpc>
                <a:spcPct val="80000"/>
              </a:lnSpc>
              <a:defRPr sz="6600"/>
            </a:lvl1pPr>
          </a:lstStyle>
          <a:p>
            <a:pPr lvl="0"/>
            <a:r>
              <a:rPr lang="cs-CZ" noProof="0"/>
              <a:t>Klepnutím upravíte styl předlohy nadpisu.</a:t>
            </a:r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4191000" y="1752600"/>
            <a:ext cx="4572000" cy="1752600"/>
          </a:xfrm>
        </p:spPr>
        <p:txBody>
          <a:bodyPr/>
          <a:lstStyle>
            <a:lvl1pPr marL="0" indent="0">
              <a:buFont typeface="Monotype Sorts" pitchFamily="2" charset="2"/>
              <a:buNone/>
              <a:defRPr sz="2400"/>
            </a:lvl1pPr>
          </a:lstStyle>
          <a:p>
            <a:pPr lvl="0"/>
            <a:r>
              <a:rPr lang="cs-CZ" noProof="0"/>
              <a:t>Klepnutím upravíte styl předlohy podnadpisu.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8" name="Rectangle 8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11FD0C93-B725-4F68-93FF-65A95A29BFFF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0480039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F162558-DAC3-45DD-8956-5F0DB9748CEE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7494149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7391400" y="609600"/>
            <a:ext cx="1524000" cy="5486400"/>
          </a:xfrm>
        </p:spPr>
        <p:txBody>
          <a:bodyPr vert="eaVert"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2819400" y="609600"/>
            <a:ext cx="4419600" cy="5486400"/>
          </a:xfrm>
        </p:spPr>
        <p:txBody>
          <a:bodyPr vert="eaVert"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EFB7CA0-C669-41EB-B504-AB7C28582A14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2011413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sah 1"/>
          <p:cNvSpPr>
            <a:spLocks noGrp="1"/>
          </p:cNvSpPr>
          <p:nvPr>
            <p:ph/>
          </p:nvPr>
        </p:nvSpPr>
        <p:spPr>
          <a:xfrm>
            <a:off x="2819400" y="609600"/>
            <a:ext cx="6096000" cy="5486400"/>
          </a:xfrm>
        </p:spPr>
        <p:txBody>
          <a:bodyPr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3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8424A10-93FA-458B-AE3F-27A847044DD7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3459132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Line 2"/>
          <p:cNvSpPr>
            <a:spLocks noChangeShapeType="1"/>
          </p:cNvSpPr>
          <p:nvPr/>
        </p:nvSpPr>
        <p:spPr bwMode="auto">
          <a:xfrm>
            <a:off x="0" y="1708150"/>
            <a:ext cx="9147175" cy="0"/>
          </a:xfrm>
          <a:prstGeom prst="line">
            <a:avLst/>
          </a:prstGeom>
          <a:noFill/>
          <a:ln w="12700" cap="sq">
            <a:solidFill>
              <a:schemeClr val="bg2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1" i="0" u="none" strike="noStrike" kern="1200" cap="none" spc="0" normalizeH="0" baseline="0" noProof="0">
              <a:ln>
                <a:noFill/>
              </a:ln>
              <a:solidFill>
                <a:srgbClr val="005654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Arc 3"/>
          <p:cNvSpPr>
            <a:spLocks/>
          </p:cNvSpPr>
          <p:nvPr/>
        </p:nvSpPr>
        <p:spPr bwMode="auto">
          <a:xfrm>
            <a:off x="0" y="842963"/>
            <a:ext cx="3500438" cy="6018212"/>
          </a:xfrm>
          <a:custGeom>
            <a:avLst/>
            <a:gdLst>
              <a:gd name="T0" fmla="*/ 0 w 21600"/>
              <a:gd name="T1" fmla="*/ 0 h 21600"/>
              <a:gd name="T2" fmla="*/ 567271583 w 21600"/>
              <a:gd name="T3" fmla="*/ 1676799800 h 21600"/>
              <a:gd name="T4" fmla="*/ 0 w 21600"/>
              <a:gd name="T5" fmla="*/ 1676799800 h 216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lnTo>
                  <a:pt x="-1" y="0"/>
                </a:lnTo>
                <a:close/>
              </a:path>
            </a:pathLst>
          </a:custGeom>
          <a:gradFill rotWithShape="0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1" i="0" u="none" strike="noStrike" kern="1200" cap="none" spc="0" normalizeH="0" baseline="0" noProof="0">
              <a:ln>
                <a:noFill/>
              </a:ln>
              <a:solidFill>
                <a:srgbClr val="005654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ctrTitle" sz="quarter"/>
          </p:nvPr>
        </p:nvSpPr>
        <p:spPr>
          <a:xfrm>
            <a:off x="2743200" y="427038"/>
            <a:ext cx="6399213" cy="1524000"/>
          </a:xfrm>
        </p:spPr>
        <p:txBody>
          <a:bodyPr anchor="b"/>
          <a:lstStyle>
            <a:lvl1pPr>
              <a:lnSpc>
                <a:spcPct val="80000"/>
              </a:lnSpc>
              <a:defRPr sz="6600"/>
            </a:lvl1pPr>
          </a:lstStyle>
          <a:p>
            <a:r>
              <a:rPr lang="cs-CZ"/>
              <a:t>Klepnutím upravíte styl předlohy nadpisu.</a:t>
            </a:r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4191000" y="1752600"/>
            <a:ext cx="4572000" cy="1752600"/>
          </a:xfrm>
        </p:spPr>
        <p:txBody>
          <a:bodyPr/>
          <a:lstStyle>
            <a:lvl1pPr marL="0" indent="0">
              <a:buFont typeface="Monotype Sorts" pitchFamily="2" charset="2"/>
              <a:buNone/>
              <a:defRPr sz="2400"/>
            </a:lvl1pPr>
          </a:lstStyle>
          <a:p>
            <a:r>
              <a:rPr lang="cs-CZ"/>
              <a:t>Klepnutím upravíte styl předlohy podnadpisu.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7" name="Rectangle 7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8" name="Rectangle 8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98B3429-7485-4D9C-8DF0-D0EFAC8C3B36}" type="slidenum">
              <a:rPr kumimoji="1" lang="cs-CZ" sz="1400" b="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828050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75DE9A0-7693-4E6F-8180-D7095C64653E}" type="slidenum">
              <a:rPr kumimoji="1" lang="cs-CZ" sz="1400" b="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75417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cs-CZ"/>
              <a:t>Klepnutím lze upravit styly předlohy textu.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0D6A134-7AF2-4E9F-9F85-F9B00EFA0D0F}" type="slidenum">
              <a:rPr kumimoji="1" lang="cs-CZ" sz="1400" b="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833564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2819400" y="1981200"/>
            <a:ext cx="29718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5943600" y="1981200"/>
            <a:ext cx="29718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67F9F25-2CBC-4317-9935-7F9F5A6C6D85}" type="slidenum">
              <a:rPr kumimoji="1" lang="cs-CZ" sz="1400" b="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279879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Klepnutím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Klepnutím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7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8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9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A7489E2-C70A-4BE4-AB5A-152DCB17DF3B}" type="slidenum">
              <a:rPr kumimoji="1" lang="cs-CZ" sz="1400" b="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002659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Klepnutím lze upravit styl předlohy nadpisů.</a:t>
            </a:r>
          </a:p>
        </p:txBody>
      </p:sp>
      <p:sp>
        <p:nvSpPr>
          <p:cNvPr id="3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757B0AE7-9629-45EA-82D2-2EA0FDF21B45}" type="slidenum">
              <a:rPr kumimoji="1" lang="cs-CZ" sz="1400" b="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785038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3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4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5D90AA4-B0E0-4FDB-B8A3-541F31F23859}" type="slidenum">
              <a:rPr kumimoji="1" lang="cs-CZ" sz="1400" b="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04992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5880F5B-7280-4AF9-BBB7-FF5700670EC4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6468328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/>
              <a:t>Klepnutím lze upravit styly předlohy textu.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6F7BA56-CF32-40C8-AD2F-5961AF9AA97E}" type="slidenum">
              <a:rPr kumimoji="1" lang="cs-CZ" sz="1400" b="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666462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cs-CZ" noProof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/>
              <a:t>Klepnutím lze upravit styly předlohy textu.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1265467-7125-4C3F-A671-0EE2D1DC2A68}" type="slidenum">
              <a:rPr kumimoji="1" lang="cs-CZ" sz="1400" b="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06099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A3FBE0F-1E37-4443-BF18-E34C1C88CE8E}" type="slidenum">
              <a:rPr kumimoji="1" lang="cs-CZ" sz="1400" b="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913943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7391400" y="609600"/>
            <a:ext cx="1524000" cy="5486400"/>
          </a:xfrm>
        </p:spPr>
        <p:txBody>
          <a:bodyPr vert="eaVert"/>
          <a:lstStyle/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2819400" y="609600"/>
            <a:ext cx="4419600" cy="5486400"/>
          </a:xfrm>
        </p:spPr>
        <p:txBody>
          <a:bodyPr vert="eaVert"/>
          <a:lstStyle/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E6A110D-9A4C-4BF0-B87F-2CD8CCD11C6E}" type="slidenum">
              <a:rPr kumimoji="1" lang="cs-CZ" sz="1400" b="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430751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sah 1"/>
          <p:cNvSpPr>
            <a:spLocks noGrp="1"/>
          </p:cNvSpPr>
          <p:nvPr>
            <p:ph/>
          </p:nvPr>
        </p:nvSpPr>
        <p:spPr>
          <a:xfrm>
            <a:off x="2819400" y="609600"/>
            <a:ext cx="6096000" cy="5486400"/>
          </a:xfrm>
        </p:spPr>
        <p:txBody>
          <a:bodyPr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3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30CD07D-2EF7-4636-89E9-9210BF253A5A}" type="slidenum">
              <a:rPr kumimoji="1" lang="cs-CZ" sz="1400" b="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247046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cs-CZ"/>
              <a:t>Kliknutím lze upravit styl předlohy.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>
          <a:xfrm>
            <a:off x="304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>
          <a:xfrm>
            <a:off x="35814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>
          <a:xfrm>
            <a:off x="7010400" y="6248400"/>
            <a:ext cx="1905000" cy="457200"/>
          </a:xfrm>
        </p:spPr>
        <p:txBody>
          <a:bodyPr/>
          <a:lstStyle>
            <a:lvl1pPr>
              <a:defRPr smtClean="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05E907F-416B-4C53-9E3A-2550D5E52223}" type="slidenum">
              <a:rPr kumimoji="1" lang="cs-CZ" sz="1400" b="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638987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Line 2"/>
          <p:cNvSpPr>
            <a:spLocks noChangeShapeType="1"/>
          </p:cNvSpPr>
          <p:nvPr/>
        </p:nvSpPr>
        <p:spPr bwMode="auto">
          <a:xfrm>
            <a:off x="0" y="1708150"/>
            <a:ext cx="9147175" cy="0"/>
          </a:xfrm>
          <a:prstGeom prst="line">
            <a:avLst/>
          </a:prstGeom>
          <a:noFill/>
          <a:ln w="12700" cap="sq">
            <a:solidFill>
              <a:schemeClr val="bg2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cs-CZ"/>
          </a:p>
        </p:txBody>
      </p:sp>
      <p:sp>
        <p:nvSpPr>
          <p:cNvPr id="5" name="Arc 3"/>
          <p:cNvSpPr>
            <a:spLocks/>
          </p:cNvSpPr>
          <p:nvPr/>
        </p:nvSpPr>
        <p:spPr bwMode="auto">
          <a:xfrm>
            <a:off x="0" y="842963"/>
            <a:ext cx="3500438" cy="6018212"/>
          </a:xfrm>
          <a:custGeom>
            <a:avLst/>
            <a:gdLst>
              <a:gd name="T0" fmla="*/ 0 w 21600"/>
              <a:gd name="T1" fmla="*/ 0 h 21600"/>
              <a:gd name="T2" fmla="*/ 567271583 w 21600"/>
              <a:gd name="T3" fmla="*/ 1676799800 h 21600"/>
              <a:gd name="T4" fmla="*/ 0 w 21600"/>
              <a:gd name="T5" fmla="*/ 1676799800 h 216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lnTo>
                  <a:pt x="-1" y="0"/>
                </a:lnTo>
                <a:close/>
              </a:path>
            </a:pathLst>
          </a:custGeom>
          <a:gradFill rotWithShape="0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endParaRPr lang="cs-CZ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ctrTitle" sz="quarter"/>
          </p:nvPr>
        </p:nvSpPr>
        <p:spPr>
          <a:xfrm>
            <a:off x="2743200" y="427038"/>
            <a:ext cx="6399213" cy="1524000"/>
          </a:xfrm>
        </p:spPr>
        <p:txBody>
          <a:bodyPr anchor="b"/>
          <a:lstStyle>
            <a:lvl1pPr>
              <a:lnSpc>
                <a:spcPct val="80000"/>
              </a:lnSpc>
              <a:defRPr sz="6600"/>
            </a:lvl1pPr>
          </a:lstStyle>
          <a:p>
            <a:r>
              <a:rPr lang="cs-CZ"/>
              <a:t>Klepnutím upravíte styl předlohy nadpisu.</a:t>
            </a:r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4191000" y="1752600"/>
            <a:ext cx="4572000" cy="1752600"/>
          </a:xfrm>
        </p:spPr>
        <p:txBody>
          <a:bodyPr/>
          <a:lstStyle>
            <a:lvl1pPr marL="0" indent="0">
              <a:buFont typeface="Monotype Sorts" pitchFamily="2" charset="2"/>
              <a:buNone/>
              <a:defRPr sz="2400"/>
            </a:lvl1pPr>
          </a:lstStyle>
          <a:p>
            <a:r>
              <a:rPr lang="cs-CZ"/>
              <a:t>Klepnutím upravíte styl předlohy podnadpisu.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8" name="Rectangle 8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8B3429-7485-4D9C-8DF0-D0EFAC8C3B36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8526620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75DE9A0-7693-4E6F-8180-D7095C64653E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6883952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cs-CZ"/>
              <a:t>Klepnutím lze upravit styly předlohy textu.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0D6A134-7AF2-4E9F-9F85-F9B00EFA0D0F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8200131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2819400" y="1981200"/>
            <a:ext cx="29718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5943600" y="1981200"/>
            <a:ext cx="29718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67F9F25-2CBC-4317-9935-7F9F5A6C6D85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7352345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CE3221-87D2-4586-A418-27A20AF5B8F1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8725991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Klepnutím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Klepnutím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7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9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7489E2-C70A-4BE4-AB5A-152DCB17DF3B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537034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Klepnutím lze upravit styl předlohy nadpisů.</a:t>
            </a:r>
          </a:p>
        </p:txBody>
      </p:sp>
      <p:sp>
        <p:nvSpPr>
          <p:cNvPr id="3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57B0AE7-9629-45EA-82D2-2EA0FDF21B45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6316370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5D90AA4-B0E0-4FDB-B8A3-541F31F23859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1021741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/>
              <a:t>Klepnutím lze upravit styly předlohy textu.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6F7BA56-CF32-40C8-AD2F-5961AF9AA97E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5673316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cs-CZ" noProof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/>
              <a:t>Klepnutím lze upravit styly předlohy textu.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265467-7125-4C3F-A671-0EE2D1DC2A68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8105116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A3FBE0F-1E37-4443-BF18-E34C1C88CE8E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2231585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7391400" y="609600"/>
            <a:ext cx="1524000" cy="5486400"/>
          </a:xfrm>
        </p:spPr>
        <p:txBody>
          <a:bodyPr vert="eaVert"/>
          <a:lstStyle/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2819400" y="609600"/>
            <a:ext cx="4419600" cy="5486400"/>
          </a:xfrm>
        </p:spPr>
        <p:txBody>
          <a:bodyPr vert="eaVert"/>
          <a:lstStyle/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E6A110D-9A4C-4BF0-B87F-2CD8CCD11C6E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979875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sah 1"/>
          <p:cNvSpPr>
            <a:spLocks noGrp="1"/>
          </p:cNvSpPr>
          <p:nvPr>
            <p:ph/>
          </p:nvPr>
        </p:nvSpPr>
        <p:spPr>
          <a:xfrm>
            <a:off x="2819400" y="609600"/>
            <a:ext cx="6096000" cy="5486400"/>
          </a:xfrm>
        </p:spPr>
        <p:txBody>
          <a:bodyPr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3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30CD07D-2EF7-4636-89E9-9210BF253A5A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8702558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cs-CZ"/>
              <a:t>Kliknutím lze upravit styl předlohy.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>
          <a:xfrm>
            <a:off x="304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>
          <a:xfrm>
            <a:off x="35814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>
          <a:xfrm>
            <a:off x="7010400" y="6248400"/>
            <a:ext cx="1905000" cy="45720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005E907F-416B-4C53-9E3A-2550D5E52223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075389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Line 2"/>
          <p:cNvSpPr>
            <a:spLocks noChangeShapeType="1"/>
          </p:cNvSpPr>
          <p:nvPr/>
        </p:nvSpPr>
        <p:spPr bwMode="auto">
          <a:xfrm>
            <a:off x="0" y="1708150"/>
            <a:ext cx="9147175" cy="0"/>
          </a:xfrm>
          <a:prstGeom prst="line">
            <a:avLst/>
          </a:prstGeom>
          <a:noFill/>
          <a:ln w="12700" cap="sq">
            <a:solidFill>
              <a:schemeClr val="bg2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cs-CZ">
              <a:solidFill>
                <a:srgbClr val="005654"/>
              </a:solidFill>
            </a:endParaRPr>
          </a:p>
        </p:txBody>
      </p:sp>
      <p:sp>
        <p:nvSpPr>
          <p:cNvPr id="5" name="Arc 3"/>
          <p:cNvSpPr>
            <a:spLocks/>
          </p:cNvSpPr>
          <p:nvPr/>
        </p:nvSpPr>
        <p:spPr bwMode="auto">
          <a:xfrm>
            <a:off x="0" y="842963"/>
            <a:ext cx="3500438" cy="6018212"/>
          </a:xfrm>
          <a:custGeom>
            <a:avLst/>
            <a:gdLst>
              <a:gd name="T0" fmla="*/ 0 w 21600"/>
              <a:gd name="T1" fmla="*/ 0 h 21600"/>
              <a:gd name="T2" fmla="*/ 567271583 w 21600"/>
              <a:gd name="T3" fmla="*/ 1676799800 h 21600"/>
              <a:gd name="T4" fmla="*/ 0 w 21600"/>
              <a:gd name="T5" fmla="*/ 1676799800 h 216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lnTo>
                  <a:pt x="-1" y="0"/>
                </a:lnTo>
                <a:close/>
              </a:path>
            </a:pathLst>
          </a:custGeom>
          <a:gradFill rotWithShape="0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endParaRPr lang="cs-CZ">
              <a:solidFill>
                <a:srgbClr val="005654"/>
              </a:solidFill>
            </a:endParaRPr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ctrTitle" sz="quarter"/>
          </p:nvPr>
        </p:nvSpPr>
        <p:spPr>
          <a:xfrm>
            <a:off x="2743200" y="427038"/>
            <a:ext cx="6399213" cy="1524000"/>
          </a:xfrm>
        </p:spPr>
        <p:txBody>
          <a:bodyPr anchor="b"/>
          <a:lstStyle>
            <a:lvl1pPr>
              <a:lnSpc>
                <a:spcPct val="80000"/>
              </a:lnSpc>
              <a:defRPr sz="6600"/>
            </a:lvl1pPr>
          </a:lstStyle>
          <a:p>
            <a:r>
              <a:rPr lang="cs-CZ"/>
              <a:t>Klepnutím upravíte styl předlohy nadpisu.</a:t>
            </a:r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4191000" y="1752600"/>
            <a:ext cx="4572000" cy="1752600"/>
          </a:xfrm>
        </p:spPr>
        <p:txBody>
          <a:bodyPr/>
          <a:lstStyle>
            <a:lvl1pPr marL="0" indent="0">
              <a:buFont typeface="Monotype Sorts" pitchFamily="2" charset="2"/>
              <a:buNone/>
              <a:defRPr sz="2400"/>
            </a:lvl1pPr>
          </a:lstStyle>
          <a:p>
            <a:r>
              <a:rPr lang="cs-CZ"/>
              <a:t>Klepnutím upravíte styl předlohy podnadpisu.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>
              <a:solidFill>
                <a:srgbClr val="0000FF"/>
              </a:solidFill>
            </a:endParaRPr>
          </a:p>
        </p:txBody>
      </p:sp>
      <p:sp>
        <p:nvSpPr>
          <p:cNvPr id="7" name="Rectangle 7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>
              <a:solidFill>
                <a:srgbClr val="0000FF"/>
              </a:solidFill>
            </a:endParaRPr>
          </a:p>
        </p:txBody>
      </p:sp>
      <p:sp>
        <p:nvSpPr>
          <p:cNvPr id="8" name="Rectangle 8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8B3429-7485-4D9C-8DF0-D0EFAC8C3B36}" type="slidenum">
              <a:rPr lang="cs-CZ">
                <a:solidFill>
                  <a:srgbClr val="0000FF"/>
                </a:solidFill>
              </a:rPr>
              <a:pPr>
                <a:defRPr/>
              </a:pPr>
              <a:t>‹#›</a:t>
            </a:fld>
            <a:endParaRPr lang="cs-CZ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91667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2819400" y="1981200"/>
            <a:ext cx="2971800" cy="4114800"/>
          </a:xfrm>
        </p:spPr>
        <p:txBody>
          <a:bodyPr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5943600" y="1981200"/>
            <a:ext cx="2971800" cy="4114800"/>
          </a:xfrm>
        </p:spPr>
        <p:txBody>
          <a:bodyPr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5FDC42E-A813-4C7B-B81D-B6525478AEEE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979967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>
              <a:solidFill>
                <a:srgbClr val="0000FF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>
              <a:solidFill>
                <a:srgbClr val="0000FF"/>
              </a:solidFill>
            </a:endParaRP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75DE9A0-7693-4E6F-8180-D7095C64653E}" type="slidenum">
              <a:rPr lang="cs-CZ">
                <a:solidFill>
                  <a:srgbClr val="0000FF"/>
                </a:solidFill>
              </a:rPr>
              <a:pPr>
                <a:defRPr/>
              </a:pPr>
              <a:t>‹#›</a:t>
            </a:fld>
            <a:endParaRPr lang="cs-CZ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5699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cs-CZ"/>
              <a:t>Klepnutím lze upravit styly předlohy textu.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>
              <a:solidFill>
                <a:srgbClr val="0000FF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>
              <a:solidFill>
                <a:srgbClr val="0000FF"/>
              </a:solidFill>
            </a:endParaRP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0D6A134-7AF2-4E9F-9F85-F9B00EFA0D0F}" type="slidenum">
              <a:rPr lang="cs-CZ">
                <a:solidFill>
                  <a:srgbClr val="0000FF"/>
                </a:solidFill>
              </a:rPr>
              <a:pPr>
                <a:defRPr/>
              </a:pPr>
              <a:t>‹#›</a:t>
            </a:fld>
            <a:endParaRPr lang="cs-CZ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35556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2819400" y="1981200"/>
            <a:ext cx="29718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5943600" y="1981200"/>
            <a:ext cx="29718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>
              <a:solidFill>
                <a:srgbClr val="0000FF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>
              <a:solidFill>
                <a:srgbClr val="0000FF"/>
              </a:solidFill>
            </a:endParaRPr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67F9F25-2CBC-4317-9935-7F9F5A6C6D85}" type="slidenum">
              <a:rPr lang="cs-CZ">
                <a:solidFill>
                  <a:srgbClr val="0000FF"/>
                </a:solidFill>
              </a:rPr>
              <a:pPr>
                <a:defRPr/>
              </a:pPr>
              <a:t>‹#›</a:t>
            </a:fld>
            <a:endParaRPr lang="cs-CZ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7485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Klepnutím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Klepnutím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7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>
              <a:solidFill>
                <a:srgbClr val="0000FF"/>
              </a:solidFill>
            </a:endParaRPr>
          </a:p>
        </p:txBody>
      </p:sp>
      <p:sp>
        <p:nvSpPr>
          <p:cNvPr id="8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>
              <a:solidFill>
                <a:srgbClr val="0000FF"/>
              </a:solidFill>
            </a:endParaRPr>
          </a:p>
        </p:txBody>
      </p:sp>
      <p:sp>
        <p:nvSpPr>
          <p:cNvPr id="9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7489E2-C70A-4BE4-AB5A-152DCB17DF3B}" type="slidenum">
              <a:rPr lang="cs-CZ">
                <a:solidFill>
                  <a:srgbClr val="0000FF"/>
                </a:solidFill>
              </a:rPr>
              <a:pPr>
                <a:defRPr/>
              </a:pPr>
              <a:t>‹#›</a:t>
            </a:fld>
            <a:endParaRPr lang="cs-CZ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43425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Klepnutím lze upravit styl předlohy nadpisů.</a:t>
            </a:r>
          </a:p>
        </p:txBody>
      </p:sp>
      <p:sp>
        <p:nvSpPr>
          <p:cNvPr id="3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>
              <a:solidFill>
                <a:srgbClr val="0000FF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>
              <a:solidFill>
                <a:srgbClr val="0000FF"/>
              </a:solidFill>
            </a:endParaRP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57B0AE7-9629-45EA-82D2-2EA0FDF21B45}" type="slidenum">
              <a:rPr lang="cs-CZ">
                <a:solidFill>
                  <a:srgbClr val="0000FF"/>
                </a:solidFill>
              </a:rPr>
              <a:pPr>
                <a:defRPr/>
              </a:pPr>
              <a:t>‹#›</a:t>
            </a:fld>
            <a:endParaRPr lang="cs-CZ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06206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>
              <a:solidFill>
                <a:srgbClr val="0000FF"/>
              </a:solidFill>
            </a:endParaRPr>
          </a:p>
        </p:txBody>
      </p:sp>
      <p:sp>
        <p:nvSpPr>
          <p:cNvPr id="3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>
              <a:solidFill>
                <a:srgbClr val="0000FF"/>
              </a:solidFill>
            </a:endParaRPr>
          </a:p>
        </p:txBody>
      </p:sp>
      <p:sp>
        <p:nvSpPr>
          <p:cNvPr id="4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5D90AA4-B0E0-4FDB-B8A3-541F31F23859}" type="slidenum">
              <a:rPr lang="cs-CZ">
                <a:solidFill>
                  <a:srgbClr val="0000FF"/>
                </a:solidFill>
              </a:rPr>
              <a:pPr>
                <a:defRPr/>
              </a:pPr>
              <a:t>‹#›</a:t>
            </a:fld>
            <a:endParaRPr lang="cs-CZ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4148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/>
              <a:t>Klepnutím lze upravit styly předlohy textu.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>
              <a:solidFill>
                <a:srgbClr val="0000FF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>
              <a:solidFill>
                <a:srgbClr val="0000FF"/>
              </a:solidFill>
            </a:endParaRPr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6F7BA56-CF32-40C8-AD2F-5961AF9AA97E}" type="slidenum">
              <a:rPr lang="cs-CZ">
                <a:solidFill>
                  <a:srgbClr val="0000FF"/>
                </a:solidFill>
              </a:rPr>
              <a:pPr>
                <a:defRPr/>
              </a:pPr>
              <a:t>‹#›</a:t>
            </a:fld>
            <a:endParaRPr lang="cs-CZ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73288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cs-CZ" noProof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/>
              <a:t>Klepnutím lze upravit styly předlohy textu.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>
              <a:solidFill>
                <a:srgbClr val="0000FF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>
              <a:solidFill>
                <a:srgbClr val="0000FF"/>
              </a:solidFill>
            </a:endParaRPr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265467-7125-4C3F-A671-0EE2D1DC2A68}" type="slidenum">
              <a:rPr lang="cs-CZ">
                <a:solidFill>
                  <a:srgbClr val="0000FF"/>
                </a:solidFill>
              </a:rPr>
              <a:pPr>
                <a:defRPr/>
              </a:pPr>
              <a:t>‹#›</a:t>
            </a:fld>
            <a:endParaRPr lang="cs-CZ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66949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>
              <a:solidFill>
                <a:srgbClr val="0000FF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>
              <a:solidFill>
                <a:srgbClr val="0000FF"/>
              </a:solidFill>
            </a:endParaRP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A3FBE0F-1E37-4443-BF18-E34C1C88CE8E}" type="slidenum">
              <a:rPr lang="cs-CZ">
                <a:solidFill>
                  <a:srgbClr val="0000FF"/>
                </a:solidFill>
              </a:rPr>
              <a:pPr>
                <a:defRPr/>
              </a:pPr>
              <a:t>‹#›</a:t>
            </a:fld>
            <a:endParaRPr lang="cs-CZ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66541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7391400" y="609600"/>
            <a:ext cx="1524000" cy="5486400"/>
          </a:xfrm>
        </p:spPr>
        <p:txBody>
          <a:bodyPr vert="eaVert"/>
          <a:lstStyle/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2819400" y="609600"/>
            <a:ext cx="4419600" cy="5486400"/>
          </a:xfrm>
        </p:spPr>
        <p:txBody>
          <a:bodyPr vert="eaVert"/>
          <a:lstStyle/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>
              <a:solidFill>
                <a:srgbClr val="0000FF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>
              <a:solidFill>
                <a:srgbClr val="0000FF"/>
              </a:solidFill>
            </a:endParaRP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E6A110D-9A4C-4BF0-B87F-2CD8CCD11C6E}" type="slidenum">
              <a:rPr lang="cs-CZ">
                <a:solidFill>
                  <a:srgbClr val="0000FF"/>
                </a:solidFill>
              </a:rPr>
              <a:pPr>
                <a:defRPr/>
              </a:pPr>
              <a:t>‹#›</a:t>
            </a:fld>
            <a:endParaRPr lang="cs-CZ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05598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7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9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3D5ED6D-FD9E-44FC-A0C3-2720DE45ECC3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8274659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sah 1"/>
          <p:cNvSpPr>
            <a:spLocks noGrp="1"/>
          </p:cNvSpPr>
          <p:nvPr>
            <p:ph/>
          </p:nvPr>
        </p:nvSpPr>
        <p:spPr>
          <a:xfrm>
            <a:off x="2819400" y="609600"/>
            <a:ext cx="6096000" cy="5486400"/>
          </a:xfrm>
        </p:spPr>
        <p:txBody>
          <a:bodyPr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3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>
              <a:solidFill>
                <a:srgbClr val="0000FF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>
              <a:solidFill>
                <a:srgbClr val="0000FF"/>
              </a:solidFill>
            </a:endParaRP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30CD07D-2EF7-4636-89E9-9210BF253A5A}" type="slidenum">
              <a:rPr lang="cs-CZ">
                <a:solidFill>
                  <a:srgbClr val="0000FF"/>
                </a:solidFill>
              </a:rPr>
              <a:pPr>
                <a:defRPr/>
              </a:pPr>
              <a:t>‹#›</a:t>
            </a:fld>
            <a:endParaRPr lang="cs-CZ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77896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cs-CZ"/>
              <a:t>Kliknutím lze upravit styl předlohy.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>
          <a:xfrm>
            <a:off x="304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>
              <a:solidFill>
                <a:srgbClr val="0000FF"/>
              </a:solidFill>
            </a:endParaRPr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>
          <a:xfrm>
            <a:off x="35814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>
              <a:solidFill>
                <a:srgbClr val="0000FF"/>
              </a:solidFill>
            </a:endParaRPr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>
          <a:xfrm>
            <a:off x="7010400" y="6248400"/>
            <a:ext cx="1905000" cy="45720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005E907F-416B-4C53-9E3A-2550D5E52223}" type="slidenum">
              <a:rPr lang="cs-CZ">
                <a:solidFill>
                  <a:srgbClr val="0000FF"/>
                </a:solidFill>
              </a:rPr>
              <a:pPr>
                <a:defRPr/>
              </a:pPr>
              <a:t>‹#›</a:t>
            </a:fld>
            <a:endParaRPr lang="cs-CZ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22774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3C322F1-5B71-41B3-8150-9B0EEB6B296C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3915863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37A30DA-5D10-4099-AD7B-3CB288EAB0AC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332423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6CA5D31-CD47-4CFC-9A7E-BD2B1BD4A533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9737555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cs-CZ" noProof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BBE0298-3B0D-4971-B6C1-9D7468CEEED7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1400447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slideLayout" Target="../slideLayouts/slideLayout25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3.xml"/><Relationship Id="rId13" Type="http://schemas.openxmlformats.org/officeDocument/2006/relationships/slideLayout" Target="../slideLayouts/slideLayout38.xml"/><Relationship Id="rId3" Type="http://schemas.openxmlformats.org/officeDocument/2006/relationships/slideLayout" Target="../slideLayouts/slideLayout28.xml"/><Relationship Id="rId7" Type="http://schemas.openxmlformats.org/officeDocument/2006/relationships/slideLayout" Target="../slideLayouts/slideLayout32.xml"/><Relationship Id="rId12" Type="http://schemas.openxmlformats.org/officeDocument/2006/relationships/slideLayout" Target="../slideLayouts/slideLayout37.xml"/><Relationship Id="rId2" Type="http://schemas.openxmlformats.org/officeDocument/2006/relationships/slideLayout" Target="../slideLayouts/slideLayout27.xml"/><Relationship Id="rId1" Type="http://schemas.openxmlformats.org/officeDocument/2006/relationships/slideLayout" Target="../slideLayouts/slideLayout26.xml"/><Relationship Id="rId6" Type="http://schemas.openxmlformats.org/officeDocument/2006/relationships/slideLayout" Target="../slideLayouts/slideLayout31.xml"/><Relationship Id="rId11" Type="http://schemas.openxmlformats.org/officeDocument/2006/relationships/slideLayout" Target="../slideLayouts/slideLayout36.xml"/><Relationship Id="rId5" Type="http://schemas.openxmlformats.org/officeDocument/2006/relationships/slideLayout" Target="../slideLayouts/slideLayout30.xml"/><Relationship Id="rId10" Type="http://schemas.openxmlformats.org/officeDocument/2006/relationships/slideLayout" Target="../slideLayouts/slideLayout35.xml"/><Relationship Id="rId4" Type="http://schemas.openxmlformats.org/officeDocument/2006/relationships/slideLayout" Target="../slideLayouts/slideLayout29.xml"/><Relationship Id="rId9" Type="http://schemas.openxmlformats.org/officeDocument/2006/relationships/slideLayout" Target="../slideLayouts/slideLayout34.xml"/><Relationship Id="rId14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6.xml"/><Relationship Id="rId13" Type="http://schemas.openxmlformats.org/officeDocument/2006/relationships/slideLayout" Target="../slideLayouts/slideLayout51.xml"/><Relationship Id="rId3" Type="http://schemas.openxmlformats.org/officeDocument/2006/relationships/slideLayout" Target="../slideLayouts/slideLayout41.xml"/><Relationship Id="rId7" Type="http://schemas.openxmlformats.org/officeDocument/2006/relationships/slideLayout" Target="../slideLayouts/slideLayout45.xml"/><Relationship Id="rId12" Type="http://schemas.openxmlformats.org/officeDocument/2006/relationships/slideLayout" Target="../slideLayouts/slideLayout50.xml"/><Relationship Id="rId2" Type="http://schemas.openxmlformats.org/officeDocument/2006/relationships/slideLayout" Target="../slideLayouts/slideLayout40.xml"/><Relationship Id="rId1" Type="http://schemas.openxmlformats.org/officeDocument/2006/relationships/slideLayout" Target="../slideLayouts/slideLayout39.xml"/><Relationship Id="rId6" Type="http://schemas.openxmlformats.org/officeDocument/2006/relationships/slideLayout" Target="../slideLayouts/slideLayout44.xml"/><Relationship Id="rId11" Type="http://schemas.openxmlformats.org/officeDocument/2006/relationships/slideLayout" Target="../slideLayouts/slideLayout49.xml"/><Relationship Id="rId5" Type="http://schemas.openxmlformats.org/officeDocument/2006/relationships/slideLayout" Target="../slideLayouts/slideLayout43.xml"/><Relationship Id="rId10" Type="http://schemas.openxmlformats.org/officeDocument/2006/relationships/slideLayout" Target="../slideLayouts/slideLayout48.xml"/><Relationship Id="rId4" Type="http://schemas.openxmlformats.org/officeDocument/2006/relationships/slideLayout" Target="../slideLayouts/slideLayout42.xml"/><Relationship Id="rId9" Type="http://schemas.openxmlformats.org/officeDocument/2006/relationships/slideLayout" Target="../slideLayouts/slideLayout47.xml"/><Relationship Id="rId14" Type="http://schemas.openxmlformats.org/officeDocument/2006/relationships/theme" Target="../theme/theme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rc 2"/>
          <p:cNvSpPr>
            <a:spLocks/>
          </p:cNvSpPr>
          <p:nvPr/>
        </p:nvSpPr>
        <p:spPr bwMode="auto">
          <a:xfrm>
            <a:off x="0" y="842963"/>
            <a:ext cx="2895600" cy="6018212"/>
          </a:xfrm>
          <a:custGeom>
            <a:avLst/>
            <a:gdLst>
              <a:gd name="T0" fmla="*/ 0 w 21600"/>
              <a:gd name="T1" fmla="*/ 0 h 21600"/>
              <a:gd name="T2" fmla="*/ 2895600 w 21600"/>
              <a:gd name="T3" fmla="*/ 6018212 h 21600"/>
              <a:gd name="T4" fmla="*/ 0 w 21600"/>
              <a:gd name="T5" fmla="*/ 6018212 h 216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lnTo>
                  <a:pt x="-1" y="0"/>
                </a:lnTo>
                <a:close/>
              </a:path>
            </a:pathLst>
          </a:custGeom>
          <a:gradFill rotWithShape="0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endParaRPr lang="cs-CZ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2819400" y="609600"/>
            <a:ext cx="60960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2075" tIns="46037" rIns="92075" bIns="46037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cs-CZ"/>
              <a:t>Klepnutím upravíte styl předlohy nadpisu.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2819400" y="1981200"/>
            <a:ext cx="60960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2075" tIns="46037" rIns="92075" bIns="46037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cs-CZ"/>
              <a:t>Klepnutím upravíte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4800" y="6248400"/>
            <a:ext cx="1905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92075" tIns="46037" rIns="92075" bIns="46037" numCol="1" anchor="ctr" anchorCtr="0" compatLnSpc="1">
            <a:prstTxWarp prst="textNoShape">
              <a:avLst/>
            </a:prstTxWarp>
          </a:bodyPr>
          <a:lstStyle>
            <a:lvl1pPr>
              <a:defRPr b="0" smtClean="0">
                <a:solidFill>
                  <a:schemeClr val="hlink"/>
                </a:solidFill>
                <a:latin typeface="+mn-lt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581400" y="6248400"/>
            <a:ext cx="2895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92075" tIns="46037" rIns="92075" bIns="46037" numCol="1" anchor="ctr" anchorCtr="0" compatLnSpc="1">
            <a:prstTxWarp prst="textNoShape">
              <a:avLst/>
            </a:prstTxWarp>
          </a:bodyPr>
          <a:lstStyle>
            <a:lvl1pPr algn="ctr">
              <a:defRPr b="0" smtClean="0">
                <a:solidFill>
                  <a:schemeClr val="hlink"/>
                </a:solidFill>
                <a:latin typeface="+mn-lt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1031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248400"/>
            <a:ext cx="1905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92075" tIns="46037" rIns="92075" bIns="46037" numCol="1" anchor="ctr" anchorCtr="0" compatLnSpc="1">
            <a:prstTxWarp prst="textNoShape">
              <a:avLst/>
            </a:prstTxWarp>
          </a:bodyPr>
          <a:lstStyle>
            <a:lvl1pPr algn="r">
              <a:defRPr b="0" smtClean="0">
                <a:solidFill>
                  <a:schemeClr val="hlink"/>
                </a:solidFill>
                <a:latin typeface="+mn-lt"/>
              </a:defRPr>
            </a:lvl1pPr>
          </a:lstStyle>
          <a:p>
            <a:pPr>
              <a:defRPr/>
            </a:pPr>
            <a:fld id="{738DE8A7-704F-4DC5-BC13-F7C4C8BCBBB6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2" r:id="rId2"/>
    <p:sldLayoutId id="2147483671" r:id="rId3"/>
    <p:sldLayoutId id="2147483670" r:id="rId4"/>
    <p:sldLayoutId id="2147483669" r:id="rId5"/>
    <p:sldLayoutId id="2147483668" r:id="rId6"/>
    <p:sldLayoutId id="2147483667" r:id="rId7"/>
    <p:sldLayoutId id="2147483666" r:id="rId8"/>
    <p:sldLayoutId id="2147483665" r:id="rId9"/>
    <p:sldLayoutId id="2147483664" r:id="rId10"/>
    <p:sldLayoutId id="2147483663" r:id="rId11"/>
    <p:sldLayoutId id="2147483662" r:id="rId12"/>
  </p:sldLayoutIdLst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xStyles>
    <p:titleStyle>
      <a:lvl1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anose="020B0606020202030204" pitchFamily="34" charset="0"/>
        </a:defRPr>
      </a:lvl2pPr>
      <a:lvl3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anose="020B0606020202030204" pitchFamily="34" charset="0"/>
        </a:defRPr>
      </a:lvl3pPr>
      <a:lvl4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anose="020B0606020202030204" pitchFamily="34" charset="0"/>
        </a:defRPr>
      </a:lvl4pPr>
      <a:lvl5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anose="020B0606020202030204" pitchFamily="34" charset="0"/>
        </a:defRPr>
      </a:lvl5pPr>
      <a:lvl6pPr marL="457200"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anose="020B0606020202030204" pitchFamily="34" charset="0"/>
        </a:defRPr>
      </a:lvl6pPr>
      <a:lvl7pPr marL="914400"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anose="020B0606020202030204" pitchFamily="34" charset="0"/>
        </a:defRPr>
      </a:lvl7pPr>
      <a:lvl8pPr marL="1371600"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anose="020B0606020202030204" pitchFamily="34" charset="0"/>
        </a:defRPr>
      </a:lvl8pPr>
      <a:lvl9pPr marL="1828800"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anose="020B0606020202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50000"/>
        <a:buFont typeface="Monotype Sorts" panose="01010601010101010101" pitchFamily="2" charset="2"/>
        <a:buChar char="n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75000"/>
        <a:buFont typeface="Monotype Sorts" panose="01010601010101010101" pitchFamily="2" charset="2"/>
        <a:buChar char="u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Monotype Sorts" panose="01010601010101010101" pitchFamily="2" charset="2"/>
        <a:buChar char="F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10000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10000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rc 2"/>
          <p:cNvSpPr>
            <a:spLocks/>
          </p:cNvSpPr>
          <p:nvPr/>
        </p:nvSpPr>
        <p:spPr bwMode="auto">
          <a:xfrm>
            <a:off x="0" y="842963"/>
            <a:ext cx="2895600" cy="6018212"/>
          </a:xfrm>
          <a:custGeom>
            <a:avLst/>
            <a:gdLst>
              <a:gd name="T0" fmla="*/ 0 w 21600"/>
              <a:gd name="T1" fmla="*/ 0 h 21600"/>
              <a:gd name="T2" fmla="*/ 388171267 w 21600"/>
              <a:gd name="T3" fmla="*/ 1676799800 h 21600"/>
              <a:gd name="T4" fmla="*/ 0 w 21600"/>
              <a:gd name="T5" fmla="*/ 1676799800 h 216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lnTo>
                  <a:pt x="-1" y="0"/>
                </a:lnTo>
                <a:close/>
              </a:path>
            </a:pathLst>
          </a:custGeom>
          <a:gradFill rotWithShape="0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1" i="0" u="none" strike="noStrike" kern="1200" cap="none" spc="0" normalizeH="0" baseline="0" noProof="0">
              <a:ln>
                <a:noFill/>
              </a:ln>
              <a:solidFill>
                <a:srgbClr val="005654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2819400" y="609600"/>
            <a:ext cx="60960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2075" tIns="46037" rIns="92075" bIns="46037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cs-CZ"/>
              <a:t>Klepnutím upravíte styl předlohy nadpisu.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2819400" y="1981200"/>
            <a:ext cx="60960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2075" tIns="46037" rIns="92075" bIns="46037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cs-CZ"/>
              <a:t>Klepnutím upravíte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4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92075" tIns="46037" rIns="92075" bIns="46037" numCol="1" anchor="ctr" anchorCtr="0" compatLnSpc="1">
            <a:prstTxWarp prst="textNoShape">
              <a:avLst/>
            </a:prstTxWarp>
          </a:bodyPr>
          <a:lstStyle>
            <a:lvl1pPr>
              <a:defRPr b="0">
                <a:solidFill>
                  <a:schemeClr val="hlink"/>
                </a:solidFill>
                <a:latin typeface="+mn-lt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5814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92075" tIns="46037" rIns="92075" bIns="46037" numCol="1" anchor="ctr" anchorCtr="0" compatLnSpc="1">
            <a:prstTxWarp prst="textNoShape">
              <a:avLst/>
            </a:prstTxWarp>
          </a:bodyPr>
          <a:lstStyle>
            <a:lvl1pPr algn="ctr">
              <a:defRPr b="0">
                <a:solidFill>
                  <a:schemeClr val="hlink"/>
                </a:solidFill>
                <a:latin typeface="+mn-lt"/>
              </a:defRPr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031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92075" tIns="46037" rIns="92075" bIns="46037" numCol="1" anchor="ctr" anchorCtr="0" compatLnSpc="1">
            <a:prstTxWarp prst="textNoShape">
              <a:avLst/>
            </a:prstTxWarp>
          </a:bodyPr>
          <a:lstStyle>
            <a:lvl1pPr algn="r">
              <a:defRPr b="0">
                <a:solidFill>
                  <a:schemeClr val="hlink"/>
                </a:solidFill>
                <a:latin typeface="Arial" panose="020B0604020202020204" pitchFamily="34" charset="0"/>
              </a:defRPr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6AD8D76-CF9F-45FA-B818-E6A9F7AFF367}" type="slidenum">
              <a:rPr kumimoji="1" lang="cs-CZ" sz="1400" b="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02039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  <p:sldLayoutId id="2147483690" r:id="rId2"/>
    <p:sldLayoutId id="2147483691" r:id="rId3"/>
    <p:sldLayoutId id="2147483692" r:id="rId4"/>
    <p:sldLayoutId id="2147483693" r:id="rId5"/>
    <p:sldLayoutId id="2147483694" r:id="rId6"/>
    <p:sldLayoutId id="2147483695" r:id="rId7"/>
    <p:sldLayoutId id="2147483696" r:id="rId8"/>
    <p:sldLayoutId id="2147483697" r:id="rId9"/>
    <p:sldLayoutId id="2147483698" r:id="rId10"/>
    <p:sldLayoutId id="2147483699" r:id="rId11"/>
    <p:sldLayoutId id="2147483700" r:id="rId12"/>
    <p:sldLayoutId id="2147483701" r:id="rId13"/>
  </p:sldLayoutIdLst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xStyles>
    <p:titleStyle>
      <a:lvl1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itchFamily="34" charset="0"/>
        </a:defRPr>
      </a:lvl2pPr>
      <a:lvl3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itchFamily="34" charset="0"/>
        </a:defRPr>
      </a:lvl3pPr>
      <a:lvl4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itchFamily="34" charset="0"/>
        </a:defRPr>
      </a:lvl4pPr>
      <a:lvl5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itchFamily="34" charset="0"/>
        </a:defRPr>
      </a:lvl5pPr>
      <a:lvl6pPr marL="457200"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itchFamily="34" charset="0"/>
        </a:defRPr>
      </a:lvl6pPr>
      <a:lvl7pPr marL="914400"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itchFamily="34" charset="0"/>
        </a:defRPr>
      </a:lvl7pPr>
      <a:lvl8pPr marL="1371600"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itchFamily="34" charset="0"/>
        </a:defRPr>
      </a:lvl8pPr>
      <a:lvl9pPr marL="1828800"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50000"/>
        <a:buFont typeface="Monotype Sorts" panose="01010601010101010101" pitchFamily="2" charset="2"/>
        <a:buChar char="n"/>
        <a:defRPr kumimoji="1"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75000"/>
        <a:buFont typeface="Monotype Sorts" panose="01010601010101010101" pitchFamily="2" charset="2"/>
        <a:buChar char="u"/>
        <a:defRPr kumimoji="1" sz="26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Monotype Sorts" panose="01010601010101010101" pitchFamily="2" charset="2"/>
        <a:buChar char="F"/>
        <a:defRPr kumimoji="1"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100000"/>
        <a:buChar char="•"/>
        <a:defRPr kumimoji="1"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100000"/>
        <a:buChar char="–"/>
        <a:defRPr kumimoji="1"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100000"/>
        <a:buChar char="–"/>
        <a:defRPr kumimoji="1"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100000"/>
        <a:buChar char="–"/>
        <a:defRPr kumimoji="1"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100000"/>
        <a:buChar char="–"/>
        <a:defRPr kumimoji="1"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100000"/>
        <a:buChar char="–"/>
        <a:defRPr kumimoji="1" sz="2000">
          <a:solidFill>
            <a:schemeClr val="tx1"/>
          </a:solidFill>
          <a:latin typeface="+mn-lt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rc 2"/>
          <p:cNvSpPr>
            <a:spLocks/>
          </p:cNvSpPr>
          <p:nvPr/>
        </p:nvSpPr>
        <p:spPr bwMode="auto">
          <a:xfrm>
            <a:off x="0" y="842963"/>
            <a:ext cx="2895600" cy="6018212"/>
          </a:xfrm>
          <a:custGeom>
            <a:avLst/>
            <a:gdLst>
              <a:gd name="T0" fmla="*/ 0 w 21600"/>
              <a:gd name="T1" fmla="*/ 0 h 21600"/>
              <a:gd name="T2" fmla="*/ 388171267 w 21600"/>
              <a:gd name="T3" fmla="*/ 1676799800 h 21600"/>
              <a:gd name="T4" fmla="*/ 0 w 21600"/>
              <a:gd name="T5" fmla="*/ 1676799800 h 216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lnTo>
                  <a:pt x="-1" y="0"/>
                </a:lnTo>
                <a:close/>
              </a:path>
            </a:pathLst>
          </a:custGeom>
          <a:gradFill rotWithShape="0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endParaRPr lang="cs-CZ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2819400" y="609600"/>
            <a:ext cx="60960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2075" tIns="46037" rIns="92075" bIns="46037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cs-CZ"/>
              <a:t>Klepnutím upravíte styl předlohy nadpisu.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2819400" y="1981200"/>
            <a:ext cx="60960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2075" tIns="46037" rIns="92075" bIns="46037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cs-CZ"/>
              <a:t>Klepnutím upravíte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4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92075" tIns="46037" rIns="92075" bIns="46037" numCol="1" anchor="ctr" anchorCtr="0" compatLnSpc="1">
            <a:prstTxWarp prst="textNoShape">
              <a:avLst/>
            </a:prstTxWarp>
          </a:bodyPr>
          <a:lstStyle>
            <a:lvl1pPr>
              <a:defRPr b="0">
                <a:solidFill>
                  <a:schemeClr val="hlink"/>
                </a:solidFill>
                <a:latin typeface="+mn-lt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5814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92075" tIns="46037" rIns="92075" bIns="46037" numCol="1" anchor="ctr" anchorCtr="0" compatLnSpc="1">
            <a:prstTxWarp prst="textNoShape">
              <a:avLst/>
            </a:prstTxWarp>
          </a:bodyPr>
          <a:lstStyle>
            <a:lvl1pPr algn="ctr">
              <a:defRPr b="0">
                <a:solidFill>
                  <a:schemeClr val="hlink"/>
                </a:solidFill>
                <a:latin typeface="+mn-lt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1031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92075" tIns="46037" rIns="92075" bIns="46037" numCol="1" anchor="ctr" anchorCtr="0" compatLnSpc="1">
            <a:prstTxWarp prst="textNoShape">
              <a:avLst/>
            </a:prstTxWarp>
          </a:bodyPr>
          <a:lstStyle>
            <a:lvl1pPr algn="r">
              <a:defRPr b="0">
                <a:solidFill>
                  <a:schemeClr val="hlink"/>
                </a:solidFill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F6AD8D76-CF9F-45FA-B818-E6A9F7AFF367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6684215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5" r:id="rId1"/>
    <p:sldLayoutId id="2147483716" r:id="rId2"/>
    <p:sldLayoutId id="2147483717" r:id="rId3"/>
    <p:sldLayoutId id="2147483718" r:id="rId4"/>
    <p:sldLayoutId id="2147483719" r:id="rId5"/>
    <p:sldLayoutId id="2147483720" r:id="rId6"/>
    <p:sldLayoutId id="2147483721" r:id="rId7"/>
    <p:sldLayoutId id="2147483722" r:id="rId8"/>
    <p:sldLayoutId id="2147483723" r:id="rId9"/>
    <p:sldLayoutId id="2147483724" r:id="rId10"/>
    <p:sldLayoutId id="2147483725" r:id="rId11"/>
    <p:sldLayoutId id="2147483726" r:id="rId12"/>
    <p:sldLayoutId id="2147483727" r:id="rId13"/>
  </p:sldLayoutIdLst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xStyles>
    <p:titleStyle>
      <a:lvl1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itchFamily="34" charset="0"/>
        </a:defRPr>
      </a:lvl2pPr>
      <a:lvl3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itchFamily="34" charset="0"/>
        </a:defRPr>
      </a:lvl3pPr>
      <a:lvl4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itchFamily="34" charset="0"/>
        </a:defRPr>
      </a:lvl4pPr>
      <a:lvl5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itchFamily="34" charset="0"/>
        </a:defRPr>
      </a:lvl5pPr>
      <a:lvl6pPr marL="457200"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itchFamily="34" charset="0"/>
        </a:defRPr>
      </a:lvl6pPr>
      <a:lvl7pPr marL="914400"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itchFamily="34" charset="0"/>
        </a:defRPr>
      </a:lvl7pPr>
      <a:lvl8pPr marL="1371600"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itchFamily="34" charset="0"/>
        </a:defRPr>
      </a:lvl8pPr>
      <a:lvl9pPr marL="1828800"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50000"/>
        <a:buFont typeface="Monotype Sorts" panose="01010601010101010101" pitchFamily="2" charset="2"/>
        <a:buChar char="n"/>
        <a:defRPr kumimoji="1"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75000"/>
        <a:buFont typeface="Monotype Sorts" panose="01010601010101010101" pitchFamily="2" charset="2"/>
        <a:buChar char="u"/>
        <a:defRPr kumimoji="1" sz="26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Monotype Sorts" panose="01010601010101010101" pitchFamily="2" charset="2"/>
        <a:buChar char="F"/>
        <a:defRPr kumimoji="1"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100000"/>
        <a:buChar char="•"/>
        <a:defRPr kumimoji="1"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100000"/>
        <a:buChar char="–"/>
        <a:defRPr kumimoji="1"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100000"/>
        <a:buChar char="–"/>
        <a:defRPr kumimoji="1"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100000"/>
        <a:buChar char="–"/>
        <a:defRPr kumimoji="1"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100000"/>
        <a:buChar char="–"/>
        <a:defRPr kumimoji="1"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100000"/>
        <a:buChar char="–"/>
        <a:defRPr kumimoji="1" sz="2000">
          <a:solidFill>
            <a:schemeClr val="tx1"/>
          </a:solidFill>
          <a:latin typeface="+mn-lt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rc 2"/>
          <p:cNvSpPr>
            <a:spLocks/>
          </p:cNvSpPr>
          <p:nvPr/>
        </p:nvSpPr>
        <p:spPr bwMode="auto">
          <a:xfrm>
            <a:off x="0" y="842963"/>
            <a:ext cx="2895600" cy="6018212"/>
          </a:xfrm>
          <a:custGeom>
            <a:avLst/>
            <a:gdLst>
              <a:gd name="T0" fmla="*/ 0 w 21600"/>
              <a:gd name="T1" fmla="*/ 0 h 21600"/>
              <a:gd name="T2" fmla="*/ 388171267 w 21600"/>
              <a:gd name="T3" fmla="*/ 1676799800 h 21600"/>
              <a:gd name="T4" fmla="*/ 0 w 21600"/>
              <a:gd name="T5" fmla="*/ 1676799800 h 216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lnTo>
                  <a:pt x="-1" y="0"/>
                </a:lnTo>
                <a:close/>
              </a:path>
            </a:pathLst>
          </a:custGeom>
          <a:gradFill rotWithShape="0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endParaRPr lang="cs-CZ">
              <a:solidFill>
                <a:srgbClr val="005654"/>
              </a:solidFill>
            </a:endParaRP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2819400" y="609600"/>
            <a:ext cx="60960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2075" tIns="46037" rIns="92075" bIns="46037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cs-CZ"/>
              <a:t>Klepnutím upravíte styl předlohy nadpisu.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2819400" y="1981200"/>
            <a:ext cx="60960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2075" tIns="46037" rIns="92075" bIns="46037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cs-CZ"/>
              <a:t>Klepnutím upravíte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4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92075" tIns="46037" rIns="92075" bIns="46037" numCol="1" anchor="ctr" anchorCtr="0" compatLnSpc="1">
            <a:prstTxWarp prst="textNoShape">
              <a:avLst/>
            </a:prstTxWarp>
          </a:bodyPr>
          <a:lstStyle>
            <a:lvl1pPr>
              <a:defRPr b="0">
                <a:solidFill>
                  <a:schemeClr val="hlink"/>
                </a:solidFill>
                <a:latin typeface="+mn-lt"/>
              </a:defRPr>
            </a:lvl1pPr>
          </a:lstStyle>
          <a:p>
            <a:pPr>
              <a:defRPr/>
            </a:pPr>
            <a:endParaRPr lang="cs-CZ">
              <a:solidFill>
                <a:srgbClr val="0000FF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5814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92075" tIns="46037" rIns="92075" bIns="46037" numCol="1" anchor="ctr" anchorCtr="0" compatLnSpc="1">
            <a:prstTxWarp prst="textNoShape">
              <a:avLst/>
            </a:prstTxWarp>
          </a:bodyPr>
          <a:lstStyle>
            <a:lvl1pPr algn="ctr">
              <a:defRPr b="0">
                <a:solidFill>
                  <a:schemeClr val="hlink"/>
                </a:solidFill>
                <a:latin typeface="+mn-lt"/>
              </a:defRPr>
            </a:lvl1pPr>
          </a:lstStyle>
          <a:p>
            <a:pPr>
              <a:defRPr/>
            </a:pPr>
            <a:endParaRPr lang="cs-CZ">
              <a:solidFill>
                <a:srgbClr val="0000FF"/>
              </a:solidFill>
            </a:endParaRPr>
          </a:p>
        </p:txBody>
      </p:sp>
      <p:sp>
        <p:nvSpPr>
          <p:cNvPr id="1031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92075" tIns="46037" rIns="92075" bIns="46037" numCol="1" anchor="ctr" anchorCtr="0" compatLnSpc="1">
            <a:prstTxWarp prst="textNoShape">
              <a:avLst/>
            </a:prstTxWarp>
          </a:bodyPr>
          <a:lstStyle>
            <a:lvl1pPr algn="r">
              <a:defRPr b="0">
                <a:solidFill>
                  <a:schemeClr val="hlink"/>
                </a:solidFill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F6AD8D76-CF9F-45FA-B818-E6A9F7AFF367}" type="slidenum">
              <a:rPr lang="cs-CZ">
                <a:solidFill>
                  <a:srgbClr val="0000FF"/>
                </a:solidFill>
              </a:rPr>
              <a:pPr>
                <a:defRPr/>
              </a:pPr>
              <a:t>‹#›</a:t>
            </a:fld>
            <a:endParaRPr lang="cs-CZ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36106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9" r:id="rId1"/>
    <p:sldLayoutId id="2147483730" r:id="rId2"/>
    <p:sldLayoutId id="2147483731" r:id="rId3"/>
    <p:sldLayoutId id="2147483732" r:id="rId4"/>
    <p:sldLayoutId id="2147483733" r:id="rId5"/>
    <p:sldLayoutId id="2147483734" r:id="rId6"/>
    <p:sldLayoutId id="2147483735" r:id="rId7"/>
    <p:sldLayoutId id="2147483736" r:id="rId8"/>
    <p:sldLayoutId id="2147483737" r:id="rId9"/>
    <p:sldLayoutId id="2147483738" r:id="rId10"/>
    <p:sldLayoutId id="2147483739" r:id="rId11"/>
    <p:sldLayoutId id="2147483740" r:id="rId12"/>
    <p:sldLayoutId id="2147483741" r:id="rId13"/>
  </p:sldLayoutIdLst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xStyles>
    <p:titleStyle>
      <a:lvl1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itchFamily="34" charset="0"/>
        </a:defRPr>
      </a:lvl2pPr>
      <a:lvl3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itchFamily="34" charset="0"/>
        </a:defRPr>
      </a:lvl3pPr>
      <a:lvl4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itchFamily="34" charset="0"/>
        </a:defRPr>
      </a:lvl4pPr>
      <a:lvl5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itchFamily="34" charset="0"/>
        </a:defRPr>
      </a:lvl5pPr>
      <a:lvl6pPr marL="457200"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itchFamily="34" charset="0"/>
        </a:defRPr>
      </a:lvl6pPr>
      <a:lvl7pPr marL="914400"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itchFamily="34" charset="0"/>
        </a:defRPr>
      </a:lvl7pPr>
      <a:lvl8pPr marL="1371600"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itchFamily="34" charset="0"/>
        </a:defRPr>
      </a:lvl8pPr>
      <a:lvl9pPr marL="1828800"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50000"/>
        <a:buFont typeface="Monotype Sorts" panose="01010601010101010101" pitchFamily="2" charset="2"/>
        <a:buChar char="n"/>
        <a:defRPr kumimoji="1"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75000"/>
        <a:buFont typeface="Monotype Sorts" panose="01010601010101010101" pitchFamily="2" charset="2"/>
        <a:buChar char="u"/>
        <a:defRPr kumimoji="1" sz="26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Monotype Sorts" panose="01010601010101010101" pitchFamily="2" charset="2"/>
        <a:buChar char="F"/>
        <a:defRPr kumimoji="1"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100000"/>
        <a:buChar char="•"/>
        <a:defRPr kumimoji="1"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100000"/>
        <a:buChar char="–"/>
        <a:defRPr kumimoji="1"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100000"/>
        <a:buChar char="–"/>
        <a:defRPr kumimoji="1"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100000"/>
        <a:buChar char="–"/>
        <a:defRPr kumimoji="1"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100000"/>
        <a:buChar char="–"/>
        <a:defRPr kumimoji="1"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100000"/>
        <a:buChar char="–"/>
        <a:defRPr kumimoji="1" sz="2000">
          <a:solidFill>
            <a:schemeClr val="tx1"/>
          </a:solidFill>
          <a:latin typeface="+mn-lt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tif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wmf"/><Relationship Id="rId3" Type="http://schemas.openxmlformats.org/officeDocument/2006/relationships/video" Target="../media/media1.mp4"/><Relationship Id="rId7" Type="http://schemas.openxmlformats.org/officeDocument/2006/relationships/oleObject" Target="../embeddings/oleObject3.bin"/><Relationship Id="rId2" Type="http://schemas.microsoft.com/office/2007/relationships/media" Target="../media/media1.mp4"/><Relationship Id="rId1" Type="http://schemas.openxmlformats.org/officeDocument/2006/relationships/vmlDrawing" Target="../drawings/vmlDrawing2.vml"/><Relationship Id="rId6" Type="http://schemas.openxmlformats.org/officeDocument/2006/relationships/image" Target="../media/image20.wmf"/><Relationship Id="rId11" Type="http://schemas.openxmlformats.org/officeDocument/2006/relationships/image" Target="../media/image24.jpg"/><Relationship Id="rId5" Type="http://schemas.openxmlformats.org/officeDocument/2006/relationships/oleObject" Target="../embeddings/oleObject2.bin"/><Relationship Id="rId10" Type="http://schemas.openxmlformats.org/officeDocument/2006/relationships/image" Target="../media/image23.jpg"/><Relationship Id="rId4" Type="http://schemas.openxmlformats.org/officeDocument/2006/relationships/slideLayout" Target="../slideLayouts/slideLayout12.xml"/><Relationship Id="rId9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4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://upload.wikimedia.org/wikipedia/commons/c/cc/Cygnus_constellation_map.png" TargetMode="External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5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g"/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3.jp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9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4" Type="http://schemas.openxmlformats.org/officeDocument/2006/relationships/image" Target="../media/image40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5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50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5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3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gif"/><Relationship Id="rId2" Type="http://schemas.openxmlformats.org/officeDocument/2006/relationships/image" Target="../media/image60.jp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jpeg"/><Relationship Id="rId5" Type="http://schemas.openxmlformats.org/officeDocument/2006/relationships/image" Target="../media/image9.jpg"/><Relationship Id="rId4" Type="http://schemas.openxmlformats.org/officeDocument/2006/relationships/image" Target="../media/image8.jp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tif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jp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tif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9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5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tif"/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tif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tif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tif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ti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4.mp4"/><Relationship Id="rId1" Type="http://schemas.microsoft.com/office/2007/relationships/media" Target="../media/media4.mp4"/><Relationship Id="rId4" Type="http://schemas.openxmlformats.org/officeDocument/2006/relationships/image" Target="../media/image73.png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5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jpg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jpeg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3.vml"/><Relationship Id="rId5" Type="http://schemas.openxmlformats.org/officeDocument/2006/relationships/image" Target="../media/image76.wmf"/><Relationship Id="rId4" Type="http://schemas.openxmlformats.org/officeDocument/2006/relationships/oleObject" Target="../embeddings/oleObject4.bin"/></Relationships>
</file>

<file path=ppt/slides/_rels/slide6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1.jpeg"/><Relationship Id="rId3" Type="http://schemas.openxmlformats.org/officeDocument/2006/relationships/oleObject" Target="../embeddings/oleObject5.bin"/><Relationship Id="rId7" Type="http://schemas.openxmlformats.org/officeDocument/2006/relationships/image" Target="../media/image79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6.bin"/><Relationship Id="rId5" Type="http://schemas.openxmlformats.org/officeDocument/2006/relationships/image" Target="../media/image80.png"/><Relationship Id="rId4" Type="http://schemas.openxmlformats.org/officeDocument/2006/relationships/image" Target="../media/image78.emf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jpeg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5.vml"/><Relationship Id="rId5" Type="http://schemas.openxmlformats.org/officeDocument/2006/relationships/image" Target="../media/image82.wmf"/><Relationship Id="rId4" Type="http://schemas.openxmlformats.org/officeDocument/2006/relationships/oleObject" Target="../embeddings/oleObject7.bin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6.vml"/><Relationship Id="rId5" Type="http://schemas.openxmlformats.org/officeDocument/2006/relationships/image" Target="../media/image85.png"/><Relationship Id="rId4" Type="http://schemas.openxmlformats.org/officeDocument/2006/relationships/image" Target="../media/image84.wmf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jpeg"/><Relationship Id="rId2" Type="http://schemas.openxmlformats.org/officeDocument/2006/relationships/image" Target="../media/image86.pn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2.emf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8.tif"/><Relationship Id="rId1" Type="http://schemas.openxmlformats.org/officeDocument/2006/relationships/slideLayout" Target="../slideLayouts/slideLayout12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png"/><Relationship Id="rId2" Type="http://schemas.openxmlformats.org/officeDocument/2006/relationships/image" Target="../media/image89.jpg"/><Relationship Id="rId1" Type="http://schemas.openxmlformats.org/officeDocument/2006/relationships/slideLayout" Target="../slideLayouts/slideLayout12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5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gif"/><Relationship Id="rId2" Type="http://schemas.openxmlformats.org/officeDocument/2006/relationships/image" Target="../media/image90.jpeg"/><Relationship Id="rId1" Type="http://schemas.openxmlformats.org/officeDocument/2006/relationships/slideLayout" Target="../slideLayouts/slideLayout7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3.tif"/><Relationship Id="rId1" Type="http://schemas.openxmlformats.org/officeDocument/2006/relationships/slideLayout" Target="../slideLayouts/slideLayout7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4.jpg"/><Relationship Id="rId1" Type="http://schemas.openxmlformats.org/officeDocument/2006/relationships/slideLayout" Target="../slideLayouts/slideLayout7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5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5.jpg"/><Relationship Id="rId1" Type="http://schemas.openxmlformats.org/officeDocument/2006/relationships/slideLayout" Target="../slideLayouts/slideLayout7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6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7.png"/><Relationship Id="rId1" Type="http://schemas.openxmlformats.org/officeDocument/2006/relationships/slideLayout" Target="../slideLayouts/slideLayout19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ázek 4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4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60"/>
            <a:ext cx="9144000" cy="6854079"/>
          </a:xfrm>
          <a:prstGeom prst="rect">
            <a:avLst/>
          </a:prstGeom>
        </p:spPr>
      </p:pic>
      <p:sp>
        <p:nvSpPr>
          <p:cNvPr id="512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72665" y="79376"/>
            <a:ext cx="5345112" cy="604697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cs-CZ" sz="3200" dirty="0">
                <a:solidFill>
                  <a:schemeClr val="bg1"/>
                </a:solidFill>
                <a:latin typeface="Arial" panose="020B0604020202020204" pitchFamily="34" charset="0"/>
              </a:rPr>
              <a:t>Černé díry</a:t>
            </a:r>
            <a:endParaRPr lang="cs-CZ" sz="2000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4732256" y="4663098"/>
            <a:ext cx="4262275" cy="2115526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algn="r">
              <a:lnSpc>
                <a:spcPct val="110000"/>
              </a:lnSpc>
              <a:spcBef>
                <a:spcPct val="10000"/>
              </a:spcBef>
            </a:pPr>
            <a:r>
              <a:rPr lang="cs-CZ" sz="1800" dirty="0">
                <a:solidFill>
                  <a:schemeClr val="bg1"/>
                </a:solidFill>
              </a:rPr>
              <a:t>Petr Kulhánek</a:t>
            </a:r>
          </a:p>
          <a:p>
            <a:pPr algn="r">
              <a:lnSpc>
                <a:spcPct val="110000"/>
              </a:lnSpc>
              <a:spcBef>
                <a:spcPct val="10000"/>
              </a:spcBef>
            </a:pPr>
            <a:r>
              <a:rPr lang="cs-CZ" sz="1800" dirty="0">
                <a:solidFill>
                  <a:schemeClr val="bg1"/>
                </a:solidFill>
              </a:rPr>
              <a:t>České vysoké učení technické v Praze</a:t>
            </a:r>
          </a:p>
          <a:p>
            <a:pPr algn="r">
              <a:lnSpc>
                <a:spcPct val="110000"/>
              </a:lnSpc>
              <a:spcBef>
                <a:spcPct val="10000"/>
              </a:spcBef>
            </a:pPr>
            <a:r>
              <a:rPr lang="cs-CZ" sz="1800" dirty="0">
                <a:solidFill>
                  <a:schemeClr val="bg1"/>
                </a:solidFill>
              </a:rPr>
              <a:t>Hvězdárna a planetárium hl. m. Prahy</a:t>
            </a:r>
          </a:p>
          <a:p>
            <a:pPr algn="r"/>
            <a:r>
              <a:rPr lang="cs-CZ" sz="1800" dirty="0" err="1">
                <a:solidFill>
                  <a:schemeClr val="bg1"/>
                </a:solidFill>
              </a:rPr>
              <a:t>Aldebaran</a:t>
            </a:r>
            <a:r>
              <a:rPr lang="cs-CZ" sz="1800" dirty="0">
                <a:solidFill>
                  <a:schemeClr val="bg1"/>
                </a:solidFill>
              </a:rPr>
              <a:t> Group </a:t>
            </a:r>
            <a:r>
              <a:rPr lang="cs-CZ" sz="1800" dirty="0" err="1">
                <a:solidFill>
                  <a:schemeClr val="bg1"/>
                </a:solidFill>
              </a:rPr>
              <a:t>for</a:t>
            </a:r>
            <a:r>
              <a:rPr lang="cs-CZ" sz="1800" dirty="0">
                <a:solidFill>
                  <a:schemeClr val="bg1"/>
                </a:solidFill>
              </a:rPr>
              <a:t> </a:t>
            </a:r>
            <a:r>
              <a:rPr lang="cs-CZ" sz="1800" dirty="0" err="1">
                <a:solidFill>
                  <a:schemeClr val="bg1"/>
                </a:solidFill>
              </a:rPr>
              <a:t>Astrophysics</a:t>
            </a:r>
            <a:endParaRPr lang="cs-CZ" sz="1800" dirty="0">
              <a:solidFill>
                <a:schemeClr val="bg1"/>
              </a:solidFill>
            </a:endParaRPr>
          </a:p>
          <a:p>
            <a:pPr algn="r"/>
            <a:r>
              <a:rPr lang="cs-CZ" sz="1800" dirty="0">
                <a:solidFill>
                  <a:schemeClr val="bg1"/>
                </a:solidFill>
              </a:rPr>
              <a:t>kulhanek@aldebaran.cz</a:t>
            </a:r>
          </a:p>
          <a:p>
            <a:pPr algn="r"/>
            <a:r>
              <a:rPr lang="cs-CZ" sz="1800" dirty="0">
                <a:solidFill>
                  <a:schemeClr val="bg1"/>
                </a:solidFill>
              </a:rPr>
              <a:t>www.aldebaran.cz</a:t>
            </a:r>
          </a:p>
        </p:txBody>
      </p:sp>
      <p:sp>
        <p:nvSpPr>
          <p:cNvPr id="2" name="TextovéPole 1"/>
          <p:cNvSpPr txBox="1"/>
          <p:nvPr/>
        </p:nvSpPr>
        <p:spPr>
          <a:xfrm>
            <a:off x="6090967" y="89145"/>
            <a:ext cx="2980368" cy="160043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cs-CZ" b="0" i="1" dirty="0">
                <a:solidFill>
                  <a:schemeClr val="bg1"/>
                </a:solidFill>
                <a:latin typeface="+mn-lt"/>
              </a:rPr>
              <a:t>Nezáleží na tom,</a:t>
            </a:r>
            <a:br>
              <a:rPr lang="cs-CZ" b="0" i="1" dirty="0">
                <a:solidFill>
                  <a:schemeClr val="bg1"/>
                </a:solidFill>
                <a:latin typeface="+mn-lt"/>
              </a:rPr>
            </a:br>
            <a:r>
              <a:rPr lang="cs-CZ" b="0" i="1" dirty="0">
                <a:solidFill>
                  <a:schemeClr val="bg1"/>
                </a:solidFill>
                <a:latin typeface="+mn-lt"/>
              </a:rPr>
              <a:t>jak je vaše teorie krásná.</a:t>
            </a:r>
            <a:br>
              <a:rPr lang="cs-CZ" b="0" i="1" dirty="0">
                <a:solidFill>
                  <a:schemeClr val="bg1"/>
                </a:solidFill>
                <a:latin typeface="+mn-lt"/>
              </a:rPr>
            </a:br>
            <a:r>
              <a:rPr lang="cs-CZ" b="0" i="1" dirty="0">
                <a:solidFill>
                  <a:schemeClr val="bg1"/>
                </a:solidFill>
                <a:latin typeface="+mn-lt"/>
              </a:rPr>
              <a:t>Nezáleží na tom, jak jste chytrý</a:t>
            </a:r>
            <a:r>
              <a:rPr lang="en-US" b="0" i="1" dirty="0">
                <a:solidFill>
                  <a:schemeClr val="bg1"/>
                </a:solidFill>
                <a:latin typeface="+mn-lt"/>
              </a:rPr>
              <a:t>.</a:t>
            </a:r>
            <a:br>
              <a:rPr lang="en-US" b="0" i="1" dirty="0">
                <a:solidFill>
                  <a:schemeClr val="bg1"/>
                </a:solidFill>
                <a:latin typeface="+mn-lt"/>
              </a:rPr>
            </a:br>
            <a:r>
              <a:rPr lang="cs-CZ" b="0" i="1" dirty="0">
                <a:solidFill>
                  <a:schemeClr val="bg1"/>
                </a:solidFill>
                <a:latin typeface="+mn-lt"/>
              </a:rPr>
              <a:t>Pokud nesouhlasí s experimentem</a:t>
            </a:r>
            <a:r>
              <a:rPr lang="en-US" b="0" i="1" dirty="0">
                <a:solidFill>
                  <a:schemeClr val="bg1"/>
                </a:solidFill>
                <a:latin typeface="+mn-lt"/>
              </a:rPr>
              <a:t>,</a:t>
            </a:r>
            <a:endParaRPr lang="cs-CZ" b="0" i="1" dirty="0">
              <a:solidFill>
                <a:schemeClr val="bg1"/>
              </a:solidFill>
              <a:latin typeface="+mn-lt"/>
            </a:endParaRPr>
          </a:p>
          <a:p>
            <a:pPr algn="r"/>
            <a:r>
              <a:rPr lang="cs-CZ" b="0" i="1" dirty="0">
                <a:solidFill>
                  <a:schemeClr val="bg1"/>
                </a:solidFill>
                <a:latin typeface="+mn-lt"/>
              </a:rPr>
              <a:t>je špatná</a:t>
            </a:r>
            <a:r>
              <a:rPr lang="en-US" b="0" i="1" dirty="0">
                <a:solidFill>
                  <a:schemeClr val="bg1"/>
                </a:solidFill>
                <a:latin typeface="+mn-lt"/>
              </a:rPr>
              <a:t>.</a:t>
            </a:r>
            <a:endParaRPr lang="cs-CZ" b="0" i="1" dirty="0">
              <a:solidFill>
                <a:schemeClr val="bg1"/>
              </a:solidFill>
              <a:latin typeface="+mn-lt"/>
            </a:endParaRPr>
          </a:p>
          <a:p>
            <a:pPr algn="r"/>
            <a:endParaRPr lang="cs-CZ" b="0" dirty="0">
              <a:solidFill>
                <a:schemeClr val="bg1"/>
              </a:solidFill>
              <a:latin typeface="+mn-lt"/>
            </a:endParaRPr>
          </a:p>
          <a:p>
            <a:pPr algn="r"/>
            <a:r>
              <a:rPr lang="cs-CZ" b="0" dirty="0">
                <a:solidFill>
                  <a:schemeClr val="bg1"/>
                </a:solidFill>
                <a:latin typeface="+mn-lt"/>
              </a:rPr>
              <a:t>Richard </a:t>
            </a:r>
            <a:r>
              <a:rPr lang="cs-CZ" b="0" dirty="0" err="1">
                <a:solidFill>
                  <a:schemeClr val="bg1"/>
                </a:solidFill>
                <a:latin typeface="+mn-lt"/>
              </a:rPr>
              <a:t>Feynman</a:t>
            </a:r>
            <a:endParaRPr lang="cs-CZ" b="0" dirty="0">
              <a:solidFill>
                <a:schemeClr val="bg1"/>
              </a:solidFill>
              <a:latin typeface="+mn-lt"/>
            </a:endParaRPr>
          </a:p>
        </p:txBody>
      </p:sp>
      <p:pic>
        <p:nvPicPr>
          <p:cNvPr id="8" name="Obrázek 7">
            <a:extLst>
              <a:ext uri="{FF2B5EF4-FFF2-40B4-BE49-F238E27FC236}">
                <a16:creationId xmlns:a16="http://schemas.microsoft.com/office/drawing/2014/main" id="{6ACE1029-40EF-4EC4-92FB-DFBAE0F30EF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609" y="5720861"/>
            <a:ext cx="1001739" cy="95217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E6E6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ek 2">
            <a:extLst>
              <a:ext uri="{FF2B5EF4-FFF2-40B4-BE49-F238E27FC236}">
                <a16:creationId xmlns:a16="http://schemas.microsoft.com/office/drawing/2014/main" id="{A0ABE49D-1320-4EF8-B5B7-F438EE7BCA4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2952" y="0"/>
            <a:ext cx="8218095" cy="6858000"/>
          </a:xfrm>
          <a:prstGeom prst="rect">
            <a:avLst/>
          </a:prstGeom>
        </p:spPr>
      </p:pic>
      <p:sp>
        <p:nvSpPr>
          <p:cNvPr id="6" name="Text Box 9">
            <a:extLst>
              <a:ext uri="{FF2B5EF4-FFF2-40B4-BE49-F238E27FC236}">
                <a16:creationId xmlns:a16="http://schemas.microsoft.com/office/drawing/2014/main" id="{D1E73F79-252A-47FE-9D79-C24295FC764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41569" y="6262704"/>
            <a:ext cx="2539478" cy="4565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fotonová </a:t>
            </a:r>
            <a:r>
              <a:rPr kumimoji="1" lang="cs-CZ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orbita</a:t>
            </a: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: 1,5 </a:t>
            </a:r>
            <a:r>
              <a:rPr kumimoji="1" lang="cs-CZ" sz="1800" b="0" i="1" u="none" strike="noStrike" kern="1200" cap="none" spc="0" normalizeH="0" baseline="0" noProof="0" dirty="0" err="1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R</a:t>
            </a:r>
            <a:r>
              <a:rPr kumimoji="1" lang="cs-CZ" sz="1800" b="0" i="0" u="none" strike="noStrike" kern="1200" cap="none" spc="0" normalizeH="0" baseline="-25000" noProof="0" dirty="0" err="1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g</a:t>
            </a: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42938251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4" descr="03_m87_je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Obrázek 8">
            <a:extLst>
              <a:ext uri="{FF2B5EF4-FFF2-40B4-BE49-F238E27FC236}">
                <a16:creationId xmlns:a16="http://schemas.microsoft.com/office/drawing/2014/main" id="{457BAAFA-1337-4D04-AE9A-BE560757D67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399" y="0"/>
            <a:ext cx="792120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26081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ek 3">
            <a:extLst>
              <a:ext uri="{FF2B5EF4-FFF2-40B4-BE49-F238E27FC236}">
                <a16:creationId xmlns:a16="http://schemas.microsoft.com/office/drawing/2014/main" id="{D566CEA2-990A-4AD3-98C4-B55E043EA27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88"/>
            <a:ext cx="9144000" cy="6856224"/>
          </a:xfrm>
          <a:prstGeom prst="rect">
            <a:avLst/>
          </a:prstGeom>
        </p:spPr>
      </p:pic>
      <p:sp>
        <p:nvSpPr>
          <p:cNvPr id="6" name="TextovéPole 5"/>
          <p:cNvSpPr txBox="1"/>
          <p:nvPr/>
        </p:nvSpPr>
        <p:spPr>
          <a:xfrm>
            <a:off x="6273154" y="3666563"/>
            <a:ext cx="7825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1800" b="0" dirty="0">
                <a:solidFill>
                  <a:schemeClr val="accent3"/>
                </a:solidFill>
                <a:latin typeface="+mn-lt"/>
              </a:rPr>
              <a:t>(3 </a:t>
            </a:r>
            <a:r>
              <a:rPr lang="cs-CZ" sz="1800" b="0" dirty="0" err="1">
                <a:solidFill>
                  <a:schemeClr val="accent3"/>
                </a:solidFill>
                <a:latin typeface="+mn-lt"/>
              </a:rPr>
              <a:t>R</a:t>
            </a:r>
            <a:r>
              <a:rPr lang="cs-CZ" sz="1200" b="0" dirty="0" err="1">
                <a:solidFill>
                  <a:schemeClr val="accent3"/>
                </a:solidFill>
                <a:latin typeface="+mn-lt"/>
              </a:rPr>
              <a:t>g</a:t>
            </a:r>
            <a:r>
              <a:rPr lang="cs-CZ" sz="1800" b="0" dirty="0">
                <a:solidFill>
                  <a:schemeClr val="accent3"/>
                </a:solidFill>
                <a:latin typeface="+mn-lt"/>
              </a:rPr>
              <a:t>)</a:t>
            </a:r>
          </a:p>
        </p:txBody>
      </p:sp>
      <p:cxnSp>
        <p:nvCxnSpPr>
          <p:cNvPr id="3" name="Přímá spojnice 2"/>
          <p:cNvCxnSpPr/>
          <p:nvPr/>
        </p:nvCxnSpPr>
        <p:spPr bwMode="auto">
          <a:xfrm>
            <a:off x="1619250" y="1352550"/>
            <a:ext cx="990600" cy="1885950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7" name="Text Box 9">
            <a:extLst>
              <a:ext uri="{FF2B5EF4-FFF2-40B4-BE49-F238E27FC236}">
                <a16:creationId xmlns:a16="http://schemas.microsoft.com/office/drawing/2014/main" id="{38D29F57-CD6C-4476-AD56-95F149D05BE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43860" y="4349853"/>
            <a:ext cx="2165978" cy="4160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cs-CZ" sz="1600" b="0" dirty="0">
                <a:solidFill>
                  <a:schemeClr val="bg1"/>
                </a:solidFill>
                <a:latin typeface="Arial" panose="020B0604020202020204" pitchFamily="34" charset="0"/>
              </a:rPr>
              <a:t>1,5 </a:t>
            </a:r>
            <a:r>
              <a:rPr lang="cs-CZ" sz="1600" b="0" i="1" dirty="0" err="1">
                <a:solidFill>
                  <a:schemeClr val="bg1"/>
                </a:solidFill>
                <a:latin typeface="Arial" panose="020B0604020202020204" pitchFamily="34" charset="0"/>
              </a:rPr>
              <a:t>R</a:t>
            </a:r>
            <a:r>
              <a:rPr lang="cs-CZ" sz="1600" b="0" baseline="-25000" dirty="0" err="1">
                <a:solidFill>
                  <a:schemeClr val="bg1"/>
                </a:solidFill>
                <a:latin typeface="Arial" panose="020B0604020202020204" pitchFamily="34" charset="0"/>
              </a:rPr>
              <a:t>g</a:t>
            </a:r>
            <a:r>
              <a:rPr lang="cs-CZ" sz="1600" b="0" dirty="0">
                <a:solidFill>
                  <a:schemeClr val="bg1"/>
                </a:solidFill>
                <a:latin typeface="Arial" panose="020B0604020202020204" pitchFamily="34" charset="0"/>
              </a:rPr>
              <a:t> fotonová </a:t>
            </a:r>
            <a:r>
              <a:rPr lang="cs-CZ" sz="1600" b="0" dirty="0" err="1">
                <a:solidFill>
                  <a:schemeClr val="bg1"/>
                </a:solidFill>
                <a:latin typeface="Arial" panose="020B0604020202020204" pitchFamily="34" charset="0"/>
              </a:rPr>
              <a:t>orbita</a:t>
            </a:r>
            <a:endParaRPr lang="cs-CZ" sz="1600" b="0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cxnSp>
        <p:nvCxnSpPr>
          <p:cNvPr id="9" name="Přímá spojnice 8">
            <a:extLst>
              <a:ext uri="{FF2B5EF4-FFF2-40B4-BE49-F238E27FC236}">
                <a16:creationId xmlns:a16="http://schemas.microsoft.com/office/drawing/2014/main" id="{59DE1A31-16EF-45D3-96FF-60E19182CB44}"/>
              </a:ext>
            </a:extLst>
          </p:cNvPr>
          <p:cNvCxnSpPr/>
          <p:nvPr/>
        </p:nvCxnSpPr>
        <p:spPr bwMode="auto">
          <a:xfrm flipH="1" flipV="1">
            <a:off x="4383464" y="4515439"/>
            <a:ext cx="2460396" cy="84841"/>
          </a:xfrm>
          <a:prstGeom prst="line">
            <a:avLst/>
          </a:prstGeom>
          <a:solidFill>
            <a:schemeClr val="accent1"/>
          </a:solidFill>
          <a:ln w="1524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</p:spTree>
    <p:extLst>
      <p:ext uri="{BB962C8B-B14F-4D97-AF65-F5344CB8AC3E}">
        <p14:creationId xmlns:p14="http://schemas.microsoft.com/office/powerpoint/2010/main" val="4686893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3" descr="2_agn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07500" cy="692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Obrázek 5">
            <a:extLst>
              <a:ext uri="{FF2B5EF4-FFF2-40B4-BE49-F238E27FC236}">
                <a16:creationId xmlns:a16="http://schemas.microsoft.com/office/drawing/2014/main" id="{80699E0C-7D20-45F6-A556-C5F8AC68967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3314" name="Rectangle 2"/>
          <p:cNvSpPr>
            <a:spLocks noChangeArrowheads="1"/>
          </p:cNvSpPr>
          <p:nvPr/>
        </p:nvSpPr>
        <p:spPr bwMode="auto">
          <a:xfrm>
            <a:off x="0" y="0"/>
            <a:ext cx="7100888" cy="5099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lnSpc>
                <a:spcPct val="70000"/>
              </a:lnSpc>
            </a:pPr>
            <a:r>
              <a:rPr lang="cs-CZ" sz="2800" dirty="0">
                <a:solidFill>
                  <a:schemeClr val="bg1"/>
                </a:solidFill>
                <a:latin typeface="Arial Narrow" panose="020B0606020202030204" pitchFamily="34" charset="0"/>
              </a:rPr>
              <a:t>Velikost děr</a:t>
            </a:r>
          </a:p>
        </p:txBody>
      </p:sp>
      <p:sp>
        <p:nvSpPr>
          <p:cNvPr id="13315" name="Text Box 5"/>
          <p:cNvSpPr txBox="1">
            <a:spLocks noChangeArrowheads="1"/>
          </p:cNvSpPr>
          <p:nvPr/>
        </p:nvSpPr>
        <p:spPr bwMode="auto">
          <a:xfrm>
            <a:off x="2677891" y="226649"/>
            <a:ext cx="3788217" cy="1546577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/>
        </p:spPr>
        <p:txBody>
          <a:bodyPr wrap="none">
            <a:spAutoFit/>
          </a:bodyPr>
          <a:lstStyle>
            <a:lvl1pPr marL="355600" indent="-2667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Aft>
                <a:spcPts val="900"/>
              </a:spcAft>
              <a:buFont typeface="Wingdings" panose="05000000000000000000" pitchFamily="2" charset="2"/>
              <a:buChar char="§"/>
            </a:pPr>
            <a:r>
              <a:rPr lang="cs-CZ" sz="1800" b="0" dirty="0">
                <a:solidFill>
                  <a:schemeClr val="bg2"/>
                </a:solidFill>
                <a:latin typeface="Arial" panose="020B0604020202020204" pitchFamily="34" charset="0"/>
              </a:rPr>
              <a:t>primordiální (prvotní) černé díry</a:t>
            </a:r>
            <a:endParaRPr lang="cs-CZ" sz="1800" b="0" baseline="30000" dirty="0">
              <a:solidFill>
                <a:schemeClr val="bg2"/>
              </a:solidFill>
              <a:latin typeface="Arial" panose="020B0604020202020204" pitchFamily="34" charset="0"/>
            </a:endParaRPr>
          </a:p>
          <a:p>
            <a:pPr>
              <a:spcAft>
                <a:spcPts val="900"/>
              </a:spcAft>
              <a:buFont typeface="Wingdings" panose="05000000000000000000" pitchFamily="2" charset="2"/>
              <a:buChar char="§"/>
            </a:pPr>
            <a:r>
              <a:rPr lang="cs-CZ" sz="1800" b="0" dirty="0">
                <a:solidFill>
                  <a:schemeClr val="bg2"/>
                </a:solidFill>
                <a:latin typeface="Arial" panose="020B0604020202020204" pitchFamily="34" charset="0"/>
              </a:rPr>
              <a:t>hvězdné černé díry</a:t>
            </a:r>
          </a:p>
          <a:p>
            <a:pPr>
              <a:spcAft>
                <a:spcPts val="900"/>
              </a:spcAft>
              <a:buFont typeface="Wingdings" panose="05000000000000000000" pitchFamily="2" charset="2"/>
              <a:buChar char="§"/>
            </a:pPr>
            <a:r>
              <a:rPr lang="cs-CZ" sz="1800" b="0" dirty="0">
                <a:solidFill>
                  <a:schemeClr val="bg2"/>
                </a:solidFill>
                <a:latin typeface="Arial" panose="020B0604020202020204" pitchFamily="34" charset="0"/>
              </a:rPr>
              <a:t>střední hmotnosti</a:t>
            </a:r>
          </a:p>
          <a:p>
            <a:pPr>
              <a:spcAft>
                <a:spcPts val="900"/>
              </a:spcAft>
              <a:buFont typeface="Wingdings" panose="05000000000000000000" pitchFamily="2" charset="2"/>
              <a:buChar char="§"/>
            </a:pPr>
            <a:r>
              <a:rPr lang="cs-CZ" sz="1800" b="0" dirty="0">
                <a:solidFill>
                  <a:schemeClr val="bg2"/>
                </a:solidFill>
                <a:latin typeface="Arial" panose="020B0604020202020204" pitchFamily="34" charset="0"/>
              </a:rPr>
              <a:t>galaktické černé díry</a:t>
            </a:r>
          </a:p>
        </p:txBody>
      </p:sp>
      <p:pic>
        <p:nvPicPr>
          <p:cNvPr id="13316" name="Picture 6" descr="Graf hustoty výskytu čiernych dier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7250" y="2011625"/>
            <a:ext cx="4889500" cy="4702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Objekt 8"/>
          <p:cNvGraphicFramePr>
            <a:graphicFrameLocks noChangeAspect="1"/>
          </p:cNvGraphicFramePr>
          <p:nvPr>
            <p:extLst/>
          </p:nvPr>
        </p:nvGraphicFramePr>
        <p:xfrm>
          <a:off x="2222256" y="2180492"/>
          <a:ext cx="2372551" cy="117765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64" name="PHOTO-PAINT" r:id="rId5" imgW="3933720" imgH="1952280" progId="CorelPHOTOPAINT.Image.16">
                  <p:embed/>
                </p:oleObj>
              </mc:Choice>
              <mc:Fallback>
                <p:oleObj name="PHOTO-PAINT" r:id="rId5" imgW="3933720" imgH="1952280" progId="CorelPHOTOPAINT.Image.16">
                  <p:embed/>
                  <p:pic>
                    <p:nvPicPr>
                      <p:cNvPr id="9" name="Objekt 8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222256" y="2180492"/>
                        <a:ext cx="2372551" cy="117765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kt 6"/>
          <p:cNvGraphicFramePr>
            <a:graphicFrameLocks noChangeAspect="1"/>
          </p:cNvGraphicFramePr>
          <p:nvPr>
            <p:extLst/>
          </p:nvPr>
        </p:nvGraphicFramePr>
        <p:xfrm>
          <a:off x="1" y="2379941"/>
          <a:ext cx="2127738" cy="87657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65" name="PHOTO-PAINT" r:id="rId7" imgW="2057040" imgH="633960" progId="CorelPHOTOPAINT.Image.16">
                  <p:embed/>
                </p:oleObj>
              </mc:Choice>
              <mc:Fallback>
                <p:oleObj name="PHOTO-PAINT" r:id="rId7" imgW="2057040" imgH="633960" progId="CorelPHOTOPAINT.Image.16">
                  <p:embed/>
                  <p:pic>
                    <p:nvPicPr>
                      <p:cNvPr id="7" name="Objekt 6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" y="2379941"/>
                        <a:ext cx="2127738" cy="87657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64930" name="Rectangle 2"/>
          <p:cNvSpPr>
            <a:spLocks noChangeArrowheads="1"/>
          </p:cNvSpPr>
          <p:nvPr/>
        </p:nvSpPr>
        <p:spPr bwMode="auto">
          <a:xfrm>
            <a:off x="0" y="0"/>
            <a:ext cx="8193088" cy="5498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altLang="cs-CZ" sz="2800" b="1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Miniaturní díry v laboratoři?</a:t>
            </a:r>
          </a:p>
        </p:txBody>
      </p:sp>
      <p:sp>
        <p:nvSpPr>
          <p:cNvPr id="764931" name="Text Box 3"/>
          <p:cNvSpPr txBox="1">
            <a:spLocks noChangeArrowheads="1"/>
          </p:cNvSpPr>
          <p:nvPr/>
        </p:nvSpPr>
        <p:spPr bwMode="auto">
          <a:xfrm>
            <a:off x="94517" y="549806"/>
            <a:ext cx="3587842" cy="173284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  <a:extLst/>
        </p:spPr>
        <p:txBody>
          <a:bodyPr wrap="none">
            <a:spAutoFit/>
          </a:bodyPr>
          <a:lstStyle>
            <a:lvl1pPr marL="266700" indent="-2667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266700" marR="0" lvl="0" indent="-266700" algn="l" defTabSz="914400" rtl="0" eaLnBrk="0" fontAlgn="base" latinLnBrk="0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  <a:defRPr/>
            </a:pPr>
            <a:r>
              <a:rPr kumimoji="1" lang="cs-CZ" altLang="cs-CZ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superplanckovská</a:t>
            </a:r>
            <a:r>
              <a:rPr kumimoji="1" lang="cs-CZ" altLang="cs-CZ" sz="1400" b="0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energie</a:t>
            </a:r>
          </a:p>
          <a:p>
            <a:pPr marL="266700" marR="0" lvl="0" indent="-266700" algn="l" defTabSz="914400" rtl="0" eaLnBrk="0" fontAlgn="base" latinLnBrk="0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altLang="cs-CZ" sz="1400" b="0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-	hybnost ve shodě s relacemi neurčitosti</a:t>
            </a:r>
          </a:p>
          <a:p>
            <a:pPr marL="266700" marR="0" lvl="0" indent="-266700" algn="l" defTabSz="914400" rtl="0" eaLnBrk="0" fontAlgn="base" latinLnBrk="0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altLang="cs-CZ" sz="1400" b="0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+ 	gravitační </a:t>
            </a:r>
            <a:r>
              <a:rPr kumimoji="1" lang="cs-CZ" altLang="cs-CZ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čočkování</a:t>
            </a:r>
            <a:endParaRPr kumimoji="1" lang="cs-CZ" altLang="cs-CZ" sz="1400" b="0" i="0" u="none" strike="noStrike" kern="1200" cap="none" spc="0" normalizeH="0" baseline="0" noProof="0" dirty="0">
              <a:ln>
                <a:noFill/>
              </a:ln>
              <a:solidFill>
                <a:srgbClr val="01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  <a:p>
            <a:pPr marL="266700" marR="0" lvl="0" indent="-266700" algn="l" defTabSz="914400" rtl="0" eaLnBrk="0" fontAlgn="base" latinLnBrk="0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altLang="cs-CZ" sz="1400" b="0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+	</a:t>
            </a:r>
            <a:r>
              <a:rPr kumimoji="1" lang="cs-CZ" altLang="cs-CZ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extradimenze</a:t>
            </a:r>
            <a:endParaRPr kumimoji="1" lang="cs-CZ" altLang="cs-CZ" sz="1400" b="0" i="0" u="none" strike="noStrike" kern="1200" cap="none" spc="0" normalizeH="0" baseline="0" noProof="0" dirty="0">
              <a:ln>
                <a:noFill/>
              </a:ln>
              <a:solidFill>
                <a:srgbClr val="01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  <a:p>
            <a:pPr marL="285750" marR="0" lvl="0" indent="-285750" algn="l" defTabSz="914400" rtl="0" eaLnBrk="0" fontAlgn="base" latinLnBrk="0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1" lang="cs-CZ" altLang="cs-CZ" sz="1400" b="0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procesy na pomezí OTR a KT</a:t>
            </a:r>
          </a:p>
          <a:p>
            <a:pPr marL="285750" marR="0" lvl="0" indent="-285750" algn="l" defTabSz="914400" rtl="0" eaLnBrk="0" fontAlgn="base" latinLnBrk="0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1" lang="cs-CZ" altLang="cs-CZ" sz="1400" b="0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gravitační vlny</a:t>
            </a:r>
          </a:p>
          <a:p>
            <a:pPr marL="285750" marR="0" lvl="0" indent="-285750" algn="l" defTabSz="914400" rtl="0" eaLnBrk="0" fontAlgn="base" latinLnBrk="0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1" lang="cs-CZ" altLang="cs-CZ" sz="1400" b="0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Hawkingovo vypařování</a:t>
            </a:r>
          </a:p>
        </p:txBody>
      </p:sp>
      <p:pic>
        <p:nvPicPr>
          <p:cNvPr id="3" name="reset">
            <a:hlinkClick r:id="" action="ppaction://media"/>
          </p:cNvPr>
          <p:cNvPicPr>
            <a:picLocks noChangeAspect="1"/>
          </p:cNvPicPr>
          <p:nvPr>
            <a:vide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4768505" y="167053"/>
            <a:ext cx="4375495" cy="3103685"/>
          </a:xfrm>
          <a:prstGeom prst="rect">
            <a:avLst/>
          </a:prstGeom>
        </p:spPr>
      </p:pic>
      <p:pic>
        <p:nvPicPr>
          <p:cNvPr id="6" name="Obrázek 5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74193" y="3471400"/>
            <a:ext cx="4369807" cy="3386600"/>
          </a:xfrm>
          <a:prstGeom prst="rect">
            <a:avLst/>
          </a:prstGeom>
        </p:spPr>
      </p:pic>
      <p:pic>
        <p:nvPicPr>
          <p:cNvPr id="16" name="Obrázek 15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475159"/>
            <a:ext cx="4510454" cy="33828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64569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485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cern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8037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>
          <a:gsLst>
            <a:gs pos="0">
              <a:schemeClr val="accent1">
                <a:lumMod val="7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03_m87_jet">
            <a:extLst>
              <a:ext uri="{FF2B5EF4-FFF2-40B4-BE49-F238E27FC236}">
                <a16:creationId xmlns:a16="http://schemas.microsoft.com/office/drawing/2014/main" id="{2BCB4BC8-B429-45B2-AB95-18517E776FB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3392116" y="1106115"/>
            <a:ext cx="6858001" cy="4645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ovéPole 5">
            <a:extLst>
              <a:ext uri="{FF2B5EF4-FFF2-40B4-BE49-F238E27FC236}">
                <a16:creationId xmlns:a16="http://schemas.microsoft.com/office/drawing/2014/main" id="{31A602FA-1F99-4E37-8E3C-97B269D810CE}"/>
              </a:ext>
            </a:extLst>
          </p:cNvPr>
          <p:cNvSpPr txBox="1"/>
          <p:nvPr/>
        </p:nvSpPr>
        <p:spPr>
          <a:xfrm>
            <a:off x="465526" y="1093390"/>
            <a:ext cx="4106474" cy="4196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00050" marR="0" lvl="0" indent="-4000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romanUcPeriod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 Trocha teorie</a:t>
            </a:r>
          </a:p>
          <a:p>
            <a:pPr marL="400050" marR="0" lvl="0" indent="-4000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romanUcPeriod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50000"/>
                    <a:lumOff val="50000"/>
                  </a:schemeClr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 </a:t>
            </a:r>
            <a:r>
              <a:rPr lang="cs-CZ" sz="1800" b="0" dirty="0">
                <a:solidFill>
                  <a:schemeClr val="bg2">
                    <a:lumMod val="50000"/>
                    <a:lumOff val="50000"/>
                  </a:schemeClr>
                </a:solidFill>
                <a:latin typeface="Arial"/>
              </a:rPr>
              <a:t>Žhaví kandidáti</a:t>
            </a:r>
            <a:endParaRPr kumimoji="1" lang="cs-CZ" sz="18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50000"/>
                  <a:lumOff val="50000"/>
                </a:schemeClr>
              </a:solidFill>
              <a:effectLst/>
              <a:uLnTx/>
              <a:uFillTx/>
              <a:latin typeface="Arial"/>
            </a:endParaRPr>
          </a:p>
          <a:p>
            <a:pPr marL="400050" marR="0" lvl="0" indent="-4000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romanUcPeriod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 Centrum Galaxie</a:t>
            </a:r>
          </a:p>
          <a:p>
            <a:pPr marL="400050" marR="0" lvl="0" indent="-4000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romanUcPeriod"/>
              <a:tabLst/>
              <a:defRPr/>
            </a:pPr>
            <a:r>
              <a:rPr lang="cs-CZ" sz="1800" b="0" dirty="0">
                <a:solidFill>
                  <a:srgbClr val="010000"/>
                </a:solidFill>
                <a:latin typeface="Arial"/>
              </a:rPr>
              <a:t>  Červí díry?</a:t>
            </a:r>
            <a:endParaRPr kumimoji="1" lang="cs-CZ" sz="1800" b="0" i="0" u="none" strike="noStrike" kern="1200" cap="none" spc="0" normalizeH="0" baseline="0" noProof="0" dirty="0">
              <a:ln>
                <a:noFill/>
              </a:ln>
              <a:solidFill>
                <a:srgbClr val="01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400050" marR="0" lvl="0" indent="-4000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romanUcPeriod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 Fotografování děr</a:t>
            </a:r>
          </a:p>
          <a:p>
            <a:pPr marL="400050" marR="0" lvl="0" indent="-4000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romanUcPeriod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 </a:t>
            </a:r>
            <a:r>
              <a:rPr lang="cs-CZ" sz="1800" b="0" dirty="0">
                <a:solidFill>
                  <a:srgbClr val="010000"/>
                </a:solidFill>
                <a:latin typeface="Arial"/>
              </a:rPr>
              <a:t>Gravitační vlny</a:t>
            </a:r>
          </a:p>
          <a:p>
            <a:pPr marL="400050" marR="0" lvl="0" indent="-4000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romanUcPeriod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 Mechanizmy výtrysků</a:t>
            </a:r>
          </a:p>
          <a:p>
            <a:pPr marL="400050" marR="0" lvl="0" indent="-4000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romanUcPeriod"/>
              <a:tabLst/>
              <a:defRPr/>
            </a:pPr>
            <a:r>
              <a:rPr lang="cs-CZ" sz="1800" b="0" dirty="0">
                <a:solidFill>
                  <a:srgbClr val="010000"/>
                </a:solidFill>
                <a:latin typeface="Arial"/>
              </a:rPr>
              <a:t>  Holografický princip</a:t>
            </a:r>
            <a:endParaRPr kumimoji="1" lang="cs-CZ" sz="1800" b="0" i="0" u="none" strike="noStrike" kern="1200" cap="none" spc="0" normalizeH="0" baseline="0" noProof="0" dirty="0">
              <a:ln>
                <a:noFill/>
              </a:ln>
              <a:solidFill>
                <a:srgbClr val="01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400050" marR="0" lvl="0" indent="-4000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romanUcPeriod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 </a:t>
            </a:r>
            <a:r>
              <a:rPr kumimoji="1" lang="cs-CZ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Černoděroví</a:t>
            </a: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rekordmani</a:t>
            </a:r>
          </a:p>
          <a:p>
            <a:pPr marL="400050" marR="0" lvl="0" indent="-4000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romanUcPeriod"/>
              <a:tabLst/>
              <a:defRPr/>
            </a:pPr>
            <a:r>
              <a:rPr lang="cs-CZ" sz="1800" b="0" dirty="0">
                <a:solidFill>
                  <a:srgbClr val="010000"/>
                </a:solidFill>
                <a:latin typeface="Arial"/>
              </a:rPr>
              <a:t>  Duté díry</a:t>
            </a:r>
            <a:endParaRPr kumimoji="1" lang="cs-CZ" sz="1800" b="0" i="0" u="none" strike="noStrike" kern="1200" cap="none" spc="0" normalizeH="0" baseline="0" noProof="0" dirty="0">
              <a:ln>
                <a:noFill/>
              </a:ln>
              <a:solidFill>
                <a:srgbClr val="01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4375695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3"/>
          <p:cNvSpPr>
            <a:spLocks noChangeArrowheads="1"/>
          </p:cNvSpPr>
          <p:nvPr/>
        </p:nvSpPr>
        <p:spPr bwMode="auto">
          <a:xfrm>
            <a:off x="0" y="0"/>
            <a:ext cx="7100888" cy="5978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lnSpc>
                <a:spcPct val="70000"/>
              </a:lnSpc>
            </a:pPr>
            <a:r>
              <a:rPr lang="cs-CZ" sz="2800" dirty="0" err="1">
                <a:solidFill>
                  <a:schemeClr val="accent1"/>
                </a:solidFill>
                <a:latin typeface="Arial Narrow" panose="020B0606020202030204" pitchFamily="34" charset="0"/>
              </a:rPr>
              <a:t>Cyg</a:t>
            </a:r>
            <a:r>
              <a:rPr lang="cs-CZ" sz="2800" dirty="0">
                <a:solidFill>
                  <a:schemeClr val="accent1"/>
                </a:solidFill>
                <a:latin typeface="Arial Narrow" panose="020B0606020202030204" pitchFamily="34" charset="0"/>
              </a:rPr>
              <a:t> X-1</a:t>
            </a:r>
          </a:p>
        </p:txBody>
      </p:sp>
      <p:sp>
        <p:nvSpPr>
          <p:cNvPr id="26627" name="Text Box 4"/>
          <p:cNvSpPr txBox="1">
            <a:spLocks noChangeArrowheads="1"/>
          </p:cNvSpPr>
          <p:nvPr/>
        </p:nvSpPr>
        <p:spPr bwMode="auto">
          <a:xfrm>
            <a:off x="263525" y="825500"/>
            <a:ext cx="3954929" cy="14773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cs-CZ" sz="1800" b="0" dirty="0">
                <a:solidFill>
                  <a:schemeClr val="accent2"/>
                </a:solidFill>
                <a:latin typeface="Arial" panose="020B0604020202020204" pitchFamily="34" charset="0"/>
              </a:rPr>
              <a:t>vzdálenost:</a:t>
            </a:r>
            <a:r>
              <a:rPr lang="cs-CZ" sz="1800" b="0" dirty="0">
                <a:solidFill>
                  <a:schemeClr val="accent1"/>
                </a:solidFill>
                <a:latin typeface="Arial" panose="020B0604020202020204" pitchFamily="34" charset="0"/>
              </a:rPr>
              <a:t> 6 000 </a:t>
            </a:r>
            <a:r>
              <a:rPr lang="cs-CZ" sz="1800" b="0" dirty="0" err="1">
                <a:solidFill>
                  <a:schemeClr val="accent1"/>
                </a:solidFill>
                <a:latin typeface="Arial" panose="020B0604020202020204" pitchFamily="34" charset="0"/>
              </a:rPr>
              <a:t>ly</a:t>
            </a:r>
            <a:endParaRPr lang="cs-CZ" sz="1800" b="0" dirty="0">
              <a:solidFill>
                <a:schemeClr val="accent1"/>
              </a:solidFill>
              <a:latin typeface="Arial" panose="020B0604020202020204" pitchFamily="34" charset="0"/>
            </a:endParaRPr>
          </a:p>
          <a:p>
            <a:r>
              <a:rPr lang="cs-CZ" sz="1800" b="0" dirty="0">
                <a:solidFill>
                  <a:schemeClr val="accent2"/>
                </a:solidFill>
                <a:latin typeface="Arial" panose="020B0604020202020204" pitchFamily="34" charset="0"/>
              </a:rPr>
              <a:t>souhvězdí:</a:t>
            </a:r>
            <a:r>
              <a:rPr lang="cs-CZ" sz="1800" b="0" dirty="0">
                <a:solidFill>
                  <a:schemeClr val="accent1"/>
                </a:solidFill>
                <a:latin typeface="Arial" panose="020B0604020202020204" pitchFamily="34" charset="0"/>
              </a:rPr>
              <a:t> Labuť</a:t>
            </a:r>
          </a:p>
          <a:p>
            <a:r>
              <a:rPr lang="cs-CZ" sz="1800" b="0" dirty="0">
                <a:solidFill>
                  <a:schemeClr val="accent2"/>
                </a:solidFill>
                <a:latin typeface="Arial" panose="020B0604020202020204" pitchFamily="34" charset="0"/>
              </a:rPr>
              <a:t>objev díry:</a:t>
            </a:r>
            <a:r>
              <a:rPr lang="cs-CZ" sz="1800" b="0" dirty="0">
                <a:solidFill>
                  <a:schemeClr val="accent1"/>
                </a:solidFill>
                <a:latin typeface="Arial" panose="020B0604020202020204" pitchFamily="34" charset="0"/>
              </a:rPr>
              <a:t> 1971 (Uhuru, Paul </a:t>
            </a:r>
            <a:r>
              <a:rPr lang="cs-CZ" sz="1800" b="0" dirty="0" err="1">
                <a:solidFill>
                  <a:schemeClr val="accent1"/>
                </a:solidFill>
                <a:latin typeface="Arial" panose="020B0604020202020204" pitchFamily="34" charset="0"/>
              </a:rPr>
              <a:t>Murdin</a:t>
            </a:r>
            <a:endParaRPr lang="cs-CZ" sz="1800" b="0" dirty="0">
              <a:solidFill>
                <a:schemeClr val="accent1"/>
              </a:solidFill>
              <a:latin typeface="Arial" panose="020B0604020202020204" pitchFamily="34" charset="0"/>
            </a:endParaRPr>
          </a:p>
          <a:p>
            <a:r>
              <a:rPr lang="cs-CZ" sz="1800" b="0" dirty="0">
                <a:solidFill>
                  <a:schemeClr val="accent2"/>
                </a:solidFill>
                <a:latin typeface="Arial" panose="020B0604020202020204" pitchFamily="34" charset="0"/>
              </a:rPr>
              <a:t>hmotnost:</a:t>
            </a:r>
            <a:r>
              <a:rPr lang="cs-CZ" sz="1800" b="0" dirty="0">
                <a:solidFill>
                  <a:schemeClr val="accent1"/>
                </a:solidFill>
                <a:latin typeface="Arial" panose="020B0604020202020204" pitchFamily="34" charset="0"/>
              </a:rPr>
              <a:t> 21 </a:t>
            </a:r>
            <a:r>
              <a:rPr lang="cs-CZ" sz="1800" b="0" i="1" dirty="0">
                <a:solidFill>
                  <a:schemeClr val="accent1"/>
                </a:solidFill>
                <a:latin typeface="Arial" panose="020B0604020202020204" pitchFamily="34" charset="0"/>
              </a:rPr>
              <a:t>M</a:t>
            </a:r>
            <a:r>
              <a:rPr lang="cs-CZ" sz="1800" b="0" baseline="-25000" dirty="0">
                <a:solidFill>
                  <a:schemeClr val="accent1"/>
                </a:solidFill>
                <a:latin typeface="Arial" panose="020B0604020202020204" pitchFamily="34" charset="0"/>
              </a:rPr>
              <a:t>S</a:t>
            </a:r>
          </a:p>
          <a:p>
            <a:r>
              <a:rPr lang="cs-CZ" sz="1800" b="0" dirty="0">
                <a:solidFill>
                  <a:schemeClr val="accent2"/>
                </a:solidFill>
                <a:latin typeface="Arial" panose="020B0604020202020204" pitchFamily="34" charset="0"/>
              </a:rPr>
              <a:t>objev: </a:t>
            </a:r>
            <a:r>
              <a:rPr lang="cs-CZ" sz="1800" b="0" dirty="0">
                <a:solidFill>
                  <a:schemeClr val="accent1"/>
                </a:solidFill>
                <a:latin typeface="Arial" panose="020B0604020202020204" pitchFamily="34" charset="0"/>
              </a:rPr>
              <a:t>1964/1971</a:t>
            </a:r>
          </a:p>
        </p:txBody>
      </p:sp>
      <p:pic>
        <p:nvPicPr>
          <p:cNvPr id="26628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0112" y="0"/>
            <a:ext cx="4433887" cy="293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6629" name="Picture 7" descr="Image:Cygnus constellation map.png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936875"/>
            <a:ext cx="4710113" cy="3921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Obrázek 6">
            <a:extLst>
              <a:ext uri="{FF2B5EF4-FFF2-40B4-BE49-F238E27FC236}">
                <a16:creationId xmlns:a16="http://schemas.microsoft.com/office/drawing/2014/main" id="{F05C0DF7-7C17-4E35-BFBE-A9548F09BD6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0111" y="4595903"/>
            <a:ext cx="4433888" cy="2350294"/>
          </a:xfrm>
          <a:prstGeom prst="rect">
            <a:avLst/>
          </a:prstGeom>
        </p:spPr>
      </p:pic>
      <p:sp>
        <p:nvSpPr>
          <p:cNvPr id="14" name="TextovéPole 13">
            <a:extLst>
              <a:ext uri="{FF2B5EF4-FFF2-40B4-BE49-F238E27FC236}">
                <a16:creationId xmlns:a16="http://schemas.microsoft.com/office/drawing/2014/main" id="{AEAF0540-ECD7-45F6-8B38-C47373C1EBAD}"/>
              </a:ext>
            </a:extLst>
          </p:cNvPr>
          <p:cNvSpPr txBox="1"/>
          <p:nvPr/>
        </p:nvSpPr>
        <p:spPr>
          <a:xfrm>
            <a:off x="6591065" y="3014386"/>
            <a:ext cx="67197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b="0" dirty="0">
                <a:solidFill>
                  <a:schemeClr val="accent3"/>
                </a:solidFill>
                <a:latin typeface="+mn-lt"/>
              </a:rPr>
              <a:t>model</a:t>
            </a:r>
          </a:p>
        </p:txBody>
      </p:sp>
      <p:sp>
        <p:nvSpPr>
          <p:cNvPr id="15" name="TextovéPole 14">
            <a:extLst>
              <a:ext uri="{FF2B5EF4-FFF2-40B4-BE49-F238E27FC236}">
                <a16:creationId xmlns:a16="http://schemas.microsoft.com/office/drawing/2014/main" id="{ADF321B5-7241-4D86-B6F1-A74207FD2F19}"/>
              </a:ext>
            </a:extLst>
          </p:cNvPr>
          <p:cNvSpPr txBox="1"/>
          <p:nvPr/>
        </p:nvSpPr>
        <p:spPr>
          <a:xfrm>
            <a:off x="6356224" y="4210615"/>
            <a:ext cx="116891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b="0" dirty="0">
                <a:solidFill>
                  <a:schemeClr val="accent3"/>
                </a:solidFill>
                <a:latin typeface="+mn-lt"/>
              </a:rPr>
              <a:t>rádiový obor</a:t>
            </a:r>
          </a:p>
        </p:txBody>
      </p:sp>
      <p:sp>
        <p:nvSpPr>
          <p:cNvPr id="16" name="Text Box 13">
            <a:extLst>
              <a:ext uri="{FF2B5EF4-FFF2-40B4-BE49-F238E27FC236}">
                <a16:creationId xmlns:a16="http://schemas.microsoft.com/office/drawing/2014/main" id="{4AFFE9AD-6A9F-46D1-BA5C-8767BC6EBA1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10111" y="1400664"/>
            <a:ext cx="15557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cs-CZ" sz="1800">
                <a:solidFill>
                  <a:schemeClr val="bg2"/>
                </a:solidFill>
                <a:latin typeface="Arial" panose="020B0604020202020204" pitchFamily="34" charset="0"/>
              </a:rPr>
              <a:t>HDE 226868 </a:t>
            </a:r>
          </a:p>
        </p:txBody>
      </p:sp>
    </p:spTree>
    <p:extLst>
      <p:ext uri="{BB962C8B-B14F-4D97-AF65-F5344CB8AC3E}">
        <p14:creationId xmlns:p14="http://schemas.microsoft.com/office/powerpoint/2010/main" val="14552234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>
          <a:gsLst>
            <a:gs pos="0">
              <a:schemeClr val="accent1">
                <a:lumMod val="7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ovéPole 1"/>
          <p:cNvSpPr txBox="1"/>
          <p:nvPr/>
        </p:nvSpPr>
        <p:spPr>
          <a:xfrm>
            <a:off x="465526" y="1093390"/>
            <a:ext cx="4106474" cy="4196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00050" marR="0" lvl="0" indent="-4000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romanUcPeriod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50000"/>
                    <a:lumOff val="50000"/>
                  </a:schemeClr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 Trocha teorie</a:t>
            </a:r>
          </a:p>
          <a:p>
            <a:pPr marL="400050" marR="0" lvl="0" indent="-4000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romanUcPeriod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 </a:t>
            </a:r>
            <a:r>
              <a:rPr lang="cs-CZ" sz="1800" b="0" dirty="0">
                <a:solidFill>
                  <a:srgbClr val="010000"/>
                </a:solidFill>
                <a:latin typeface="Arial"/>
              </a:rPr>
              <a:t>Žhaví kandidáti</a:t>
            </a:r>
            <a:endParaRPr kumimoji="1" lang="cs-CZ" sz="1800" b="0" i="0" u="none" strike="noStrike" kern="1200" cap="none" spc="0" normalizeH="0" baseline="0" noProof="0" dirty="0">
              <a:ln>
                <a:noFill/>
              </a:ln>
              <a:solidFill>
                <a:srgbClr val="01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400050" marR="0" lvl="0" indent="-4000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romanUcPeriod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 Centrum Galaxie</a:t>
            </a:r>
          </a:p>
          <a:p>
            <a:pPr marL="400050" marR="0" lvl="0" indent="-4000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romanUcPeriod"/>
              <a:tabLst/>
              <a:defRPr/>
            </a:pPr>
            <a:r>
              <a:rPr lang="cs-CZ" sz="1800" b="0" dirty="0">
                <a:solidFill>
                  <a:srgbClr val="010000"/>
                </a:solidFill>
                <a:latin typeface="Arial"/>
              </a:rPr>
              <a:t>  Červí díry?</a:t>
            </a:r>
            <a:endParaRPr kumimoji="1" lang="cs-CZ" sz="1800" b="0" i="0" u="none" strike="noStrike" kern="1200" cap="none" spc="0" normalizeH="0" baseline="0" noProof="0" dirty="0">
              <a:ln>
                <a:noFill/>
              </a:ln>
              <a:solidFill>
                <a:srgbClr val="01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400050" marR="0" lvl="0" indent="-4000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romanUcPeriod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 Fotografování děr</a:t>
            </a:r>
          </a:p>
          <a:p>
            <a:pPr marL="400050" marR="0" lvl="0" indent="-4000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romanUcPeriod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 </a:t>
            </a:r>
            <a:r>
              <a:rPr lang="cs-CZ" sz="1800" b="0" dirty="0">
                <a:solidFill>
                  <a:srgbClr val="010000"/>
                </a:solidFill>
                <a:latin typeface="Arial"/>
              </a:rPr>
              <a:t>Gravitační vlny</a:t>
            </a:r>
          </a:p>
          <a:p>
            <a:pPr marL="400050" marR="0" lvl="0" indent="-4000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romanUcPeriod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 Mechanizmy výtrysků</a:t>
            </a:r>
          </a:p>
          <a:p>
            <a:pPr marL="400050" marR="0" lvl="0" indent="-4000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romanUcPeriod"/>
              <a:tabLst/>
              <a:defRPr/>
            </a:pPr>
            <a:r>
              <a:rPr lang="cs-CZ" sz="1800" b="0" dirty="0">
                <a:solidFill>
                  <a:srgbClr val="010000"/>
                </a:solidFill>
                <a:latin typeface="Arial"/>
              </a:rPr>
              <a:t>  Holografický princip</a:t>
            </a:r>
            <a:endParaRPr kumimoji="1" lang="cs-CZ" sz="1800" b="0" i="0" u="none" strike="noStrike" kern="1200" cap="none" spc="0" normalizeH="0" baseline="0" noProof="0" dirty="0">
              <a:ln>
                <a:noFill/>
              </a:ln>
              <a:solidFill>
                <a:srgbClr val="01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400050" marR="0" lvl="0" indent="-4000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romanUcPeriod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 </a:t>
            </a:r>
            <a:r>
              <a:rPr kumimoji="1" lang="cs-CZ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Černoděroví</a:t>
            </a: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rekordmani</a:t>
            </a:r>
          </a:p>
          <a:p>
            <a:pPr marL="400050" marR="0" lvl="0" indent="-4000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romanUcPeriod"/>
              <a:tabLst/>
              <a:defRPr/>
            </a:pPr>
            <a:r>
              <a:rPr lang="cs-CZ" sz="1800" b="0" dirty="0">
                <a:solidFill>
                  <a:srgbClr val="010000"/>
                </a:solidFill>
                <a:latin typeface="Arial"/>
              </a:rPr>
              <a:t>  Duté díry</a:t>
            </a:r>
            <a:endParaRPr kumimoji="1" lang="cs-CZ" sz="1800" b="0" i="0" u="none" strike="noStrike" kern="1200" cap="none" spc="0" normalizeH="0" baseline="0" noProof="0" dirty="0">
              <a:ln>
                <a:noFill/>
              </a:ln>
              <a:solidFill>
                <a:srgbClr val="01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pic>
        <p:nvPicPr>
          <p:cNvPr id="4" name="Picture 4" descr="03_m87_jet">
            <a:extLst>
              <a:ext uri="{FF2B5EF4-FFF2-40B4-BE49-F238E27FC236}">
                <a16:creationId xmlns:a16="http://schemas.microsoft.com/office/drawing/2014/main" id="{2BCB4BC8-B429-45B2-AB95-18517E776FB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3392116" y="1106115"/>
            <a:ext cx="6858001" cy="4645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9089643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12" descr="CygnusX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61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651" name="Rectangle 2"/>
          <p:cNvSpPr>
            <a:spLocks noChangeArrowheads="1"/>
          </p:cNvSpPr>
          <p:nvPr/>
        </p:nvSpPr>
        <p:spPr bwMode="auto">
          <a:xfrm>
            <a:off x="0" y="0"/>
            <a:ext cx="7100888" cy="693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Cyg</a:t>
            </a:r>
            <a:r>
              <a:rPr kumimoji="1" lang="cs-CZ" sz="2800" b="1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 X1</a:t>
            </a:r>
          </a:p>
        </p:txBody>
      </p:sp>
      <p:sp>
        <p:nvSpPr>
          <p:cNvPr id="27652" name="Text Box 6"/>
          <p:cNvSpPr txBox="1">
            <a:spLocks noChangeArrowheads="1"/>
          </p:cNvSpPr>
          <p:nvPr/>
        </p:nvSpPr>
        <p:spPr bwMode="auto">
          <a:xfrm>
            <a:off x="1584325" y="0"/>
            <a:ext cx="3994150" cy="1190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FFFF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objev zdroje:</a:t>
            </a: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1964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FFFF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objev díry:</a:t>
            </a: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1971 (Uhuru, Paul </a:t>
            </a:r>
            <a:r>
              <a:rPr kumimoji="1" lang="cs-CZ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Murdin</a:t>
            </a: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)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FFFF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souhvězdí: </a:t>
            </a: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Labuť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FFFF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hmotnost:</a:t>
            </a: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20 </a:t>
            </a:r>
            <a:r>
              <a:rPr kumimoji="1" lang="cs-CZ" sz="1800" b="0" i="1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M</a:t>
            </a:r>
            <a:r>
              <a:rPr kumimoji="1" lang="cs-CZ" sz="1800" b="0" i="0" u="none" strike="noStrike" kern="1200" cap="none" spc="0" normalizeH="0" baseline="-2500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S</a:t>
            </a:r>
          </a:p>
        </p:txBody>
      </p:sp>
      <p:sp>
        <p:nvSpPr>
          <p:cNvPr id="27653" name="Text Box 13"/>
          <p:cNvSpPr txBox="1">
            <a:spLocks noChangeArrowheads="1"/>
          </p:cNvSpPr>
          <p:nvPr/>
        </p:nvSpPr>
        <p:spPr bwMode="auto">
          <a:xfrm>
            <a:off x="7588250" y="4545013"/>
            <a:ext cx="15557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1800" b="1" i="0" u="none" strike="noStrike" kern="1200" cap="none" spc="0" normalizeH="0" baseline="0" noProof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HDE 226868 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5" descr="GRS1915+105_ar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3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675" name="Rectangle 3"/>
          <p:cNvSpPr>
            <a:spLocks noChangeArrowheads="1"/>
          </p:cNvSpPr>
          <p:nvPr/>
        </p:nvSpPr>
        <p:spPr bwMode="auto">
          <a:xfrm>
            <a:off x="0" y="0"/>
            <a:ext cx="7100888" cy="5539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2800" b="1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GRS 1915+105</a:t>
            </a:r>
          </a:p>
        </p:txBody>
      </p:sp>
      <p:sp>
        <p:nvSpPr>
          <p:cNvPr id="28676" name="Text Box 6"/>
          <p:cNvSpPr txBox="1">
            <a:spLocks noChangeArrowheads="1"/>
          </p:cNvSpPr>
          <p:nvPr/>
        </p:nvSpPr>
        <p:spPr bwMode="auto">
          <a:xfrm>
            <a:off x="263525" y="825500"/>
            <a:ext cx="2498725" cy="1465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1800" b="0" i="0" u="none" strike="noStrike" kern="1200" cap="none" spc="0" normalizeH="0" baseline="0" noProof="0">
                <a:ln>
                  <a:noFill/>
                </a:ln>
                <a:solidFill>
                  <a:srgbClr val="FFFF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vzdálenost:</a:t>
            </a:r>
            <a:r>
              <a:rPr kumimoji="1" lang="cs-CZ" sz="1800" b="0" i="0" u="none" strike="noStrike" kern="1200" cap="none" spc="0" normalizeH="0" baseline="0" noProof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40 000 ly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1800" b="0" i="0" u="none" strike="noStrike" kern="1200" cap="none" spc="0" normalizeH="0" baseline="0" noProof="0">
                <a:ln>
                  <a:noFill/>
                </a:ln>
                <a:solidFill>
                  <a:srgbClr val="FFFF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souhvězdí:</a:t>
            </a:r>
            <a:r>
              <a:rPr kumimoji="1" lang="cs-CZ" sz="1800" b="0" i="0" u="none" strike="noStrike" kern="1200" cap="none" spc="0" normalizeH="0" baseline="0" noProof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Orel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1800" b="0" i="0" u="none" strike="noStrike" kern="1200" cap="none" spc="0" normalizeH="0" baseline="0" noProof="0">
                <a:ln>
                  <a:noFill/>
                </a:ln>
                <a:solidFill>
                  <a:srgbClr val="FFFF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objev:</a:t>
            </a:r>
            <a:r>
              <a:rPr kumimoji="1" lang="cs-CZ" sz="1800" b="0" i="0" u="none" strike="noStrike" kern="1200" cap="none" spc="0" normalizeH="0" baseline="0" noProof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1998</a:t>
            </a:r>
            <a:endParaRPr kumimoji="1" lang="cs-CZ" sz="1800" b="0" i="0" u="none" strike="noStrike" kern="1200" cap="none" spc="0" normalizeH="0" baseline="-25000" noProof="0">
              <a:ln>
                <a:noFill/>
              </a:ln>
              <a:solidFill>
                <a:srgbClr val="CCEC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1800" b="0" i="0" u="none" strike="noStrike" kern="1200" cap="none" spc="0" normalizeH="0" baseline="0" noProof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10</a:t>
            </a:r>
            <a:r>
              <a:rPr kumimoji="1" lang="cs-CZ" sz="1800" b="0" i="0" u="none" strike="noStrike" kern="1200" cap="none" spc="0" normalizeH="0" baseline="30000" noProof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23</a:t>
            </a:r>
            <a:r>
              <a:rPr kumimoji="1" lang="cs-CZ" sz="1800" b="0" i="0" u="none" strike="noStrike" kern="1200" cap="none" spc="0" normalizeH="0" baseline="0" noProof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kg látky za 30 min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1800" b="0" i="0" u="none" strike="noStrike" kern="1200" cap="none" spc="0" normalizeH="0" baseline="0" noProof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periodické vyvrhování</a:t>
            </a:r>
            <a:endParaRPr kumimoji="1" lang="cs-CZ" sz="1800" b="0" i="0" u="none" strike="noStrike" kern="1200" cap="none" spc="0" normalizeH="0" baseline="-25000" noProof="0">
              <a:ln>
                <a:noFill/>
              </a:ln>
              <a:solidFill>
                <a:srgbClr val="CCEC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5372100" y="4901711"/>
            <a:ext cx="3771900" cy="536331"/>
          </a:xfrm>
          <a:prstGeom prst="rect">
            <a:avLst/>
          </a:prstGeom>
          <a:noFill/>
          <a:ln>
            <a:noFill/>
          </a:ln>
          <a:extLst/>
        </p:spPr>
        <p:txBody>
          <a:bodyPr lIns="92075" tIns="46037" rIns="92075" bIns="46037" anchor="ctr"/>
          <a:lstStyle>
            <a:lvl1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2800" b="1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Kulová hvězdokupa M 22</a:t>
            </a:r>
          </a:p>
        </p:txBody>
      </p:sp>
      <p:sp>
        <p:nvSpPr>
          <p:cNvPr id="7" name="Text Box 6"/>
          <p:cNvSpPr txBox="1">
            <a:spLocks noChangeArrowheads="1"/>
          </p:cNvSpPr>
          <p:nvPr/>
        </p:nvSpPr>
        <p:spPr bwMode="auto">
          <a:xfrm>
            <a:off x="6139237" y="5576193"/>
            <a:ext cx="2351926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010000">
                    <a:lumMod val="50000"/>
                    <a:lumOff val="50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vzdálenost: </a:t>
            </a: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10 000 </a:t>
            </a:r>
            <a:r>
              <a:rPr kumimoji="1" lang="cs-CZ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ly</a:t>
            </a:r>
            <a:endParaRPr kumimoji="1" lang="cs-CZ" sz="1800" b="0" i="0" u="none" strike="noStrike" kern="1200" cap="none" spc="0" normalizeH="0" baseline="0" noProof="0" dirty="0">
              <a:ln>
                <a:noFill/>
              </a:ln>
              <a:solidFill>
                <a:srgbClr val="336699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010000">
                    <a:lumMod val="50000"/>
                    <a:lumOff val="50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souhvězdí: </a:t>
            </a: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Střelec</a:t>
            </a:r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3239152"/>
            <a:ext cx="4923691" cy="3618848"/>
          </a:xfrm>
          <a:prstGeom prst="rect">
            <a:avLst/>
          </a:prstGeom>
        </p:spPr>
      </p:pic>
      <p:pic>
        <p:nvPicPr>
          <p:cNvPr id="5" name="Obrázek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3202250" cy="3042138"/>
          </a:xfrm>
          <a:prstGeom prst="rect">
            <a:avLst/>
          </a:prstGeom>
        </p:spPr>
      </p:pic>
      <p:pic>
        <p:nvPicPr>
          <p:cNvPr id="11" name="Obrázek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0853" y="0"/>
            <a:ext cx="4153147" cy="41411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62944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ázek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8415" y="0"/>
            <a:ext cx="6875585" cy="6875585"/>
          </a:xfrm>
          <a:prstGeom prst="rect">
            <a:avLst/>
          </a:prstGeom>
        </p:spPr>
      </p:pic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114300" y="0"/>
            <a:ext cx="967154" cy="536331"/>
          </a:xfrm>
          <a:prstGeom prst="rect">
            <a:avLst/>
          </a:prstGeom>
          <a:noFill/>
          <a:ln>
            <a:noFill/>
          </a:ln>
          <a:extLst/>
        </p:spPr>
        <p:txBody>
          <a:bodyPr lIns="92075" tIns="46037" rIns="92075" bIns="46037" anchor="ctr"/>
          <a:lstStyle>
            <a:lvl1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2800" b="1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M 22</a:t>
            </a:r>
          </a:p>
        </p:txBody>
      </p:sp>
    </p:spTree>
    <p:extLst>
      <p:ext uri="{BB962C8B-B14F-4D97-AF65-F5344CB8AC3E}">
        <p14:creationId xmlns:p14="http://schemas.microsoft.com/office/powerpoint/2010/main" val="7448520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ChangeArrowheads="1"/>
          </p:cNvSpPr>
          <p:nvPr/>
        </p:nvSpPr>
        <p:spPr bwMode="auto">
          <a:xfrm>
            <a:off x="1" y="-15775"/>
            <a:ext cx="7100888" cy="693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lnSpc>
                <a:spcPct val="70000"/>
              </a:lnSpc>
            </a:pPr>
            <a:r>
              <a:rPr lang="cs-CZ" sz="2800" dirty="0">
                <a:solidFill>
                  <a:schemeClr val="accent2"/>
                </a:solidFill>
                <a:latin typeface="Arial Narrow" panose="020B0606020202030204" pitchFamily="34" charset="0"/>
              </a:rPr>
              <a:t>NGC 4261</a:t>
            </a:r>
          </a:p>
        </p:txBody>
      </p:sp>
      <p:sp>
        <p:nvSpPr>
          <p:cNvPr id="29699" name="Text Box 3"/>
          <p:cNvSpPr txBox="1">
            <a:spLocks noChangeArrowheads="1"/>
          </p:cNvSpPr>
          <p:nvPr/>
        </p:nvSpPr>
        <p:spPr bwMode="auto">
          <a:xfrm>
            <a:off x="1927225" y="139700"/>
            <a:ext cx="3656770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cs-CZ" sz="1800" b="0" dirty="0">
                <a:solidFill>
                  <a:schemeClr val="accent2"/>
                </a:solidFill>
                <a:latin typeface="Arial" panose="020B0604020202020204" pitchFamily="34" charset="0"/>
              </a:rPr>
              <a:t>vzdálenost:</a:t>
            </a:r>
            <a:r>
              <a:rPr lang="cs-CZ" sz="1800" b="0" dirty="0">
                <a:solidFill>
                  <a:schemeClr val="accent1"/>
                </a:solidFill>
                <a:latin typeface="Arial" panose="020B0604020202020204" pitchFamily="34" charset="0"/>
              </a:rPr>
              <a:t> 10</a:t>
            </a:r>
            <a:r>
              <a:rPr lang="cs-CZ" sz="1800" b="0" baseline="30000" dirty="0">
                <a:solidFill>
                  <a:schemeClr val="accent1"/>
                </a:solidFill>
                <a:latin typeface="Arial" panose="020B0604020202020204" pitchFamily="34" charset="0"/>
              </a:rPr>
              <a:t>8</a:t>
            </a:r>
            <a:r>
              <a:rPr lang="cs-CZ" sz="1800" b="0" dirty="0">
                <a:solidFill>
                  <a:schemeClr val="accent1"/>
                </a:solidFill>
                <a:latin typeface="Arial" panose="020B0604020202020204" pitchFamily="34" charset="0"/>
              </a:rPr>
              <a:t> </a:t>
            </a:r>
            <a:r>
              <a:rPr lang="cs-CZ" sz="1800" b="0" dirty="0" err="1">
                <a:solidFill>
                  <a:schemeClr val="accent1"/>
                </a:solidFill>
                <a:latin typeface="Arial" panose="020B0604020202020204" pitchFamily="34" charset="0"/>
              </a:rPr>
              <a:t>ly</a:t>
            </a:r>
            <a:endParaRPr lang="cs-CZ" sz="1800" b="0" dirty="0">
              <a:solidFill>
                <a:schemeClr val="accent1"/>
              </a:solidFill>
              <a:latin typeface="Arial" panose="020B0604020202020204" pitchFamily="34" charset="0"/>
            </a:endParaRPr>
          </a:p>
          <a:p>
            <a:r>
              <a:rPr lang="cs-CZ" sz="1800" b="0" dirty="0">
                <a:solidFill>
                  <a:schemeClr val="accent2"/>
                </a:solidFill>
                <a:latin typeface="Arial" panose="020B0604020202020204" pitchFamily="34" charset="0"/>
              </a:rPr>
              <a:t>souhvězdí:</a:t>
            </a:r>
            <a:r>
              <a:rPr lang="cs-CZ" sz="1800" b="0" dirty="0">
                <a:solidFill>
                  <a:schemeClr val="accent1"/>
                </a:solidFill>
                <a:latin typeface="Arial" panose="020B0604020202020204" pitchFamily="34" charset="0"/>
              </a:rPr>
              <a:t> Panna</a:t>
            </a:r>
          </a:p>
          <a:p>
            <a:r>
              <a:rPr lang="cs-CZ" sz="1800" b="0" dirty="0">
                <a:solidFill>
                  <a:schemeClr val="accent2"/>
                </a:solidFill>
                <a:latin typeface="Arial" panose="020B0604020202020204" pitchFamily="34" charset="0"/>
              </a:rPr>
              <a:t>hmotnost černé díry:</a:t>
            </a:r>
            <a:r>
              <a:rPr lang="cs-CZ" sz="1800" b="0" dirty="0">
                <a:solidFill>
                  <a:schemeClr val="accent1"/>
                </a:solidFill>
                <a:latin typeface="Arial" panose="020B0604020202020204" pitchFamily="34" charset="0"/>
              </a:rPr>
              <a:t> 400×10</a:t>
            </a:r>
            <a:r>
              <a:rPr lang="cs-CZ" sz="1800" b="0" baseline="30000" dirty="0">
                <a:solidFill>
                  <a:schemeClr val="accent1"/>
                </a:solidFill>
                <a:latin typeface="Arial" panose="020B0604020202020204" pitchFamily="34" charset="0"/>
              </a:rPr>
              <a:t>6</a:t>
            </a:r>
            <a:r>
              <a:rPr lang="cs-CZ" sz="1800" b="0" dirty="0">
                <a:solidFill>
                  <a:schemeClr val="accent1"/>
                </a:solidFill>
                <a:latin typeface="Arial" panose="020B0604020202020204" pitchFamily="34" charset="0"/>
              </a:rPr>
              <a:t> </a:t>
            </a:r>
            <a:r>
              <a:rPr lang="cs-CZ" sz="1800" b="0" i="1" dirty="0">
                <a:solidFill>
                  <a:schemeClr val="accent1"/>
                </a:solidFill>
                <a:latin typeface="Arial" panose="020B0604020202020204" pitchFamily="34" charset="0"/>
              </a:rPr>
              <a:t>M</a:t>
            </a:r>
            <a:r>
              <a:rPr lang="cs-CZ" sz="1800" b="0" baseline="-25000" dirty="0">
                <a:solidFill>
                  <a:schemeClr val="accent1"/>
                </a:solidFill>
                <a:latin typeface="Arial" panose="020B0604020202020204" pitchFamily="34" charset="0"/>
              </a:rPr>
              <a:t>S</a:t>
            </a:r>
          </a:p>
          <a:p>
            <a:r>
              <a:rPr lang="cs-CZ" sz="1800" b="0" dirty="0">
                <a:solidFill>
                  <a:schemeClr val="accent2"/>
                </a:solidFill>
                <a:latin typeface="Arial" panose="020B0604020202020204" pitchFamily="34" charset="0"/>
              </a:rPr>
              <a:t>hmotnost disku:</a:t>
            </a:r>
            <a:r>
              <a:rPr lang="cs-CZ" sz="1800" b="0" dirty="0">
                <a:solidFill>
                  <a:schemeClr val="accent1"/>
                </a:solidFill>
                <a:latin typeface="Arial" panose="020B0604020202020204" pitchFamily="34" charset="0"/>
              </a:rPr>
              <a:t> 10</a:t>
            </a:r>
            <a:r>
              <a:rPr lang="cs-CZ" sz="1800" b="0" baseline="30000" dirty="0">
                <a:solidFill>
                  <a:schemeClr val="accent1"/>
                </a:solidFill>
                <a:latin typeface="Arial" panose="020B0604020202020204" pitchFamily="34" charset="0"/>
              </a:rPr>
              <a:t>5</a:t>
            </a:r>
            <a:r>
              <a:rPr lang="cs-CZ" sz="1800" b="0" dirty="0">
                <a:solidFill>
                  <a:schemeClr val="accent1"/>
                </a:solidFill>
                <a:latin typeface="Arial" panose="020B0604020202020204" pitchFamily="34" charset="0"/>
              </a:rPr>
              <a:t> </a:t>
            </a:r>
            <a:r>
              <a:rPr lang="cs-CZ" sz="1800" b="0" i="1" dirty="0">
                <a:solidFill>
                  <a:schemeClr val="accent1"/>
                </a:solidFill>
                <a:latin typeface="Arial" panose="020B0604020202020204" pitchFamily="34" charset="0"/>
              </a:rPr>
              <a:t>M</a:t>
            </a:r>
            <a:r>
              <a:rPr lang="cs-CZ" sz="1800" b="0" baseline="-25000" dirty="0">
                <a:solidFill>
                  <a:schemeClr val="accent1"/>
                </a:solidFill>
                <a:latin typeface="Arial" panose="020B0604020202020204" pitchFamily="34" charset="0"/>
              </a:rPr>
              <a:t>S</a:t>
            </a:r>
          </a:p>
        </p:txBody>
      </p:sp>
      <p:sp>
        <p:nvSpPr>
          <p:cNvPr id="29700" name="Text Box 4"/>
          <p:cNvSpPr txBox="1">
            <a:spLocks noChangeArrowheads="1"/>
          </p:cNvSpPr>
          <p:nvPr/>
        </p:nvSpPr>
        <p:spPr bwMode="auto">
          <a:xfrm>
            <a:off x="6115050" y="138113"/>
            <a:ext cx="2749550" cy="1190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cs-CZ" sz="1800" b="0" dirty="0">
                <a:solidFill>
                  <a:schemeClr val="accent2"/>
                </a:solidFill>
                <a:latin typeface="Arial" panose="020B0604020202020204" pitchFamily="34" charset="0"/>
              </a:rPr>
              <a:t>délka výtrysků: </a:t>
            </a:r>
            <a:r>
              <a:rPr lang="cs-CZ" sz="1800" b="0" dirty="0">
                <a:solidFill>
                  <a:schemeClr val="accent1"/>
                </a:solidFill>
                <a:latin typeface="Arial" panose="020B0604020202020204" pitchFamily="34" charset="0"/>
              </a:rPr>
              <a:t>88 000 </a:t>
            </a:r>
            <a:r>
              <a:rPr lang="cs-CZ" sz="1800" b="0" dirty="0" err="1">
                <a:solidFill>
                  <a:schemeClr val="accent1"/>
                </a:solidFill>
                <a:latin typeface="Arial" panose="020B0604020202020204" pitchFamily="34" charset="0"/>
              </a:rPr>
              <a:t>ly</a:t>
            </a:r>
            <a:endParaRPr lang="cs-CZ" sz="1800" b="0" dirty="0">
              <a:solidFill>
                <a:schemeClr val="accent1"/>
              </a:solidFill>
              <a:latin typeface="Arial" panose="020B0604020202020204" pitchFamily="34" charset="0"/>
            </a:endParaRPr>
          </a:p>
          <a:p>
            <a:r>
              <a:rPr lang="cs-CZ" sz="1800" b="0" dirty="0">
                <a:solidFill>
                  <a:schemeClr val="accent2"/>
                </a:solidFill>
                <a:latin typeface="Arial" panose="020B0604020202020204" pitchFamily="34" charset="0"/>
              </a:rPr>
              <a:t>průměr černé díry</a:t>
            </a:r>
            <a:r>
              <a:rPr lang="cs-CZ" sz="1800" b="0">
                <a:solidFill>
                  <a:schemeClr val="accent2"/>
                </a:solidFill>
                <a:latin typeface="Arial" panose="020B0604020202020204" pitchFamily="34" charset="0"/>
              </a:rPr>
              <a:t>:</a:t>
            </a:r>
            <a:r>
              <a:rPr lang="cs-CZ" sz="1800" b="0">
                <a:solidFill>
                  <a:schemeClr val="accent1"/>
                </a:solidFill>
                <a:latin typeface="Arial" panose="020B0604020202020204" pitchFamily="34" charset="0"/>
              </a:rPr>
              <a:t> 16 </a:t>
            </a:r>
            <a:r>
              <a:rPr lang="cs-CZ" sz="1800" b="0" dirty="0">
                <a:solidFill>
                  <a:schemeClr val="accent1"/>
                </a:solidFill>
                <a:latin typeface="Arial" panose="020B0604020202020204" pitchFamily="34" charset="0"/>
              </a:rPr>
              <a:t>au</a:t>
            </a:r>
          </a:p>
          <a:p>
            <a:r>
              <a:rPr lang="cs-CZ" sz="1800" b="0" dirty="0">
                <a:solidFill>
                  <a:schemeClr val="accent2"/>
                </a:solidFill>
                <a:latin typeface="Arial" panose="020B0604020202020204" pitchFamily="34" charset="0"/>
              </a:rPr>
              <a:t>průměr disku:</a:t>
            </a:r>
            <a:r>
              <a:rPr lang="cs-CZ" sz="1800" b="0" dirty="0">
                <a:solidFill>
                  <a:schemeClr val="accent1"/>
                </a:solidFill>
                <a:latin typeface="Arial" panose="020B0604020202020204" pitchFamily="34" charset="0"/>
              </a:rPr>
              <a:t> 800 </a:t>
            </a:r>
            <a:r>
              <a:rPr lang="cs-CZ" sz="1800" b="0" dirty="0" err="1">
                <a:solidFill>
                  <a:schemeClr val="accent1"/>
                </a:solidFill>
                <a:latin typeface="Arial" panose="020B0604020202020204" pitchFamily="34" charset="0"/>
              </a:rPr>
              <a:t>ly</a:t>
            </a:r>
            <a:endParaRPr lang="cs-CZ" sz="1800" b="0" dirty="0">
              <a:solidFill>
                <a:schemeClr val="accent1"/>
              </a:solidFill>
              <a:latin typeface="Arial" panose="020B0604020202020204" pitchFamily="34" charset="0"/>
            </a:endParaRPr>
          </a:p>
          <a:p>
            <a:r>
              <a:rPr lang="cs-CZ" sz="1800" b="0" dirty="0">
                <a:solidFill>
                  <a:schemeClr val="accent2"/>
                </a:solidFill>
                <a:latin typeface="Arial" panose="020B0604020202020204" pitchFamily="34" charset="0"/>
              </a:rPr>
              <a:t>objev:</a:t>
            </a:r>
            <a:r>
              <a:rPr lang="cs-CZ" sz="1800" b="0" dirty="0">
                <a:solidFill>
                  <a:schemeClr val="accent1"/>
                </a:solidFill>
                <a:latin typeface="Arial" panose="020B0604020202020204" pitchFamily="34" charset="0"/>
              </a:rPr>
              <a:t> 1992</a:t>
            </a:r>
          </a:p>
        </p:txBody>
      </p:sp>
      <p:pic>
        <p:nvPicPr>
          <p:cNvPr id="2" name="Obrázek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13890"/>
            <a:ext cx="9144000" cy="4347210"/>
          </a:xfrm>
          <a:prstGeom prst="rect">
            <a:avLst/>
          </a:prstGeom>
        </p:spPr>
      </p:pic>
      <p:sp>
        <p:nvSpPr>
          <p:cNvPr id="3" name="TextovéPole 2"/>
          <p:cNvSpPr txBox="1"/>
          <p:nvPr/>
        </p:nvSpPr>
        <p:spPr>
          <a:xfrm>
            <a:off x="635000" y="6107211"/>
            <a:ext cx="144943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b="0" dirty="0">
                <a:solidFill>
                  <a:schemeClr val="accent3"/>
                </a:solidFill>
                <a:latin typeface="+mn-lt"/>
              </a:rPr>
              <a:t>1992, VLA/HST</a:t>
            </a:r>
          </a:p>
        </p:txBody>
      </p:sp>
      <p:sp>
        <p:nvSpPr>
          <p:cNvPr id="8" name="TextovéPole 7"/>
          <p:cNvSpPr txBox="1"/>
          <p:nvPr/>
        </p:nvSpPr>
        <p:spPr>
          <a:xfrm>
            <a:off x="4267200" y="6107210"/>
            <a:ext cx="104067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b="0" dirty="0">
                <a:solidFill>
                  <a:schemeClr val="accent3"/>
                </a:solidFill>
                <a:latin typeface="+mn-lt"/>
              </a:rPr>
              <a:t>199</a:t>
            </a:r>
            <a:r>
              <a:rPr lang="en-US" b="0" dirty="0">
                <a:solidFill>
                  <a:schemeClr val="accent3"/>
                </a:solidFill>
                <a:latin typeface="+mn-lt"/>
              </a:rPr>
              <a:t>5</a:t>
            </a:r>
            <a:r>
              <a:rPr lang="cs-CZ" b="0" dirty="0">
                <a:solidFill>
                  <a:schemeClr val="accent3"/>
                </a:solidFill>
                <a:latin typeface="+mn-lt"/>
              </a:rPr>
              <a:t>, HST</a:t>
            </a:r>
          </a:p>
        </p:txBody>
      </p:sp>
      <p:sp>
        <p:nvSpPr>
          <p:cNvPr id="9" name="TextovéPole 8"/>
          <p:cNvSpPr txBox="1"/>
          <p:nvPr/>
        </p:nvSpPr>
        <p:spPr>
          <a:xfrm>
            <a:off x="7375525" y="6107209"/>
            <a:ext cx="114165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b="0" dirty="0">
                <a:solidFill>
                  <a:schemeClr val="accent3"/>
                </a:solidFill>
                <a:latin typeface="+mn-lt"/>
              </a:rPr>
              <a:t>199</a:t>
            </a:r>
            <a:r>
              <a:rPr lang="en-US" b="0" dirty="0">
                <a:solidFill>
                  <a:schemeClr val="accent3"/>
                </a:solidFill>
                <a:latin typeface="+mn-lt"/>
              </a:rPr>
              <a:t>5</a:t>
            </a:r>
            <a:r>
              <a:rPr lang="cs-CZ" b="0" dirty="0">
                <a:solidFill>
                  <a:schemeClr val="accent3"/>
                </a:solidFill>
                <a:latin typeface="+mn-lt"/>
              </a:rPr>
              <a:t>, </a:t>
            </a:r>
            <a:r>
              <a:rPr lang="en-US" b="0" dirty="0">
                <a:solidFill>
                  <a:schemeClr val="accent3"/>
                </a:solidFill>
                <a:latin typeface="+mn-lt"/>
              </a:rPr>
              <a:t>VLBA</a:t>
            </a:r>
            <a:endParaRPr lang="cs-CZ" b="0" dirty="0">
              <a:solidFill>
                <a:schemeClr val="accent3"/>
              </a:solidFill>
              <a:latin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ek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3300" y="0"/>
            <a:ext cx="6870700" cy="6870700"/>
          </a:xfrm>
          <a:prstGeom prst="rect">
            <a:avLst/>
          </a:prstGeom>
        </p:spPr>
      </p:pic>
      <p:sp>
        <p:nvSpPr>
          <p:cNvPr id="29698" name="Rectangle 2"/>
          <p:cNvSpPr>
            <a:spLocks noChangeArrowheads="1"/>
          </p:cNvSpPr>
          <p:nvPr/>
        </p:nvSpPr>
        <p:spPr bwMode="auto">
          <a:xfrm>
            <a:off x="0" y="0"/>
            <a:ext cx="7100888" cy="641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FFCC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4C+29.30</a:t>
            </a:r>
            <a:endParaRPr kumimoji="1" lang="cs-CZ" sz="2800" b="1" i="0" u="none" strike="noStrike" kern="1200" cap="none" spc="0" normalizeH="0" baseline="0" noProof="0" dirty="0">
              <a:ln>
                <a:noFill/>
              </a:ln>
              <a:solidFill>
                <a:srgbClr val="FFFFCC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29699" name="Text Box 3"/>
          <p:cNvSpPr txBox="1">
            <a:spLocks noChangeArrowheads="1"/>
          </p:cNvSpPr>
          <p:nvPr/>
        </p:nvSpPr>
        <p:spPr bwMode="auto">
          <a:xfrm>
            <a:off x="-21368" y="3900986"/>
            <a:ext cx="3672800" cy="19389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FFFF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vzdálenost:</a:t>
            </a: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</a:t>
            </a:r>
            <a:r>
              <a:rPr kumimoji="1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850×</a:t>
            </a: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10</a:t>
            </a:r>
            <a:r>
              <a:rPr kumimoji="1" lang="en-US" sz="1800" b="0" i="0" u="none" strike="noStrike" kern="1200" cap="none" spc="0" normalizeH="0" baseline="3000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6</a:t>
            </a: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</a:t>
            </a:r>
            <a:r>
              <a:rPr kumimoji="1" lang="cs-CZ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ly</a:t>
            </a:r>
            <a:endParaRPr kumimoji="1" lang="cs-CZ" sz="1800" b="0" i="0" u="none" strike="noStrike" kern="1200" cap="none" spc="0" normalizeH="0" baseline="0" noProof="0" dirty="0">
              <a:ln>
                <a:noFill/>
              </a:ln>
              <a:solidFill>
                <a:srgbClr val="CCEC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FFFF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souhvězdí:</a:t>
            </a: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</a:t>
            </a:r>
            <a:r>
              <a:rPr kumimoji="1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Rak</a:t>
            </a:r>
            <a:endParaRPr kumimoji="1" lang="en-US" sz="1800" b="0" i="0" u="none" strike="noStrike" kern="1200" cap="none" spc="0" normalizeH="0" baseline="0" noProof="0" dirty="0">
              <a:ln>
                <a:noFill/>
              </a:ln>
              <a:solidFill>
                <a:srgbClr val="CCEC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t</a:t>
            </a: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FFFF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y</a:t>
            </a:r>
            <a:r>
              <a:rPr kumimoji="1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p</a:t>
            </a: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FFFF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:</a:t>
            </a:r>
            <a:r>
              <a:rPr kumimoji="1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</a:t>
            </a: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obří </a:t>
            </a:r>
            <a:r>
              <a:rPr kumimoji="1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eliptick</a:t>
            </a: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á</a:t>
            </a:r>
            <a:r>
              <a:rPr kumimoji="1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</a:t>
            </a:r>
            <a:r>
              <a:rPr kumimoji="1" lang="cs-CZ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radio</a:t>
            </a:r>
            <a:r>
              <a:rPr kumimoji="1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galaxie</a:t>
            </a:r>
            <a:endParaRPr kumimoji="1" lang="cs-CZ" sz="1800" b="0" i="0" u="none" strike="noStrike" kern="1200" cap="none" spc="0" normalizeH="0" baseline="0" noProof="0" dirty="0">
              <a:ln>
                <a:noFill/>
              </a:ln>
              <a:solidFill>
                <a:srgbClr val="CCEC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FFFF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hmotnost černé díry:</a:t>
            </a: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100×10</a:t>
            </a:r>
            <a:r>
              <a:rPr kumimoji="1" lang="cs-CZ" sz="1800" b="0" i="0" u="none" strike="noStrike" kern="1200" cap="none" spc="0" normalizeH="0" baseline="3000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6</a:t>
            </a: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</a:t>
            </a:r>
            <a:r>
              <a:rPr kumimoji="1" lang="cs-CZ" sz="1800" b="0" i="1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M</a:t>
            </a:r>
            <a:r>
              <a:rPr kumimoji="1" lang="cs-CZ" sz="1800" b="0" i="0" u="none" strike="noStrike" kern="1200" cap="none" spc="0" normalizeH="0" baseline="-2500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S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FFFF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hmotnost disku:</a:t>
            </a: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10</a:t>
            </a:r>
            <a:r>
              <a:rPr kumimoji="1" lang="cs-CZ" sz="1800" b="0" i="0" u="none" strike="noStrike" kern="1200" cap="none" spc="0" normalizeH="0" baseline="3000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5</a:t>
            </a: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</a:t>
            </a:r>
            <a:r>
              <a:rPr kumimoji="1" lang="cs-CZ" sz="1800" b="0" i="1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M</a:t>
            </a:r>
            <a:r>
              <a:rPr kumimoji="1" lang="cs-CZ" sz="1800" b="0" i="0" u="none" strike="noStrike" kern="1200" cap="none" spc="0" normalizeH="0" baseline="-2500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S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FFFF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1977:</a:t>
            </a: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 radiové QPO (Green Bank)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800" b="0" i="0" u="none" strike="noStrike" kern="1200" cap="none" spc="0" normalizeH="0" baseline="-25000" noProof="0" dirty="0">
              <a:ln>
                <a:noFill/>
              </a:ln>
              <a:solidFill>
                <a:srgbClr val="CCEC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29700" name="Text Box 4"/>
          <p:cNvSpPr txBox="1">
            <a:spLocks noChangeArrowheads="1"/>
          </p:cNvSpPr>
          <p:nvPr/>
        </p:nvSpPr>
        <p:spPr bwMode="auto">
          <a:xfrm>
            <a:off x="0" y="5839978"/>
            <a:ext cx="1851789" cy="9233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FFFF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fialová: </a:t>
            </a: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VLA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FFFF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modrá:</a:t>
            </a: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Chandra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FFFF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žlutá:</a:t>
            </a: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HST</a:t>
            </a:r>
          </a:p>
        </p:txBody>
      </p:sp>
    </p:spTree>
    <p:extLst>
      <p:ext uri="{BB962C8B-B14F-4D97-AF65-F5344CB8AC3E}">
        <p14:creationId xmlns:p14="http://schemas.microsoft.com/office/powerpoint/2010/main" val="19008410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ázek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9190" y="0"/>
            <a:ext cx="6944810" cy="6858000"/>
          </a:xfrm>
          <a:prstGeom prst="rect">
            <a:avLst/>
          </a:prstGeom>
        </p:spPr>
      </p:pic>
      <p:sp>
        <p:nvSpPr>
          <p:cNvPr id="7" name="Text Box 3"/>
          <p:cNvSpPr txBox="1">
            <a:spLocks noChangeArrowheads="1"/>
          </p:cNvSpPr>
          <p:nvPr/>
        </p:nvSpPr>
        <p:spPr bwMode="auto">
          <a:xfrm>
            <a:off x="71703" y="120751"/>
            <a:ext cx="3443571" cy="1661993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  <a:extLst/>
        </p:spPr>
        <p:txBody>
          <a:bodyPr wrap="none">
            <a:spAutoFit/>
          </a:bodyPr>
          <a:lstStyle>
            <a:lvl1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FFFF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vzdálenost:</a:t>
            </a: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11</a:t>
            </a:r>
            <a:r>
              <a:rPr kumimoji="1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×</a:t>
            </a: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10</a:t>
            </a:r>
            <a:r>
              <a:rPr kumimoji="1" lang="en-US" sz="1800" b="0" i="0" u="none" strike="noStrike" kern="1200" cap="none" spc="0" normalizeH="0" baseline="3000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6</a:t>
            </a: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</a:t>
            </a:r>
            <a:r>
              <a:rPr kumimoji="1" lang="cs-CZ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ly</a:t>
            </a:r>
            <a:endParaRPr kumimoji="1" lang="cs-CZ" sz="1800" b="0" i="0" u="none" strike="noStrike" kern="1200" cap="none" spc="0" normalizeH="0" baseline="0" noProof="0" dirty="0">
              <a:ln>
                <a:noFill/>
              </a:ln>
              <a:solidFill>
                <a:srgbClr val="CCEC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FFFF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souhvězdí:</a:t>
            </a: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Kentaur</a:t>
            </a:r>
            <a:endParaRPr kumimoji="1" lang="en-US" sz="1800" b="0" i="0" u="none" strike="noStrike" kern="1200" cap="none" spc="0" normalizeH="0" baseline="0" noProof="0" dirty="0">
              <a:ln>
                <a:noFill/>
              </a:ln>
              <a:solidFill>
                <a:srgbClr val="CCEC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t</a:t>
            </a: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FFFF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y</a:t>
            </a:r>
            <a:r>
              <a:rPr kumimoji="1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p</a:t>
            </a: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FFFF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:</a:t>
            </a:r>
            <a:r>
              <a:rPr kumimoji="1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</a:t>
            </a: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čočková </a:t>
            </a:r>
            <a:r>
              <a:rPr kumimoji="1" lang="cs-CZ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radiogalaxie</a:t>
            </a:r>
            <a:endParaRPr kumimoji="1" lang="cs-CZ" sz="1800" b="0" i="0" u="none" strike="noStrike" kern="1200" cap="none" spc="0" normalizeH="0" baseline="0" noProof="0" dirty="0">
              <a:ln>
                <a:noFill/>
              </a:ln>
              <a:solidFill>
                <a:srgbClr val="CCEC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FFFF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hmotnost černé díry:</a:t>
            </a: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50×10</a:t>
            </a:r>
            <a:r>
              <a:rPr kumimoji="1" lang="cs-CZ" sz="1800" b="0" i="0" u="none" strike="noStrike" kern="1200" cap="none" spc="0" normalizeH="0" baseline="3000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6</a:t>
            </a: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</a:t>
            </a:r>
            <a:r>
              <a:rPr kumimoji="1" lang="cs-CZ" sz="1800" b="0" i="1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M</a:t>
            </a:r>
            <a:r>
              <a:rPr kumimoji="1" lang="cs-CZ" sz="1800" b="0" i="0" u="none" strike="noStrike" kern="1200" cap="none" spc="0" normalizeH="0" baseline="-2500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S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FFFF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délka výtrysků:</a:t>
            </a: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 13 000 </a:t>
            </a:r>
            <a:r>
              <a:rPr kumimoji="1" lang="cs-CZ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ly</a:t>
            </a:r>
            <a:endParaRPr kumimoji="1" lang="cs-CZ" sz="1800" b="0" i="0" u="none" strike="noStrike" kern="1200" cap="none" spc="0" normalizeH="0" baseline="0" noProof="0" dirty="0">
              <a:ln>
                <a:noFill/>
              </a:ln>
              <a:solidFill>
                <a:srgbClr val="CCEC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800" b="0" i="0" u="none" strike="noStrike" kern="1200" cap="none" spc="0" normalizeH="0" baseline="-25000" noProof="0" dirty="0">
              <a:ln>
                <a:noFill/>
              </a:ln>
              <a:solidFill>
                <a:srgbClr val="CCEC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5187462" y="0"/>
            <a:ext cx="3956538" cy="693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2800" b="1" i="0" u="none" strike="noStrike" kern="1200" cap="none" spc="0" normalizeH="0" baseline="0" noProof="0" dirty="0">
                <a:ln>
                  <a:noFill/>
                </a:ln>
                <a:solidFill>
                  <a:srgbClr val="FFFFCC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Cen A (NGC 5128)</a:t>
            </a:r>
          </a:p>
        </p:txBody>
      </p:sp>
      <p:sp>
        <p:nvSpPr>
          <p:cNvPr id="9" name="Text Box 4"/>
          <p:cNvSpPr txBox="1">
            <a:spLocks noChangeArrowheads="1"/>
          </p:cNvSpPr>
          <p:nvPr/>
        </p:nvSpPr>
        <p:spPr bwMode="auto">
          <a:xfrm>
            <a:off x="0" y="5839978"/>
            <a:ext cx="2428870" cy="9233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FFFF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okrová: </a:t>
            </a: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Apex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FFFF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bílá, hnědá:</a:t>
            </a: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ESO WFI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FFFF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modrá:</a:t>
            </a: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Chandra</a:t>
            </a:r>
          </a:p>
        </p:txBody>
      </p:sp>
    </p:spTree>
    <p:extLst>
      <p:ext uri="{BB962C8B-B14F-4D97-AF65-F5344CB8AC3E}">
        <p14:creationId xmlns:p14="http://schemas.microsoft.com/office/powerpoint/2010/main" val="10814117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6" descr="02_M87_jet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1353671"/>
            <a:ext cx="7344936" cy="5504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23" name="Rectangle 2"/>
          <p:cNvSpPr>
            <a:spLocks noChangeArrowheads="1"/>
          </p:cNvSpPr>
          <p:nvPr/>
        </p:nvSpPr>
        <p:spPr bwMode="auto">
          <a:xfrm>
            <a:off x="0" y="0"/>
            <a:ext cx="7100888" cy="527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lnSpc>
                <a:spcPct val="70000"/>
              </a:lnSpc>
            </a:pPr>
            <a:r>
              <a:rPr lang="cs-CZ" sz="2800" dirty="0">
                <a:solidFill>
                  <a:schemeClr val="accent1"/>
                </a:solidFill>
                <a:latin typeface="Arial Narrow" panose="020B0606020202030204" pitchFamily="34" charset="0"/>
              </a:rPr>
              <a:t>M87 (HST)</a:t>
            </a:r>
          </a:p>
        </p:txBody>
      </p:sp>
      <p:sp>
        <p:nvSpPr>
          <p:cNvPr id="30724" name="Text Box 7"/>
          <p:cNvSpPr txBox="1">
            <a:spLocks noChangeArrowheads="1"/>
          </p:cNvSpPr>
          <p:nvPr/>
        </p:nvSpPr>
        <p:spPr bwMode="auto">
          <a:xfrm>
            <a:off x="0" y="723900"/>
            <a:ext cx="3741738" cy="2031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cs-CZ" sz="1800" b="0" dirty="0">
                <a:solidFill>
                  <a:schemeClr val="accent2"/>
                </a:solidFill>
                <a:latin typeface="Arial" panose="020B0604020202020204" pitchFamily="34" charset="0"/>
              </a:rPr>
              <a:t>vzdálenost:</a:t>
            </a:r>
            <a:r>
              <a:rPr lang="cs-CZ" sz="1800" b="0" dirty="0">
                <a:solidFill>
                  <a:schemeClr val="accent1"/>
                </a:solidFill>
                <a:latin typeface="Arial" panose="020B0604020202020204" pitchFamily="34" charset="0"/>
              </a:rPr>
              <a:t> 50×10</a:t>
            </a:r>
            <a:r>
              <a:rPr lang="cs-CZ" sz="1800" b="0" baseline="30000" dirty="0">
                <a:solidFill>
                  <a:schemeClr val="accent1"/>
                </a:solidFill>
                <a:latin typeface="Arial" panose="020B0604020202020204" pitchFamily="34" charset="0"/>
              </a:rPr>
              <a:t>6</a:t>
            </a:r>
            <a:r>
              <a:rPr lang="cs-CZ" sz="1800" b="0" dirty="0">
                <a:solidFill>
                  <a:schemeClr val="accent1"/>
                </a:solidFill>
                <a:latin typeface="Arial" panose="020B0604020202020204" pitchFamily="34" charset="0"/>
              </a:rPr>
              <a:t> </a:t>
            </a:r>
            <a:r>
              <a:rPr lang="cs-CZ" sz="1800" b="0" dirty="0" err="1">
                <a:solidFill>
                  <a:schemeClr val="accent1"/>
                </a:solidFill>
                <a:latin typeface="Arial" panose="020B0604020202020204" pitchFamily="34" charset="0"/>
              </a:rPr>
              <a:t>ly</a:t>
            </a:r>
            <a:endParaRPr lang="cs-CZ" sz="1800" b="0" dirty="0">
              <a:solidFill>
                <a:schemeClr val="accent1"/>
              </a:solidFill>
              <a:latin typeface="Arial" panose="020B0604020202020204" pitchFamily="34" charset="0"/>
            </a:endParaRPr>
          </a:p>
          <a:p>
            <a:r>
              <a:rPr lang="cs-CZ" sz="1800" b="0" dirty="0">
                <a:solidFill>
                  <a:schemeClr val="accent2"/>
                </a:solidFill>
                <a:latin typeface="Arial" panose="020B0604020202020204" pitchFamily="34" charset="0"/>
              </a:rPr>
              <a:t>souhvězdí:</a:t>
            </a:r>
            <a:r>
              <a:rPr lang="cs-CZ" sz="1800" b="0" dirty="0">
                <a:solidFill>
                  <a:schemeClr val="accent1"/>
                </a:solidFill>
                <a:latin typeface="Arial" panose="020B0604020202020204" pitchFamily="34" charset="0"/>
              </a:rPr>
              <a:t> Panna</a:t>
            </a:r>
          </a:p>
          <a:p>
            <a:r>
              <a:rPr lang="cs-CZ" sz="1800" b="0" dirty="0">
                <a:solidFill>
                  <a:schemeClr val="accent2"/>
                </a:solidFill>
                <a:latin typeface="Arial" panose="020B0604020202020204" pitchFamily="34" charset="0"/>
              </a:rPr>
              <a:t>hmotnost černé díry:</a:t>
            </a:r>
            <a:r>
              <a:rPr lang="cs-CZ" sz="1800" b="0" dirty="0">
                <a:solidFill>
                  <a:schemeClr val="accent1"/>
                </a:solidFill>
                <a:latin typeface="Arial" panose="020B0604020202020204" pitchFamily="34" charset="0"/>
              </a:rPr>
              <a:t> 7,5×10</a:t>
            </a:r>
            <a:r>
              <a:rPr lang="cs-CZ" sz="1800" b="0" baseline="30000" dirty="0">
                <a:solidFill>
                  <a:schemeClr val="accent1"/>
                </a:solidFill>
                <a:latin typeface="Arial" panose="020B0604020202020204" pitchFamily="34" charset="0"/>
              </a:rPr>
              <a:t>9</a:t>
            </a:r>
            <a:r>
              <a:rPr lang="cs-CZ" sz="1800" b="0" dirty="0">
                <a:solidFill>
                  <a:schemeClr val="accent1"/>
                </a:solidFill>
                <a:latin typeface="Arial" panose="020B0604020202020204" pitchFamily="34" charset="0"/>
              </a:rPr>
              <a:t> </a:t>
            </a:r>
            <a:r>
              <a:rPr lang="cs-CZ" sz="1800" b="0" i="1" dirty="0">
                <a:solidFill>
                  <a:schemeClr val="accent1"/>
                </a:solidFill>
                <a:latin typeface="Arial" panose="020B0604020202020204" pitchFamily="34" charset="0"/>
              </a:rPr>
              <a:t>M</a:t>
            </a:r>
            <a:r>
              <a:rPr lang="cs-CZ" sz="1800" b="0" baseline="-25000" dirty="0">
                <a:solidFill>
                  <a:schemeClr val="accent1"/>
                </a:solidFill>
                <a:latin typeface="Arial" panose="020B0604020202020204" pitchFamily="34" charset="0"/>
              </a:rPr>
              <a:t>S</a:t>
            </a:r>
          </a:p>
          <a:p>
            <a:r>
              <a:rPr lang="cs-CZ" sz="1800" b="0" dirty="0">
                <a:solidFill>
                  <a:schemeClr val="accent2"/>
                </a:solidFill>
                <a:latin typeface="Arial" panose="020B0604020202020204" pitchFamily="34" charset="0"/>
              </a:rPr>
              <a:t>akrece:</a:t>
            </a:r>
            <a:r>
              <a:rPr lang="cs-CZ" sz="1800" b="0" dirty="0">
                <a:solidFill>
                  <a:schemeClr val="accent1"/>
                </a:solidFill>
                <a:latin typeface="Arial" panose="020B0604020202020204" pitchFamily="34" charset="0"/>
              </a:rPr>
              <a:t> 1 </a:t>
            </a:r>
            <a:r>
              <a:rPr lang="cs-CZ" sz="1800" b="0" i="1" dirty="0">
                <a:solidFill>
                  <a:schemeClr val="accent1"/>
                </a:solidFill>
                <a:latin typeface="Arial" panose="020B0604020202020204" pitchFamily="34" charset="0"/>
              </a:rPr>
              <a:t>M</a:t>
            </a:r>
            <a:r>
              <a:rPr lang="cs-CZ" sz="1800" b="0" baseline="-25000" dirty="0">
                <a:solidFill>
                  <a:schemeClr val="accent1"/>
                </a:solidFill>
                <a:latin typeface="Arial" panose="020B0604020202020204" pitchFamily="34" charset="0"/>
              </a:rPr>
              <a:t>S </a:t>
            </a:r>
            <a:r>
              <a:rPr lang="cs-CZ" sz="1800" b="0" dirty="0">
                <a:solidFill>
                  <a:schemeClr val="accent1"/>
                </a:solidFill>
                <a:latin typeface="Arial" panose="020B0604020202020204" pitchFamily="34" charset="0"/>
              </a:rPr>
              <a:t>za 10 let</a:t>
            </a:r>
          </a:p>
          <a:p>
            <a:r>
              <a:rPr lang="cs-CZ" sz="1800" b="0" dirty="0">
                <a:solidFill>
                  <a:schemeClr val="accent2"/>
                </a:solidFill>
                <a:latin typeface="Arial" panose="020B0604020202020204" pitchFamily="34" charset="0"/>
              </a:rPr>
              <a:t>délka výtrysku:</a:t>
            </a:r>
            <a:r>
              <a:rPr lang="cs-CZ" sz="1800" b="0" baseline="-25000" dirty="0">
                <a:solidFill>
                  <a:schemeClr val="accent1"/>
                </a:solidFill>
                <a:latin typeface="Arial" panose="020B0604020202020204" pitchFamily="34" charset="0"/>
              </a:rPr>
              <a:t> </a:t>
            </a:r>
            <a:r>
              <a:rPr lang="cs-CZ" sz="1800" b="0" dirty="0">
                <a:solidFill>
                  <a:schemeClr val="accent1"/>
                </a:solidFill>
                <a:latin typeface="Arial" panose="020B0604020202020204" pitchFamily="34" charset="0"/>
              </a:rPr>
              <a:t>5 000 </a:t>
            </a:r>
            <a:r>
              <a:rPr lang="cs-CZ" sz="1800" b="0" dirty="0" err="1">
                <a:solidFill>
                  <a:schemeClr val="accent1"/>
                </a:solidFill>
                <a:latin typeface="Arial" panose="020B0604020202020204" pitchFamily="34" charset="0"/>
              </a:rPr>
              <a:t>ly</a:t>
            </a:r>
            <a:endParaRPr lang="cs-CZ" sz="1800" b="0" dirty="0">
              <a:solidFill>
                <a:schemeClr val="accent1"/>
              </a:solidFill>
              <a:latin typeface="Arial" panose="020B0604020202020204" pitchFamily="34" charset="0"/>
            </a:endParaRPr>
          </a:p>
          <a:p>
            <a:r>
              <a:rPr lang="cs-CZ" sz="1800" b="0" dirty="0">
                <a:solidFill>
                  <a:schemeClr val="accent2"/>
                </a:solidFill>
                <a:latin typeface="Arial" panose="020B0604020202020204" pitchFamily="34" charset="0"/>
              </a:rPr>
              <a:t>základna výtrysku:</a:t>
            </a:r>
            <a:r>
              <a:rPr lang="cs-CZ" sz="1800" b="0" dirty="0">
                <a:solidFill>
                  <a:schemeClr val="accent1"/>
                </a:solidFill>
                <a:latin typeface="Arial" panose="020B0604020202020204" pitchFamily="34" charset="0"/>
              </a:rPr>
              <a:t> 5,5 </a:t>
            </a:r>
            <a:r>
              <a:rPr lang="cs-CZ" sz="1800" b="0" dirty="0" err="1">
                <a:solidFill>
                  <a:schemeClr val="accent1"/>
                </a:solidFill>
                <a:latin typeface="Arial" panose="020B0604020202020204" pitchFamily="34" charset="0"/>
              </a:rPr>
              <a:t>R</a:t>
            </a:r>
            <a:r>
              <a:rPr lang="cs-CZ" sz="1800" b="0" baseline="-25000" dirty="0" err="1">
                <a:solidFill>
                  <a:schemeClr val="accent1"/>
                </a:solidFill>
                <a:latin typeface="Arial" panose="020B0604020202020204" pitchFamily="34" charset="0"/>
              </a:rPr>
              <a:t>g</a:t>
            </a:r>
            <a:r>
              <a:rPr lang="cs-CZ" sz="1800" b="0" baseline="-25000" dirty="0">
                <a:solidFill>
                  <a:schemeClr val="accent1"/>
                </a:solidFill>
                <a:latin typeface="Arial" panose="020B0604020202020204" pitchFamily="34" charset="0"/>
              </a:rPr>
              <a:t> </a:t>
            </a:r>
            <a:r>
              <a:rPr lang="cs-CZ" sz="1800" b="0" dirty="0">
                <a:solidFill>
                  <a:schemeClr val="accent1"/>
                </a:solidFill>
                <a:latin typeface="Arial" panose="020B0604020202020204" pitchFamily="34" charset="0"/>
              </a:rPr>
              <a:t>(2012)</a:t>
            </a:r>
          </a:p>
          <a:p>
            <a:endParaRPr lang="cs-CZ" sz="1800" b="0" dirty="0">
              <a:solidFill>
                <a:schemeClr val="accent1"/>
              </a:solidFill>
              <a:latin typeface="Arial" panose="020B0604020202020204" pitchFamily="34" charset="0"/>
            </a:endParaRPr>
          </a:p>
        </p:txBody>
      </p:sp>
      <p:pic>
        <p:nvPicPr>
          <p:cNvPr id="6" name="Obrázek 5">
            <a:extLst>
              <a:ext uri="{FF2B5EF4-FFF2-40B4-BE49-F238E27FC236}">
                <a16:creationId xmlns:a16="http://schemas.microsoft.com/office/drawing/2014/main" id="{97B644CB-1BC5-42BA-8A33-E81F4629B11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62781" y="0"/>
            <a:ext cx="3481219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sf_bhe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-1" y="0"/>
            <a:ext cx="9144001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502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>
          <a:gsLst>
            <a:gs pos="0">
              <a:schemeClr val="accent1">
                <a:lumMod val="7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03_m87_jet">
            <a:extLst>
              <a:ext uri="{FF2B5EF4-FFF2-40B4-BE49-F238E27FC236}">
                <a16:creationId xmlns:a16="http://schemas.microsoft.com/office/drawing/2014/main" id="{2BCB4BC8-B429-45B2-AB95-18517E776FB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3392116" y="1106115"/>
            <a:ext cx="6858001" cy="4645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ovéPole 5">
            <a:extLst>
              <a:ext uri="{FF2B5EF4-FFF2-40B4-BE49-F238E27FC236}">
                <a16:creationId xmlns:a16="http://schemas.microsoft.com/office/drawing/2014/main" id="{12AB58F6-AC4D-409F-A2D5-1B7FBA9A1590}"/>
              </a:ext>
            </a:extLst>
          </p:cNvPr>
          <p:cNvSpPr txBox="1"/>
          <p:nvPr/>
        </p:nvSpPr>
        <p:spPr>
          <a:xfrm>
            <a:off x="465526" y="1093390"/>
            <a:ext cx="4106474" cy="4196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00050" marR="0" lvl="0" indent="-4000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romanUcPeriod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 Trocha teorie</a:t>
            </a:r>
          </a:p>
          <a:p>
            <a:pPr marL="400050" marR="0" lvl="0" indent="-4000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romanUcPeriod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 </a:t>
            </a:r>
            <a:r>
              <a:rPr lang="cs-CZ" sz="1800" b="0" dirty="0">
                <a:solidFill>
                  <a:srgbClr val="010000"/>
                </a:solidFill>
                <a:latin typeface="Arial"/>
              </a:rPr>
              <a:t>Žhaví kandidáti</a:t>
            </a:r>
            <a:endParaRPr kumimoji="1" lang="cs-CZ" sz="1800" b="0" i="0" u="none" strike="noStrike" kern="1200" cap="none" spc="0" normalizeH="0" baseline="0" noProof="0" dirty="0">
              <a:ln>
                <a:noFill/>
              </a:ln>
              <a:solidFill>
                <a:srgbClr val="01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400050" marR="0" lvl="0" indent="-4000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romanUcPeriod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50000"/>
                    <a:lumOff val="50000"/>
                  </a:schemeClr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 Centrum Galaxie</a:t>
            </a:r>
          </a:p>
          <a:p>
            <a:pPr marL="400050" marR="0" lvl="0" indent="-4000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romanUcPeriod"/>
              <a:tabLst/>
              <a:defRPr/>
            </a:pPr>
            <a:r>
              <a:rPr lang="cs-CZ" sz="1800" b="0" dirty="0">
                <a:solidFill>
                  <a:srgbClr val="010000"/>
                </a:solidFill>
                <a:latin typeface="Arial"/>
              </a:rPr>
              <a:t>  Červí díry?</a:t>
            </a:r>
            <a:endParaRPr kumimoji="1" lang="cs-CZ" sz="1800" b="0" i="0" u="none" strike="noStrike" kern="1200" cap="none" spc="0" normalizeH="0" baseline="0" noProof="0" dirty="0">
              <a:ln>
                <a:noFill/>
              </a:ln>
              <a:solidFill>
                <a:srgbClr val="01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400050" marR="0" lvl="0" indent="-4000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romanUcPeriod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 Fotografování děr</a:t>
            </a:r>
          </a:p>
          <a:p>
            <a:pPr marL="400050" marR="0" lvl="0" indent="-4000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romanUcPeriod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 </a:t>
            </a:r>
            <a:r>
              <a:rPr lang="cs-CZ" sz="1800" b="0" dirty="0">
                <a:solidFill>
                  <a:srgbClr val="010000"/>
                </a:solidFill>
                <a:latin typeface="Arial"/>
              </a:rPr>
              <a:t>Gravitační vlny</a:t>
            </a:r>
          </a:p>
          <a:p>
            <a:pPr marL="400050" marR="0" lvl="0" indent="-4000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romanUcPeriod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 Mechanizmy výtrysků</a:t>
            </a:r>
          </a:p>
          <a:p>
            <a:pPr marL="400050" marR="0" lvl="0" indent="-4000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romanUcPeriod"/>
              <a:tabLst/>
              <a:defRPr/>
            </a:pPr>
            <a:r>
              <a:rPr lang="cs-CZ" sz="1800" b="0" dirty="0">
                <a:solidFill>
                  <a:srgbClr val="010000"/>
                </a:solidFill>
                <a:latin typeface="Arial"/>
              </a:rPr>
              <a:t>  Holografický princip</a:t>
            </a:r>
            <a:endParaRPr kumimoji="1" lang="cs-CZ" sz="1800" b="0" i="0" u="none" strike="noStrike" kern="1200" cap="none" spc="0" normalizeH="0" baseline="0" noProof="0" dirty="0">
              <a:ln>
                <a:noFill/>
              </a:ln>
              <a:solidFill>
                <a:srgbClr val="01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400050" marR="0" lvl="0" indent="-4000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romanUcPeriod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 </a:t>
            </a:r>
            <a:r>
              <a:rPr kumimoji="1" lang="cs-CZ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Černoděroví</a:t>
            </a: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rekordmani</a:t>
            </a:r>
          </a:p>
          <a:p>
            <a:pPr marL="400050" marR="0" lvl="0" indent="-4000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romanUcPeriod"/>
              <a:tabLst/>
              <a:defRPr/>
            </a:pPr>
            <a:r>
              <a:rPr lang="cs-CZ" sz="1800" b="0" dirty="0">
                <a:solidFill>
                  <a:srgbClr val="010000"/>
                </a:solidFill>
                <a:latin typeface="Arial"/>
              </a:rPr>
              <a:t>  Duté díry</a:t>
            </a:r>
            <a:endParaRPr kumimoji="1" lang="cs-CZ" sz="1800" b="0" i="0" u="none" strike="noStrike" kern="1200" cap="none" spc="0" normalizeH="0" baseline="0" noProof="0" dirty="0">
              <a:ln>
                <a:noFill/>
              </a:ln>
              <a:solidFill>
                <a:srgbClr val="01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061011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ázek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9144000" cy="6858000"/>
          </a:xfrm>
          <a:prstGeom prst="rect">
            <a:avLst/>
          </a:prstGeom>
        </p:spPr>
      </p:pic>
      <p:sp>
        <p:nvSpPr>
          <p:cNvPr id="7170" name="Rectangle 2"/>
          <p:cNvSpPr>
            <a:spLocks noChangeArrowheads="1"/>
          </p:cNvSpPr>
          <p:nvPr/>
        </p:nvSpPr>
        <p:spPr bwMode="auto">
          <a:xfrm>
            <a:off x="0" y="0"/>
            <a:ext cx="7100888" cy="615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lnSpc>
                <a:spcPct val="70000"/>
              </a:lnSpc>
            </a:pPr>
            <a:r>
              <a:rPr lang="cs-CZ" sz="2800" dirty="0">
                <a:solidFill>
                  <a:schemeClr val="accent1"/>
                </a:solidFill>
                <a:latin typeface="Arial Narrow" panose="020B0606020202030204" pitchFamily="34" charset="0"/>
              </a:rPr>
              <a:t>Černé díry</a:t>
            </a:r>
          </a:p>
        </p:txBody>
      </p:sp>
      <p:sp>
        <p:nvSpPr>
          <p:cNvPr id="6" name="Text Box 11"/>
          <p:cNvSpPr txBox="1">
            <a:spLocks noChangeArrowheads="1"/>
          </p:cNvSpPr>
          <p:nvPr/>
        </p:nvSpPr>
        <p:spPr bwMode="auto">
          <a:xfrm>
            <a:off x="161925" y="5073162"/>
            <a:ext cx="3074881" cy="1569660"/>
          </a:xfrm>
          <a:prstGeom prst="rect">
            <a:avLst/>
          </a:prstGeom>
          <a:solidFill>
            <a:schemeClr val="accent1"/>
          </a:solidFill>
          <a:ln w="38100">
            <a:solidFill>
              <a:schemeClr val="accent3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marL="355600" indent="-355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buFont typeface="Wingdings" panose="05000000000000000000" pitchFamily="2" charset="2"/>
              <a:buChar char="§"/>
            </a:pPr>
            <a:r>
              <a:rPr lang="cs-CZ" sz="1600" b="0" dirty="0">
                <a:solidFill>
                  <a:srgbClr val="FF0000"/>
                </a:solidFill>
                <a:latin typeface="Arial" panose="020B0604020202020204" pitchFamily="34" charset="0"/>
              </a:rPr>
              <a:t>1783: </a:t>
            </a:r>
            <a:r>
              <a:rPr lang="cs-CZ" sz="1600" b="0" dirty="0">
                <a:solidFill>
                  <a:schemeClr val="tx2"/>
                </a:solidFill>
                <a:latin typeface="Arial" panose="020B0604020202020204" pitchFamily="34" charset="0"/>
              </a:rPr>
              <a:t>John </a:t>
            </a:r>
            <a:r>
              <a:rPr lang="cs-CZ" sz="1600" b="0" dirty="0" err="1">
                <a:solidFill>
                  <a:schemeClr val="tx2"/>
                </a:solidFill>
                <a:latin typeface="Arial" panose="020B0604020202020204" pitchFamily="34" charset="0"/>
              </a:rPr>
              <a:t>Michell</a:t>
            </a:r>
            <a:endParaRPr lang="cs-CZ" sz="1600" b="0" dirty="0">
              <a:solidFill>
                <a:schemeClr val="tx2"/>
              </a:solidFill>
              <a:latin typeface="Arial" panose="020B0604020202020204" pitchFamily="34" charset="0"/>
            </a:endParaRPr>
          </a:p>
          <a:p>
            <a:pPr>
              <a:buFont typeface="Wingdings" panose="05000000000000000000" pitchFamily="2" charset="2"/>
              <a:buChar char="§"/>
            </a:pPr>
            <a:r>
              <a:rPr lang="cs-CZ" sz="1600" b="0" dirty="0">
                <a:solidFill>
                  <a:srgbClr val="FF0000"/>
                </a:solidFill>
                <a:latin typeface="Arial" panose="020B0604020202020204" pitchFamily="34" charset="0"/>
              </a:rPr>
              <a:t>1798:</a:t>
            </a:r>
            <a:r>
              <a:rPr lang="cs-CZ" sz="1600" b="0" dirty="0">
                <a:solidFill>
                  <a:schemeClr val="tx2"/>
                </a:solidFill>
                <a:latin typeface="Arial" panose="020B0604020202020204" pitchFamily="34" charset="0"/>
              </a:rPr>
              <a:t> </a:t>
            </a:r>
            <a:r>
              <a:rPr lang="cs-CZ" sz="1600" b="0" dirty="0" err="1">
                <a:solidFill>
                  <a:schemeClr val="tx2"/>
                </a:solidFill>
                <a:latin typeface="Arial" panose="020B0604020202020204" pitchFamily="34" charset="0"/>
              </a:rPr>
              <a:t>Pierre</a:t>
            </a:r>
            <a:r>
              <a:rPr lang="cs-CZ" sz="1600" b="0" dirty="0">
                <a:solidFill>
                  <a:schemeClr val="tx2"/>
                </a:solidFill>
                <a:latin typeface="Arial" panose="020B0604020202020204" pitchFamily="34" charset="0"/>
              </a:rPr>
              <a:t> Simon </a:t>
            </a:r>
            <a:r>
              <a:rPr lang="cs-CZ" sz="1600" b="0" dirty="0" err="1">
                <a:solidFill>
                  <a:schemeClr val="tx2"/>
                </a:solidFill>
                <a:latin typeface="Arial" panose="020B0604020202020204" pitchFamily="34" charset="0"/>
              </a:rPr>
              <a:t>Laplace</a:t>
            </a:r>
            <a:endParaRPr lang="cs-CZ" sz="1600" b="0" dirty="0">
              <a:solidFill>
                <a:schemeClr val="tx2"/>
              </a:solidFill>
              <a:latin typeface="Arial" panose="020B0604020202020204" pitchFamily="34" charset="0"/>
            </a:endParaRPr>
          </a:p>
          <a:p>
            <a:pPr>
              <a:buFont typeface="Wingdings" panose="05000000000000000000" pitchFamily="2" charset="2"/>
              <a:buChar char="§"/>
            </a:pPr>
            <a:r>
              <a:rPr lang="cs-CZ" sz="1600" b="0" dirty="0">
                <a:solidFill>
                  <a:srgbClr val="FF0000"/>
                </a:solidFill>
                <a:latin typeface="Arial" panose="020B0604020202020204" pitchFamily="34" charset="0"/>
              </a:rPr>
              <a:t>1916:</a:t>
            </a:r>
            <a:r>
              <a:rPr lang="cs-CZ" sz="1600" b="0" dirty="0">
                <a:solidFill>
                  <a:schemeClr val="tx2"/>
                </a:solidFill>
                <a:latin typeface="Arial" panose="020B0604020202020204" pitchFamily="34" charset="0"/>
              </a:rPr>
              <a:t> Karl </a:t>
            </a:r>
            <a:r>
              <a:rPr lang="cs-CZ" sz="1600" b="0" dirty="0" err="1">
                <a:solidFill>
                  <a:schemeClr val="tx2"/>
                </a:solidFill>
                <a:latin typeface="Arial" panose="020B0604020202020204" pitchFamily="34" charset="0"/>
              </a:rPr>
              <a:t>Schwarzchild</a:t>
            </a:r>
            <a:endParaRPr lang="cs-CZ" sz="1600" b="0" dirty="0">
              <a:solidFill>
                <a:schemeClr val="tx2"/>
              </a:solidFill>
              <a:latin typeface="Arial" panose="020B0604020202020204" pitchFamily="34" charset="0"/>
            </a:endParaRPr>
          </a:p>
          <a:p>
            <a:pPr>
              <a:buFont typeface="Wingdings" panose="05000000000000000000" pitchFamily="2" charset="2"/>
              <a:buChar char="§"/>
            </a:pPr>
            <a:r>
              <a:rPr lang="cs-CZ" sz="1600" b="0" dirty="0">
                <a:solidFill>
                  <a:srgbClr val="FF0000"/>
                </a:solidFill>
                <a:latin typeface="Arial" panose="020B0604020202020204" pitchFamily="34" charset="0"/>
              </a:rPr>
              <a:t>1967:</a:t>
            </a:r>
            <a:r>
              <a:rPr lang="cs-CZ" sz="1600" b="0" dirty="0">
                <a:solidFill>
                  <a:schemeClr val="tx2"/>
                </a:solidFill>
                <a:latin typeface="Arial" panose="020B0604020202020204" pitchFamily="34" charset="0"/>
              </a:rPr>
              <a:t> John A. </a:t>
            </a:r>
            <a:r>
              <a:rPr lang="cs-CZ" sz="1600" b="0" dirty="0" err="1">
                <a:solidFill>
                  <a:schemeClr val="tx2"/>
                </a:solidFill>
                <a:latin typeface="Arial" panose="020B0604020202020204" pitchFamily="34" charset="0"/>
              </a:rPr>
              <a:t>Wheeler</a:t>
            </a:r>
            <a:endParaRPr lang="cs-CZ" sz="1600" b="0" dirty="0">
              <a:solidFill>
                <a:schemeClr val="tx2"/>
              </a:solidFill>
              <a:latin typeface="Arial" panose="020B0604020202020204" pitchFamily="34" charset="0"/>
            </a:endParaRPr>
          </a:p>
          <a:p>
            <a:pPr>
              <a:buFont typeface="Wingdings" panose="05000000000000000000" pitchFamily="2" charset="2"/>
              <a:buChar char="§"/>
            </a:pPr>
            <a:r>
              <a:rPr lang="cs-CZ" sz="1600" b="0" dirty="0">
                <a:solidFill>
                  <a:srgbClr val="FF0000"/>
                </a:solidFill>
                <a:latin typeface="Arial" panose="020B0604020202020204" pitchFamily="34" charset="0"/>
              </a:rPr>
              <a:t>1971:</a:t>
            </a:r>
            <a:r>
              <a:rPr lang="cs-CZ" sz="1600" b="0" dirty="0">
                <a:solidFill>
                  <a:schemeClr val="tx2"/>
                </a:solidFill>
                <a:latin typeface="Arial" panose="020B0604020202020204" pitchFamily="34" charset="0"/>
              </a:rPr>
              <a:t> </a:t>
            </a:r>
            <a:r>
              <a:rPr lang="cs-CZ" sz="1600" b="0" dirty="0" err="1">
                <a:solidFill>
                  <a:schemeClr val="tx2"/>
                </a:solidFill>
                <a:latin typeface="Arial" panose="020B0604020202020204" pitchFamily="34" charset="0"/>
              </a:rPr>
              <a:t>Cyg</a:t>
            </a:r>
            <a:r>
              <a:rPr lang="cs-CZ" sz="1600" b="0" dirty="0">
                <a:solidFill>
                  <a:schemeClr val="tx2"/>
                </a:solidFill>
                <a:latin typeface="Arial" panose="020B0604020202020204" pitchFamily="34" charset="0"/>
              </a:rPr>
              <a:t> X1 (Paul </a:t>
            </a:r>
            <a:r>
              <a:rPr lang="cs-CZ" sz="1600" b="0" dirty="0" err="1">
                <a:solidFill>
                  <a:schemeClr val="tx2"/>
                </a:solidFill>
                <a:latin typeface="Arial" panose="020B0604020202020204" pitchFamily="34" charset="0"/>
              </a:rPr>
              <a:t>Murdin</a:t>
            </a:r>
            <a:r>
              <a:rPr lang="cs-CZ" sz="1600" b="0" dirty="0">
                <a:solidFill>
                  <a:schemeClr val="tx2"/>
                </a:solidFill>
                <a:latin typeface="Arial" panose="020B0604020202020204" pitchFamily="34" charset="0"/>
              </a:rPr>
              <a:t>)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cs-CZ" sz="1600" b="0" dirty="0">
                <a:solidFill>
                  <a:srgbClr val="FF0000"/>
                </a:solidFill>
                <a:latin typeface="Arial" panose="020B0604020202020204" pitchFamily="34" charset="0"/>
              </a:rPr>
              <a:t>1992:</a:t>
            </a:r>
            <a:r>
              <a:rPr lang="cs-CZ" sz="1600" b="0" dirty="0">
                <a:solidFill>
                  <a:schemeClr val="tx2"/>
                </a:solidFill>
                <a:latin typeface="Arial" panose="020B0604020202020204" pitchFamily="34" charset="0"/>
              </a:rPr>
              <a:t> NGC 4261 (HST)</a:t>
            </a:r>
          </a:p>
        </p:txBody>
      </p:sp>
      <p:sp>
        <p:nvSpPr>
          <p:cNvPr id="3" name="TextovéPole 2">
            <a:extLst>
              <a:ext uri="{FF2B5EF4-FFF2-40B4-BE49-F238E27FC236}">
                <a16:creationId xmlns:a16="http://schemas.microsoft.com/office/drawing/2014/main" id="{1C0E329F-479E-4ABD-B3E0-B47A3B3069CC}"/>
              </a:ext>
            </a:extLst>
          </p:cNvPr>
          <p:cNvSpPr txBox="1"/>
          <p:nvPr/>
        </p:nvSpPr>
        <p:spPr>
          <a:xfrm>
            <a:off x="4873924" y="107676"/>
            <a:ext cx="379834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000" b="0" dirty="0" err="1">
                <a:solidFill>
                  <a:schemeClr val="accent1"/>
                </a:solidFill>
                <a:latin typeface="+mn-lt"/>
              </a:rPr>
              <a:t>dark</a:t>
            </a:r>
            <a:r>
              <a:rPr lang="cs-CZ" sz="2000" b="0" dirty="0">
                <a:solidFill>
                  <a:schemeClr val="accent1"/>
                </a:solidFill>
                <a:latin typeface="+mn-lt"/>
              </a:rPr>
              <a:t> </a:t>
            </a:r>
            <a:r>
              <a:rPr lang="cs-CZ" sz="2000" b="0" dirty="0" err="1">
                <a:solidFill>
                  <a:schemeClr val="accent1"/>
                </a:solidFill>
                <a:latin typeface="+mn-lt"/>
              </a:rPr>
              <a:t>star</a:t>
            </a:r>
            <a:r>
              <a:rPr lang="cs-CZ" sz="2000" b="0" dirty="0">
                <a:solidFill>
                  <a:schemeClr val="accent1"/>
                </a:solidFill>
                <a:latin typeface="+mn-lt"/>
              </a:rPr>
              <a:t>, </a:t>
            </a:r>
            <a:r>
              <a:rPr lang="cs-CZ" sz="2000" b="0" dirty="0" err="1">
                <a:solidFill>
                  <a:schemeClr val="accent1"/>
                </a:solidFill>
                <a:latin typeface="+mn-lt"/>
              </a:rPr>
              <a:t>frozen</a:t>
            </a:r>
            <a:r>
              <a:rPr lang="cs-CZ" sz="2000" b="0" dirty="0">
                <a:solidFill>
                  <a:schemeClr val="accent1"/>
                </a:solidFill>
                <a:latin typeface="+mn-lt"/>
              </a:rPr>
              <a:t> </a:t>
            </a:r>
            <a:r>
              <a:rPr lang="cs-CZ" sz="2000" b="0" dirty="0" err="1">
                <a:solidFill>
                  <a:schemeClr val="accent1"/>
                </a:solidFill>
                <a:latin typeface="+mn-lt"/>
              </a:rPr>
              <a:t>star</a:t>
            </a:r>
            <a:r>
              <a:rPr lang="cs-CZ" sz="2000" b="0" dirty="0">
                <a:solidFill>
                  <a:schemeClr val="accent1"/>
                </a:solidFill>
                <a:latin typeface="+mn-lt"/>
              </a:rPr>
              <a:t>, </a:t>
            </a:r>
            <a:r>
              <a:rPr lang="cs-CZ" sz="2000" b="0" dirty="0" err="1">
                <a:solidFill>
                  <a:schemeClr val="accent1"/>
                </a:solidFill>
                <a:latin typeface="+mn-lt"/>
              </a:rPr>
              <a:t>black</a:t>
            </a:r>
            <a:r>
              <a:rPr lang="cs-CZ" sz="2000" b="0" dirty="0">
                <a:solidFill>
                  <a:schemeClr val="accent1"/>
                </a:solidFill>
                <a:latin typeface="+mn-lt"/>
              </a:rPr>
              <a:t> hole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ChangeArrowheads="1"/>
          </p:cNvSpPr>
          <p:nvPr/>
        </p:nvSpPr>
        <p:spPr bwMode="auto">
          <a:xfrm>
            <a:off x="0" y="0"/>
            <a:ext cx="7100888" cy="693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28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Střed Galaxie (7530×4684 </a:t>
            </a:r>
            <a:r>
              <a:rPr kumimoji="1" lang="cs-CZ" sz="2800" b="1" i="0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px</a:t>
            </a:r>
            <a:r>
              <a:rPr kumimoji="1" lang="cs-CZ" sz="28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)</a:t>
            </a:r>
          </a:p>
        </p:txBody>
      </p:sp>
      <p:pic>
        <p:nvPicPr>
          <p:cNvPr id="3" name="Obrázek 2">
            <a:extLst>
              <a:ext uri="{FF2B5EF4-FFF2-40B4-BE49-F238E27FC236}">
                <a16:creationId xmlns:a16="http://schemas.microsoft.com/office/drawing/2014/main" id="{FFFA3B5A-BEA0-4E48-A7AC-3991C19BB2A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21439"/>
            <a:ext cx="9144000" cy="56879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16354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ChangeArrowheads="1"/>
          </p:cNvSpPr>
          <p:nvPr/>
        </p:nvSpPr>
        <p:spPr bwMode="auto">
          <a:xfrm>
            <a:off x="0" y="0"/>
            <a:ext cx="7100888" cy="693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2800" b="1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Galaxie</a:t>
            </a:r>
          </a:p>
        </p:txBody>
      </p:sp>
      <p:pic>
        <p:nvPicPr>
          <p:cNvPr id="36867" name="Picture 7" descr="Střed Galaxi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8550" y="0"/>
            <a:ext cx="55054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868" name="Picture 9" descr="Sgr A*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141913"/>
            <a:ext cx="3621088" cy="1716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6869" name="Text Box 10"/>
          <p:cNvSpPr txBox="1">
            <a:spLocks noChangeArrowheads="1"/>
          </p:cNvSpPr>
          <p:nvPr/>
        </p:nvSpPr>
        <p:spPr bwMode="auto">
          <a:xfrm>
            <a:off x="161925" y="4494213"/>
            <a:ext cx="53975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1400" b="1" i="0" u="none" strike="noStrike" kern="1200" cap="none" spc="0" normalizeH="0" baseline="0" noProof="0">
                <a:ln>
                  <a:noFill/>
                </a:ln>
                <a:solidFill>
                  <a:srgbClr val="FFFF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VLA</a:t>
            </a:r>
          </a:p>
        </p:txBody>
      </p:sp>
      <p:sp>
        <p:nvSpPr>
          <p:cNvPr id="36870" name="Line 11"/>
          <p:cNvSpPr>
            <a:spLocks noChangeShapeType="1"/>
          </p:cNvSpPr>
          <p:nvPr/>
        </p:nvSpPr>
        <p:spPr bwMode="auto">
          <a:xfrm>
            <a:off x="723900" y="4584700"/>
            <a:ext cx="0" cy="469900"/>
          </a:xfrm>
          <a:prstGeom prst="line">
            <a:avLst/>
          </a:prstGeom>
          <a:noFill/>
          <a:ln w="9525">
            <a:solidFill>
              <a:schemeClr val="accent2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1" i="0" u="none" strike="noStrike" kern="1200" cap="none" spc="0" normalizeH="0" baseline="0" noProof="0">
              <a:ln>
                <a:noFill/>
              </a:ln>
              <a:solidFill>
                <a:srgbClr val="005654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36871" name="Text Box 5"/>
          <p:cNvSpPr txBox="1">
            <a:spLocks noChangeArrowheads="1"/>
          </p:cNvSpPr>
          <p:nvPr/>
        </p:nvSpPr>
        <p:spPr bwMode="auto">
          <a:xfrm>
            <a:off x="187325" y="752475"/>
            <a:ext cx="3576620" cy="3115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FFFF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vzdálenost:</a:t>
            </a: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26 000 </a:t>
            </a:r>
            <a:r>
              <a:rPr kumimoji="1" lang="cs-CZ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ly</a:t>
            </a:r>
            <a:endParaRPr kumimoji="1" lang="cs-CZ" sz="1800" b="0" i="0" u="none" strike="noStrike" kern="1200" cap="none" spc="0" normalizeH="0" baseline="0" noProof="0" dirty="0">
              <a:ln>
                <a:noFill/>
              </a:ln>
              <a:solidFill>
                <a:srgbClr val="CCEC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FFFF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souhvězdí:</a:t>
            </a: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Střelec</a:t>
            </a:r>
          </a:p>
          <a:p>
            <a:pPr marL="0" marR="0" lvl="0" indent="0" algn="l" defTabSz="914400" rtl="0" eaLnBrk="0" fontAlgn="base" latinLnBrk="0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FFFF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hmotnost:</a:t>
            </a: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3,7×10</a:t>
            </a:r>
            <a:r>
              <a:rPr kumimoji="1" lang="cs-CZ" sz="1800" b="0" i="0" u="none" strike="noStrike" kern="1200" cap="none" spc="0" normalizeH="0" baseline="3000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6</a:t>
            </a: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M</a:t>
            </a:r>
            <a:r>
              <a:rPr kumimoji="1" lang="cs-CZ" sz="1800" b="0" i="0" u="none" strike="noStrike" kern="1200" cap="none" spc="0" normalizeH="0" baseline="-2500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S</a:t>
            </a:r>
          </a:p>
          <a:p>
            <a:pPr marL="0" marR="0" lvl="0" indent="0" algn="l" defTabSz="914400" rtl="0" eaLnBrk="0" fontAlgn="base" latinLnBrk="0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1800" b="0" i="1" u="none" strike="noStrike" kern="1200" cap="none" spc="0" normalizeH="0" baseline="0" noProof="0" dirty="0" err="1">
                <a:ln>
                  <a:noFill/>
                </a:ln>
                <a:solidFill>
                  <a:srgbClr val="FFFF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R</a:t>
            </a:r>
            <a:r>
              <a:rPr kumimoji="1" lang="cs-CZ" sz="1800" b="0" i="0" u="none" strike="noStrike" kern="1200" cap="none" spc="0" normalizeH="0" baseline="-25000" noProof="0" dirty="0" err="1">
                <a:ln>
                  <a:noFill/>
                </a:ln>
                <a:solidFill>
                  <a:srgbClr val="FFFF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g</a:t>
            </a: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FFFF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:</a:t>
            </a: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0,08 au (12×10</a:t>
            </a:r>
            <a:r>
              <a:rPr kumimoji="1" lang="cs-CZ" sz="1800" b="0" i="0" u="none" strike="noStrike" kern="1200" cap="none" spc="0" normalizeH="0" baseline="3000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6</a:t>
            </a: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km)</a:t>
            </a:r>
          </a:p>
          <a:p>
            <a:pPr marL="0" marR="0" lvl="0" indent="0" algn="l" defTabSz="914400" rtl="0" eaLnBrk="0" fontAlgn="base" latinLnBrk="0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010000">
                    <a:lumMod val="50000"/>
                    <a:lumOff val="50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1933: </a:t>
            </a: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Karl </a:t>
            </a:r>
            <a:r>
              <a:rPr kumimoji="1" lang="cs-CZ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Jansky</a:t>
            </a:r>
            <a:endParaRPr kumimoji="1" lang="cs-CZ" sz="1800" b="0" i="0" u="none" strike="noStrike" kern="1200" cap="none" spc="0" normalizeH="0" baseline="0" noProof="0" dirty="0">
              <a:ln>
                <a:noFill/>
              </a:ln>
              <a:solidFill>
                <a:srgbClr val="CCEC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010000">
                    <a:lumMod val="50000"/>
                    <a:lumOff val="50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1974: </a:t>
            </a: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VLA bodový zdroj</a:t>
            </a:r>
          </a:p>
          <a:p>
            <a:pPr marL="0" marR="0" lvl="0" indent="0" algn="l" defTabSz="914400" rtl="0" eaLnBrk="0" fontAlgn="base" latinLnBrk="0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010000">
                    <a:lumMod val="50000"/>
                    <a:lumOff val="50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2005: </a:t>
            </a: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pokus o změření velikosti</a:t>
            </a:r>
            <a:b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</a:b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(VLBA, rozliš</a:t>
            </a:r>
            <a:r>
              <a:rPr kumimoji="1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en</a:t>
            </a: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í 0,001</a:t>
            </a:r>
            <a:r>
              <a:rPr kumimoji="1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”</a:t>
            </a: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)</a:t>
            </a:r>
            <a:r>
              <a:rPr kumimoji="1" lang="cs-CZ" sz="1800" b="0" i="1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R</a:t>
            </a: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</a:t>
            </a:r>
            <a:r>
              <a:rPr kumimoji="1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&lt; 1 </a:t>
            </a: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au</a:t>
            </a:r>
            <a:endParaRPr kumimoji="1" lang="en-US" sz="1800" b="0" i="0" u="none" strike="noStrike" kern="1200" cap="none" spc="0" normalizeH="0" baseline="0" noProof="0" dirty="0">
              <a:ln>
                <a:noFill/>
              </a:ln>
              <a:solidFill>
                <a:srgbClr val="CCEC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10000">
                    <a:lumMod val="50000"/>
                    <a:lumOff val="50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2008</a:t>
            </a:r>
            <a:r>
              <a:rPr kumimoji="1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010000">
                    <a:lumMod val="50000"/>
                    <a:lumOff val="50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:</a:t>
            </a:r>
            <a:r>
              <a:rPr kumimoji="1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10000">
                    <a:lumMod val="50000"/>
                    <a:lumOff val="50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</a:t>
            </a:r>
            <a:r>
              <a:rPr kumimoji="1" lang="en-US" sz="1800" b="0" i="1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R</a:t>
            </a:r>
            <a:r>
              <a:rPr kumimoji="1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&lt; 50×10</a:t>
            </a:r>
            <a:r>
              <a:rPr kumimoji="1" lang="en-US" sz="1800" b="0" i="0" u="none" strike="noStrike" kern="1200" cap="none" spc="0" normalizeH="0" baseline="3000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6</a:t>
            </a:r>
            <a:r>
              <a:rPr kumimoji="1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km</a:t>
            </a:r>
            <a:r>
              <a:rPr kumimoji="1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 </a:t>
            </a: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(4 </a:t>
            </a:r>
            <a:r>
              <a:rPr kumimoji="1" lang="cs-CZ" sz="1800" b="0" i="1" u="none" strike="noStrike" kern="1200" cap="none" spc="0" normalizeH="0" baseline="0" noProof="0" dirty="0" err="1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R</a:t>
            </a:r>
            <a:r>
              <a:rPr kumimoji="1" lang="cs-CZ" sz="1800" b="0" i="0" u="none" strike="noStrike" kern="1200" cap="none" spc="0" normalizeH="0" baseline="-25000" noProof="0" dirty="0" err="1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g</a:t>
            </a: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)</a:t>
            </a:r>
          </a:p>
          <a:p>
            <a:pPr marL="0" marR="0" lvl="0" indent="0" algn="l" defTabSz="914400" rtl="0" eaLnBrk="0" fontAlgn="base" latinLnBrk="0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010000">
                    <a:lumMod val="50000"/>
                    <a:lumOff val="50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2008: </a:t>
            </a: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první celý oběh S2 (16 let)</a:t>
            </a:r>
          </a:p>
        </p:txBody>
      </p:sp>
    </p:spTree>
    <p:extLst>
      <p:ext uri="{BB962C8B-B14F-4D97-AF65-F5344CB8AC3E}">
        <p14:creationId xmlns:p14="http://schemas.microsoft.com/office/powerpoint/2010/main" val="17032516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ChangeArrowheads="1"/>
          </p:cNvSpPr>
          <p:nvPr/>
        </p:nvSpPr>
        <p:spPr bwMode="auto">
          <a:xfrm>
            <a:off x="0" y="0"/>
            <a:ext cx="7100888" cy="693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2800" b="1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Galaxie</a:t>
            </a:r>
          </a:p>
        </p:txBody>
      </p:sp>
      <p:pic>
        <p:nvPicPr>
          <p:cNvPr id="35843" name="Picture 7" descr="blackhol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3750" y="0"/>
            <a:ext cx="5810250" cy="4702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844" name="Picture 9" descr="SgrAWest_BEAR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478088"/>
            <a:ext cx="4279900" cy="4379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845" name="Text Box 3"/>
          <p:cNvSpPr txBox="1">
            <a:spLocks noChangeArrowheads="1"/>
          </p:cNvSpPr>
          <p:nvPr/>
        </p:nvSpPr>
        <p:spPr bwMode="auto">
          <a:xfrm>
            <a:off x="4772025" y="5067300"/>
            <a:ext cx="4159250" cy="1739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1800" b="0" i="0" u="none" strike="noStrike" kern="1200" cap="none" spc="0" normalizeH="0" baseline="0" noProof="0">
                <a:ln>
                  <a:noFill/>
                </a:ln>
                <a:solidFill>
                  <a:srgbClr val="FFFF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vzdálenost:</a:t>
            </a:r>
            <a:r>
              <a:rPr kumimoji="1" lang="cs-CZ" sz="1800" b="0" i="0" u="none" strike="noStrike" kern="1200" cap="none" spc="0" normalizeH="0" baseline="0" noProof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26 000 ly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1800" b="0" i="0" u="none" strike="noStrike" kern="1200" cap="none" spc="0" normalizeH="0" baseline="0" noProof="0">
                <a:ln>
                  <a:noFill/>
                </a:ln>
                <a:solidFill>
                  <a:srgbClr val="FFFF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souhvězdí:</a:t>
            </a:r>
            <a:r>
              <a:rPr kumimoji="1" lang="cs-CZ" sz="1800" b="0" i="0" u="none" strike="noStrike" kern="1200" cap="none" spc="0" normalizeH="0" baseline="0" noProof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Střelec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1800" b="0" i="0" u="none" strike="noStrike" kern="1200" cap="none" spc="0" normalizeH="0" baseline="0" noProof="0">
                <a:ln>
                  <a:noFill/>
                </a:ln>
                <a:solidFill>
                  <a:srgbClr val="FFFF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hmotnost:</a:t>
            </a:r>
            <a:r>
              <a:rPr kumimoji="1" lang="cs-CZ" sz="1800" b="0" i="0" u="none" strike="noStrike" kern="1200" cap="none" spc="0" normalizeH="0" baseline="0" noProof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3,7×10</a:t>
            </a:r>
            <a:r>
              <a:rPr kumimoji="1" lang="cs-CZ" sz="1800" b="0" i="0" u="none" strike="noStrike" kern="1200" cap="none" spc="0" normalizeH="0" baseline="30000" noProof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6</a:t>
            </a:r>
            <a:r>
              <a:rPr kumimoji="1" lang="cs-CZ" sz="1800" b="0" i="0" u="none" strike="noStrike" kern="1200" cap="none" spc="0" normalizeH="0" baseline="0" noProof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M</a:t>
            </a:r>
            <a:r>
              <a:rPr kumimoji="1" lang="cs-CZ" sz="1800" b="0" i="0" u="none" strike="noStrike" kern="1200" cap="none" spc="0" normalizeH="0" baseline="-25000" noProof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S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1800" b="0" i="0" u="none" strike="noStrike" kern="1200" cap="none" spc="0" normalizeH="0" baseline="0" noProof="0">
                <a:ln>
                  <a:noFill/>
                </a:ln>
                <a:solidFill>
                  <a:srgbClr val="FFFF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objev: </a:t>
            </a:r>
            <a:r>
              <a:rPr kumimoji="1" lang="cs-CZ" sz="1800" b="0" i="0" u="none" strike="noStrike" kern="1200" cap="none" spc="0" normalizeH="0" baseline="0" noProof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1933 Sag A – radiový zdroj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1800" b="0" i="0" u="none" strike="noStrike" kern="1200" cap="none" spc="0" normalizeH="0" baseline="0" noProof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          1974 (IR, VLBA) – bodový zdroj!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1800" b="0" i="0" u="none" strike="noStrike" kern="1200" cap="none" spc="0" normalizeH="0" baseline="0" noProof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                   kolem hvězdokupa</a:t>
            </a:r>
          </a:p>
        </p:txBody>
      </p:sp>
    </p:spTree>
    <p:extLst>
      <p:ext uri="{BB962C8B-B14F-4D97-AF65-F5344CB8AC3E}">
        <p14:creationId xmlns:p14="http://schemas.microsoft.com/office/powerpoint/2010/main" val="27886934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ChangeArrowheads="1"/>
          </p:cNvSpPr>
          <p:nvPr/>
        </p:nvSpPr>
        <p:spPr bwMode="auto">
          <a:xfrm>
            <a:off x="0" y="0"/>
            <a:ext cx="7100888" cy="693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2800" b="1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Galaxie</a:t>
            </a:r>
          </a:p>
        </p:txBody>
      </p:sp>
      <p:sp>
        <p:nvSpPr>
          <p:cNvPr id="37891" name="Text Box 9"/>
          <p:cNvSpPr txBox="1">
            <a:spLocks noChangeArrowheads="1"/>
          </p:cNvSpPr>
          <p:nvPr/>
        </p:nvSpPr>
        <p:spPr bwMode="auto">
          <a:xfrm>
            <a:off x="212725" y="5319713"/>
            <a:ext cx="8289449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FFFF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Co to je?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800" b="0" i="0" u="none" strike="noStrike" kern="1200" cap="none" spc="0" normalizeH="0" baseline="0" noProof="0" dirty="0">
              <a:ln>
                <a:noFill/>
              </a:ln>
              <a:solidFill>
                <a:srgbClr val="FFFFCC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FFFF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Rekonekce</a:t>
            </a: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FFFF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ve vnitřní části disku zahřeje elektrony a ty předají energii fotonům.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FFFF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Překrývá se perioda oběhu (20 minut) s periodicitou </a:t>
            </a:r>
            <a:r>
              <a:rPr kumimoji="1" lang="cs-CZ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FFFF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rekonexí</a:t>
            </a: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FFFF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(několik hodin)</a:t>
            </a:r>
          </a:p>
        </p:txBody>
      </p:sp>
      <p:pic>
        <p:nvPicPr>
          <p:cNvPr id="37892" name="Picture 11" descr="Záblesky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56113" y="2217738"/>
            <a:ext cx="4683125" cy="3605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893" name="Picture 13" descr="Záblesk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64113" y="50800"/>
            <a:ext cx="4179887" cy="2081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7894" name="Text Box 8"/>
          <p:cNvSpPr txBox="1">
            <a:spLocks noChangeArrowheads="1"/>
          </p:cNvSpPr>
          <p:nvPr/>
        </p:nvSpPr>
        <p:spPr bwMode="auto">
          <a:xfrm>
            <a:off x="136525" y="752475"/>
            <a:ext cx="4883150" cy="3108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1800" b="0" i="0" u="none" strike="noStrike" kern="1200" cap="none" spc="0" normalizeH="0" baseline="0" noProof="0">
                <a:ln>
                  <a:noFill/>
                </a:ln>
                <a:solidFill>
                  <a:srgbClr val="FFFF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Sgr A*:</a:t>
            </a:r>
            <a:r>
              <a:rPr kumimoji="1" lang="cs-CZ" sz="1800" b="0" i="0" u="none" strike="noStrike" kern="1200" cap="none" spc="0" normalizeH="0" baseline="0" noProof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radiový, submilimetrový, IR, RTG zdroj</a:t>
            </a:r>
          </a:p>
          <a:p>
            <a:pPr marL="0" marR="0" lvl="0" indent="0" algn="l" defTabSz="914400" rtl="0" eaLnBrk="0" fontAlgn="base" latinLnBrk="0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1800" b="0" i="0" u="none" strike="noStrike" kern="1200" cap="none" spc="0" normalizeH="0" baseline="0" noProof="0">
                <a:ln>
                  <a:noFill/>
                </a:ln>
                <a:solidFill>
                  <a:srgbClr val="FFFF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Záblesky:</a:t>
            </a:r>
            <a:r>
              <a:rPr kumimoji="1" lang="cs-CZ" sz="1800" b="0" i="0" u="none" strike="noStrike" kern="1200" cap="none" spc="0" normalizeH="0" baseline="0" noProof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</a:t>
            </a:r>
            <a:r>
              <a:rPr kumimoji="1" lang="en-US" sz="1800" b="0" i="0" u="none" strike="noStrike" kern="1200" cap="none" spc="0" normalizeH="0" baseline="0" noProof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IR, R</a:t>
            </a:r>
            <a:r>
              <a:rPr kumimoji="1" lang="cs-CZ" sz="1800" b="0" i="0" u="none" strike="noStrike" kern="1200" cap="none" spc="0" normalizeH="0" baseline="0" noProof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TG,   cca 1 hodinu trvají, </a:t>
            </a:r>
          </a:p>
          <a:p>
            <a:pPr marL="0" marR="0" lvl="0" indent="0" algn="l" defTabSz="914400" rtl="0" eaLnBrk="0" fontAlgn="base" latinLnBrk="0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1800" b="0" i="0" u="none" strike="noStrike" kern="1200" cap="none" spc="0" normalizeH="0" baseline="0" noProof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    perioda několik hodin</a:t>
            </a:r>
          </a:p>
          <a:p>
            <a:pPr marL="0" marR="0" lvl="0" indent="0" algn="l" defTabSz="914400" rtl="0" eaLnBrk="0" fontAlgn="base" latinLnBrk="0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1800" b="0" i="0" u="none" strike="noStrike" kern="1200" cap="none" spc="0" normalizeH="0" baseline="0" noProof="0">
                <a:ln>
                  <a:noFill/>
                </a:ln>
                <a:solidFill>
                  <a:srgbClr val="FFFF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IR:</a:t>
            </a:r>
            <a:r>
              <a:rPr kumimoji="1" lang="cs-CZ" sz="1800" b="0" i="0" u="none" strike="noStrike" kern="1200" cap="none" spc="0" normalizeH="0" baseline="0" noProof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synchrotronní zář. elektronů, </a:t>
            </a:r>
          </a:p>
          <a:p>
            <a:pPr marL="0" marR="0" lvl="0" indent="0" algn="l" defTabSz="914400" rtl="0" eaLnBrk="0" fontAlgn="base" latinLnBrk="0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1800" b="0" i="0" u="none" strike="noStrike" kern="1200" cap="none" spc="0" normalizeH="0" baseline="0" noProof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    10</a:t>
            </a:r>
            <a:r>
              <a:rPr kumimoji="1" lang="cs-CZ" sz="1800" b="0" i="0" u="none" strike="noStrike" kern="1200" cap="none" spc="0" normalizeH="0" baseline="30000" noProof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11</a:t>
            </a:r>
            <a:r>
              <a:rPr kumimoji="1" lang="cs-CZ" sz="1800" b="0" i="0" u="none" strike="noStrike" kern="1200" cap="none" spc="0" normalizeH="0" baseline="0" noProof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 až 10</a:t>
            </a:r>
            <a:r>
              <a:rPr kumimoji="1" lang="cs-CZ" sz="1800" b="0" i="0" u="none" strike="noStrike" kern="1200" cap="none" spc="0" normalizeH="0" baseline="30000" noProof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12</a:t>
            </a:r>
            <a:r>
              <a:rPr kumimoji="1" lang="cs-CZ" sz="1800" b="0" i="0" u="none" strike="noStrike" kern="1200" cap="none" spc="0" normalizeH="0" baseline="0" noProof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K (VLT)</a:t>
            </a:r>
          </a:p>
          <a:p>
            <a:pPr marL="0" marR="0" lvl="0" indent="0" algn="l" defTabSz="914400" rtl="0" eaLnBrk="0" fontAlgn="base" latinLnBrk="0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1800" b="0" i="0" u="none" strike="noStrike" kern="1200" cap="none" spc="0" normalizeH="0" baseline="0" noProof="0">
                <a:ln>
                  <a:noFill/>
                </a:ln>
                <a:solidFill>
                  <a:srgbClr val="FFFF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RTG:</a:t>
            </a:r>
            <a:r>
              <a:rPr kumimoji="1" lang="cs-CZ" sz="1800" b="0" i="0" u="none" strike="noStrike" kern="1200" cap="none" spc="0" normalizeH="0" baseline="0" noProof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inverzní Comptonův rozptyl </a:t>
            </a:r>
          </a:p>
          <a:p>
            <a:pPr marL="0" marR="0" lvl="0" indent="0" algn="l" defTabSz="914400" rtl="0" eaLnBrk="0" fontAlgn="base" latinLnBrk="0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1800" b="0" i="0" u="none" strike="noStrike" kern="1200" cap="none" spc="0" normalizeH="0" baseline="0" noProof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    (XMM Newton)</a:t>
            </a:r>
            <a:endParaRPr kumimoji="1" lang="cs-CZ" sz="1800" b="0" i="0" u="none" strike="noStrike" kern="1200" cap="none" spc="0" normalizeH="0" baseline="0" noProof="0">
              <a:ln>
                <a:noFill/>
              </a:ln>
              <a:solidFill>
                <a:srgbClr val="FFFFCC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1800" b="0" i="0" u="none" strike="noStrike" kern="1200" cap="none" spc="0" normalizeH="0" baseline="0" noProof="0">
                <a:ln>
                  <a:noFill/>
                </a:ln>
                <a:solidFill>
                  <a:srgbClr val="FFFF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kvaziperioda:</a:t>
            </a:r>
            <a:r>
              <a:rPr kumimoji="1" lang="cs-CZ" sz="1800" b="0" i="0" u="none" strike="noStrike" kern="1200" cap="none" spc="0" normalizeH="0" baseline="0" noProof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17 až 22 minut</a:t>
            </a:r>
          </a:p>
          <a:p>
            <a:pPr marL="0" marR="0" lvl="0" indent="0" algn="l" defTabSz="914400" rtl="0" eaLnBrk="0" fontAlgn="base" latinLnBrk="0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1800" b="0" i="0" u="none" strike="noStrike" kern="1200" cap="none" spc="0" normalizeH="0" baseline="0" noProof="0">
                <a:ln>
                  <a:noFill/>
                </a:ln>
                <a:solidFill>
                  <a:srgbClr val="FFFF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poslední stabilní orbita:</a:t>
            </a:r>
            <a:r>
              <a:rPr kumimoji="1" lang="cs-CZ" sz="1800" b="0" i="0" u="none" strike="noStrike" kern="1200" cap="none" spc="0" normalizeH="0" baseline="0" noProof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30 minut</a:t>
            </a:r>
          </a:p>
          <a:p>
            <a:pPr marL="0" marR="0" lvl="0" indent="0" algn="l" defTabSz="914400" rtl="0" eaLnBrk="0" fontAlgn="base" latinLnBrk="0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1800" b="0" i="0" u="none" strike="noStrike" kern="1200" cap="none" spc="0" normalizeH="0" baseline="0" noProof="0">
                <a:ln>
                  <a:noFill/>
                </a:ln>
                <a:solidFill>
                  <a:srgbClr val="FFFF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rozměry zdroje:</a:t>
            </a:r>
            <a:r>
              <a:rPr kumimoji="1" lang="cs-CZ" sz="1800" b="0" i="0" u="none" strike="noStrike" kern="1200" cap="none" spc="0" normalizeH="0" baseline="0" noProof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0,3 Rg !!!</a:t>
            </a:r>
          </a:p>
        </p:txBody>
      </p:sp>
      <p:sp>
        <p:nvSpPr>
          <p:cNvPr id="37895" name="Text Box 14"/>
          <p:cNvSpPr txBox="1">
            <a:spLocks noChangeArrowheads="1"/>
          </p:cNvSpPr>
          <p:nvPr/>
        </p:nvSpPr>
        <p:spPr bwMode="auto">
          <a:xfrm>
            <a:off x="8277225" y="1738313"/>
            <a:ext cx="877888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1400" b="0" i="0" u="none" strike="noStrike" kern="1200" cap="none" spc="0" normalizeH="0" baseline="0" noProof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1,65 μm </a:t>
            </a:r>
          </a:p>
        </p:txBody>
      </p:sp>
    </p:spTree>
    <p:extLst>
      <p:ext uri="{BB962C8B-B14F-4D97-AF65-F5344CB8AC3E}">
        <p14:creationId xmlns:p14="http://schemas.microsoft.com/office/powerpoint/2010/main" val="42317586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>
          <a:gsLst>
            <a:gs pos="0">
              <a:schemeClr val="accent1">
                <a:lumMod val="7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03_m87_jet">
            <a:extLst>
              <a:ext uri="{FF2B5EF4-FFF2-40B4-BE49-F238E27FC236}">
                <a16:creationId xmlns:a16="http://schemas.microsoft.com/office/drawing/2014/main" id="{2BCB4BC8-B429-45B2-AB95-18517E776FB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3392116" y="1106115"/>
            <a:ext cx="6858001" cy="4645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ovéPole 5">
            <a:extLst>
              <a:ext uri="{FF2B5EF4-FFF2-40B4-BE49-F238E27FC236}">
                <a16:creationId xmlns:a16="http://schemas.microsoft.com/office/drawing/2014/main" id="{D93887F6-B952-4D2E-9EF7-409E30FB24B5}"/>
              </a:ext>
            </a:extLst>
          </p:cNvPr>
          <p:cNvSpPr txBox="1"/>
          <p:nvPr/>
        </p:nvSpPr>
        <p:spPr>
          <a:xfrm>
            <a:off x="465526" y="1093390"/>
            <a:ext cx="4106474" cy="4196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00050" marR="0" lvl="0" indent="-4000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romanUcPeriod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 Trocha teorie</a:t>
            </a:r>
          </a:p>
          <a:p>
            <a:pPr marL="400050" marR="0" lvl="0" indent="-4000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romanUcPeriod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 </a:t>
            </a:r>
            <a:r>
              <a:rPr lang="cs-CZ" sz="1800" b="0" dirty="0">
                <a:solidFill>
                  <a:srgbClr val="010000"/>
                </a:solidFill>
                <a:latin typeface="Arial"/>
              </a:rPr>
              <a:t>Žhaví kandidáti</a:t>
            </a:r>
            <a:endParaRPr kumimoji="1" lang="cs-CZ" sz="1800" b="0" i="0" u="none" strike="noStrike" kern="1200" cap="none" spc="0" normalizeH="0" baseline="0" noProof="0" dirty="0">
              <a:ln>
                <a:noFill/>
              </a:ln>
              <a:solidFill>
                <a:srgbClr val="01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400050" marR="0" lvl="0" indent="-4000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romanUcPeriod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 Centrum Galaxie</a:t>
            </a:r>
          </a:p>
          <a:p>
            <a:pPr marL="400050" marR="0" lvl="0" indent="-4000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romanUcPeriod"/>
              <a:tabLst/>
              <a:defRPr/>
            </a:pPr>
            <a:r>
              <a:rPr lang="cs-CZ" sz="1800" b="0" dirty="0">
                <a:solidFill>
                  <a:schemeClr val="bg2">
                    <a:lumMod val="50000"/>
                    <a:lumOff val="50000"/>
                  </a:schemeClr>
                </a:solidFill>
                <a:latin typeface="Arial"/>
              </a:rPr>
              <a:t>  Červí díry?</a:t>
            </a:r>
            <a:endParaRPr kumimoji="1" lang="cs-CZ" sz="18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50000"/>
                  <a:lumOff val="50000"/>
                </a:schemeClr>
              </a:solidFill>
              <a:effectLst/>
              <a:uLnTx/>
              <a:uFillTx/>
              <a:latin typeface="Arial"/>
            </a:endParaRPr>
          </a:p>
          <a:p>
            <a:pPr marL="400050" marR="0" lvl="0" indent="-4000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romanUcPeriod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 Fotografování děr</a:t>
            </a:r>
          </a:p>
          <a:p>
            <a:pPr marL="400050" marR="0" lvl="0" indent="-4000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romanUcPeriod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 </a:t>
            </a:r>
            <a:r>
              <a:rPr lang="cs-CZ" sz="1800" b="0" dirty="0">
                <a:solidFill>
                  <a:srgbClr val="010000"/>
                </a:solidFill>
                <a:latin typeface="Arial"/>
              </a:rPr>
              <a:t>Gravitační vlny</a:t>
            </a:r>
          </a:p>
          <a:p>
            <a:pPr marL="400050" marR="0" lvl="0" indent="-4000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romanUcPeriod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 Mechanizmy výtrysků</a:t>
            </a:r>
          </a:p>
          <a:p>
            <a:pPr marL="400050" marR="0" lvl="0" indent="-4000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romanUcPeriod"/>
              <a:tabLst/>
              <a:defRPr/>
            </a:pPr>
            <a:r>
              <a:rPr lang="cs-CZ" sz="1800" b="0" dirty="0">
                <a:solidFill>
                  <a:srgbClr val="010000"/>
                </a:solidFill>
                <a:latin typeface="Arial"/>
              </a:rPr>
              <a:t>  Holografický princip</a:t>
            </a:r>
            <a:endParaRPr kumimoji="1" lang="cs-CZ" sz="1800" b="0" i="0" u="none" strike="noStrike" kern="1200" cap="none" spc="0" normalizeH="0" baseline="0" noProof="0" dirty="0">
              <a:ln>
                <a:noFill/>
              </a:ln>
              <a:solidFill>
                <a:srgbClr val="01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400050" marR="0" lvl="0" indent="-4000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romanUcPeriod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 </a:t>
            </a:r>
            <a:r>
              <a:rPr kumimoji="1" lang="cs-CZ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Černoděroví</a:t>
            </a: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rekordmani</a:t>
            </a:r>
          </a:p>
          <a:p>
            <a:pPr marL="400050" marR="0" lvl="0" indent="-4000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romanUcPeriod"/>
              <a:tabLst/>
              <a:defRPr/>
            </a:pPr>
            <a:r>
              <a:rPr lang="cs-CZ" sz="1800" b="0" dirty="0">
                <a:solidFill>
                  <a:srgbClr val="010000"/>
                </a:solidFill>
                <a:latin typeface="Arial"/>
              </a:rPr>
              <a:t>  Duté díry</a:t>
            </a:r>
            <a:endParaRPr kumimoji="1" lang="cs-CZ" sz="1800" b="0" i="0" u="none" strike="noStrike" kern="1200" cap="none" spc="0" normalizeH="0" baseline="0" noProof="0" dirty="0">
              <a:ln>
                <a:noFill/>
              </a:ln>
              <a:solidFill>
                <a:srgbClr val="01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1316396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ek 2">
            <a:extLst>
              <a:ext uri="{FF2B5EF4-FFF2-40B4-BE49-F238E27FC236}">
                <a16:creationId xmlns:a16="http://schemas.microsoft.com/office/drawing/2014/main" id="{F64CD255-B698-47D2-A9B7-0182EF6044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71302"/>
            <a:ext cx="9144000" cy="5207941"/>
          </a:xfrm>
          <a:prstGeom prst="rect">
            <a:avLst/>
          </a:prstGeom>
        </p:spPr>
      </p:pic>
      <p:sp>
        <p:nvSpPr>
          <p:cNvPr id="2" name="TextovéPole 1">
            <a:extLst>
              <a:ext uri="{FF2B5EF4-FFF2-40B4-BE49-F238E27FC236}">
                <a16:creationId xmlns:a16="http://schemas.microsoft.com/office/drawing/2014/main" id="{B2AD81E8-234B-469B-BAA4-FCE93B30626F}"/>
              </a:ext>
            </a:extLst>
          </p:cNvPr>
          <p:cNvSpPr txBox="1"/>
          <p:nvPr/>
        </p:nvSpPr>
        <p:spPr>
          <a:xfrm>
            <a:off x="1743959" y="6086588"/>
            <a:ext cx="516224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000" b="0" dirty="0">
                <a:solidFill>
                  <a:srgbClr val="003399"/>
                </a:solidFill>
                <a:latin typeface="+mn-lt"/>
              </a:rPr>
              <a:t>1935: Albert Einstein + Nathan Rosen: most</a:t>
            </a:r>
          </a:p>
        </p:txBody>
      </p:sp>
    </p:spTree>
    <p:extLst>
      <p:ext uri="{BB962C8B-B14F-4D97-AF65-F5344CB8AC3E}">
        <p14:creationId xmlns:p14="http://schemas.microsoft.com/office/powerpoint/2010/main" val="21663791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0" y="0"/>
            <a:ext cx="7100888" cy="693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3200" b="1" i="0" u="none" strike="noStrike" kern="1200" cap="none" spc="0" normalizeH="0" baseline="0" noProof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Červí díry</a:t>
            </a:r>
          </a:p>
        </p:txBody>
      </p:sp>
      <p:pic>
        <p:nvPicPr>
          <p:cNvPr id="3" name="Obrázek 2">
            <a:extLst>
              <a:ext uri="{FF2B5EF4-FFF2-40B4-BE49-F238E27FC236}">
                <a16:creationId xmlns:a16="http://schemas.microsoft.com/office/drawing/2014/main" id="{B98F8405-D398-4ED2-908F-AB3FD5A52D9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962" y="0"/>
            <a:ext cx="9148714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11109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Obrázek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69122"/>
            <a:ext cx="9144000" cy="2192167"/>
          </a:xfrm>
          <a:prstGeom prst="rect">
            <a:avLst/>
          </a:prstGeom>
        </p:spPr>
      </p:pic>
      <p:pic>
        <p:nvPicPr>
          <p:cNvPr id="2" name="Obrázek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742" y="333492"/>
            <a:ext cx="8791194" cy="33774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18327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Obrázek 6">
            <a:extLst>
              <a:ext uri="{FF2B5EF4-FFF2-40B4-BE49-F238E27FC236}">
                <a16:creationId xmlns:a16="http://schemas.microsoft.com/office/drawing/2014/main" id="{99997FCE-615D-48A3-AA9C-54808FAF21A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03622"/>
            <a:ext cx="9144000" cy="60507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63739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ek 3">
            <a:extLst>
              <a:ext uri="{FF2B5EF4-FFF2-40B4-BE49-F238E27FC236}">
                <a16:creationId xmlns:a16="http://schemas.microsoft.com/office/drawing/2014/main" id="{35FAC282-9F2F-481A-A949-59DCE30367B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13350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1923" name="Rectangle 3"/>
          <p:cNvSpPr>
            <a:spLocks noChangeArrowheads="1"/>
          </p:cNvSpPr>
          <p:nvPr/>
        </p:nvSpPr>
        <p:spPr bwMode="auto">
          <a:xfrm>
            <a:off x="0" y="0"/>
            <a:ext cx="8193088" cy="6594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altLang="cs-CZ" sz="2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Einsteinova geometrická teorie gravitace (1915)</a:t>
            </a:r>
          </a:p>
        </p:txBody>
      </p:sp>
      <p:pic>
        <p:nvPicPr>
          <p:cNvPr id="3" name="Obrázek 2">
            <a:extLst>
              <a:ext uri="{FF2B5EF4-FFF2-40B4-BE49-F238E27FC236}">
                <a16:creationId xmlns:a16="http://schemas.microsoft.com/office/drawing/2014/main" id="{F5CF466C-BC32-4C52-9424-D3451664E28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10933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30441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ek 2">
            <a:extLst>
              <a:ext uri="{FF2B5EF4-FFF2-40B4-BE49-F238E27FC236}">
                <a16:creationId xmlns:a16="http://schemas.microsoft.com/office/drawing/2014/main" id="{42E0A177-D5BD-4AA6-A7CC-EDC20826C90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51847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>
          <a:gsLst>
            <a:gs pos="0">
              <a:schemeClr val="accent1">
                <a:lumMod val="7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03_m87_jet">
            <a:extLst>
              <a:ext uri="{FF2B5EF4-FFF2-40B4-BE49-F238E27FC236}">
                <a16:creationId xmlns:a16="http://schemas.microsoft.com/office/drawing/2014/main" id="{2BCB4BC8-B429-45B2-AB95-18517E776FB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3392116" y="1106115"/>
            <a:ext cx="6858001" cy="4645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ovéPole 5">
            <a:extLst>
              <a:ext uri="{FF2B5EF4-FFF2-40B4-BE49-F238E27FC236}">
                <a16:creationId xmlns:a16="http://schemas.microsoft.com/office/drawing/2014/main" id="{0E5B05A3-BAD6-472D-82B8-21966F4A0C93}"/>
              </a:ext>
            </a:extLst>
          </p:cNvPr>
          <p:cNvSpPr txBox="1"/>
          <p:nvPr/>
        </p:nvSpPr>
        <p:spPr>
          <a:xfrm>
            <a:off x="465526" y="1093390"/>
            <a:ext cx="4106474" cy="4196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00050" marR="0" lvl="0" indent="-4000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romanUcPeriod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 Trocha teorie</a:t>
            </a:r>
          </a:p>
          <a:p>
            <a:pPr marL="400050" marR="0" lvl="0" indent="-4000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romanUcPeriod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 </a:t>
            </a:r>
            <a:r>
              <a:rPr lang="cs-CZ" sz="1800" b="0" dirty="0">
                <a:solidFill>
                  <a:srgbClr val="010000"/>
                </a:solidFill>
                <a:latin typeface="Arial"/>
              </a:rPr>
              <a:t>Žhaví kandidáti</a:t>
            </a:r>
            <a:endParaRPr kumimoji="1" lang="cs-CZ" sz="1800" b="0" i="0" u="none" strike="noStrike" kern="1200" cap="none" spc="0" normalizeH="0" baseline="0" noProof="0" dirty="0">
              <a:ln>
                <a:noFill/>
              </a:ln>
              <a:solidFill>
                <a:srgbClr val="01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400050" marR="0" lvl="0" indent="-4000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romanUcPeriod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 Centrum Galaxie</a:t>
            </a:r>
          </a:p>
          <a:p>
            <a:pPr marL="400050" marR="0" lvl="0" indent="-4000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romanUcPeriod"/>
              <a:tabLst/>
              <a:defRPr/>
            </a:pPr>
            <a:r>
              <a:rPr lang="cs-CZ" sz="1800" b="0" dirty="0">
                <a:solidFill>
                  <a:srgbClr val="010000"/>
                </a:solidFill>
                <a:latin typeface="Arial"/>
              </a:rPr>
              <a:t>  Červí díry?</a:t>
            </a:r>
            <a:endParaRPr kumimoji="1" lang="cs-CZ" sz="1800" b="0" i="0" u="none" strike="noStrike" kern="1200" cap="none" spc="0" normalizeH="0" baseline="0" noProof="0" dirty="0">
              <a:ln>
                <a:noFill/>
              </a:ln>
              <a:solidFill>
                <a:srgbClr val="01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400050" marR="0" lvl="0" indent="-4000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romanUcPeriod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50000"/>
                    <a:lumOff val="50000"/>
                  </a:schemeClr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 Fotografování děr</a:t>
            </a:r>
          </a:p>
          <a:p>
            <a:pPr marL="400050" marR="0" lvl="0" indent="-4000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romanUcPeriod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 </a:t>
            </a:r>
            <a:r>
              <a:rPr lang="cs-CZ" sz="1800" b="0" dirty="0">
                <a:solidFill>
                  <a:srgbClr val="010000"/>
                </a:solidFill>
                <a:latin typeface="Arial"/>
              </a:rPr>
              <a:t>Gravitační vlny</a:t>
            </a:r>
          </a:p>
          <a:p>
            <a:pPr marL="400050" marR="0" lvl="0" indent="-4000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romanUcPeriod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 Mechanizmy výtrysků</a:t>
            </a:r>
          </a:p>
          <a:p>
            <a:pPr marL="400050" marR="0" lvl="0" indent="-4000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romanUcPeriod"/>
              <a:tabLst/>
              <a:defRPr/>
            </a:pPr>
            <a:r>
              <a:rPr lang="cs-CZ" sz="1800" b="0" dirty="0">
                <a:solidFill>
                  <a:srgbClr val="010000"/>
                </a:solidFill>
                <a:latin typeface="Arial"/>
              </a:rPr>
              <a:t>  Holografický princip</a:t>
            </a:r>
            <a:endParaRPr kumimoji="1" lang="cs-CZ" sz="1800" b="0" i="0" u="none" strike="noStrike" kern="1200" cap="none" spc="0" normalizeH="0" baseline="0" noProof="0" dirty="0">
              <a:ln>
                <a:noFill/>
              </a:ln>
              <a:solidFill>
                <a:srgbClr val="01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400050" marR="0" lvl="0" indent="-4000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romanUcPeriod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 </a:t>
            </a:r>
            <a:r>
              <a:rPr kumimoji="1" lang="cs-CZ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Černoděroví</a:t>
            </a: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rekordmani</a:t>
            </a:r>
          </a:p>
          <a:p>
            <a:pPr marL="400050" marR="0" lvl="0" indent="-4000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romanUcPeriod"/>
              <a:tabLst/>
              <a:defRPr/>
            </a:pPr>
            <a:r>
              <a:rPr lang="cs-CZ" sz="1800" b="0" dirty="0">
                <a:solidFill>
                  <a:srgbClr val="010000"/>
                </a:solidFill>
                <a:latin typeface="Arial"/>
              </a:rPr>
              <a:t>  Duté díry</a:t>
            </a:r>
            <a:endParaRPr kumimoji="1" lang="cs-CZ" sz="1800" b="0" i="0" u="none" strike="noStrike" kern="1200" cap="none" spc="0" normalizeH="0" baseline="0" noProof="0" dirty="0">
              <a:ln>
                <a:noFill/>
              </a:ln>
              <a:solidFill>
                <a:srgbClr val="01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3161226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Obrázek 5">
            <a:extLst>
              <a:ext uri="{FF2B5EF4-FFF2-40B4-BE49-F238E27FC236}">
                <a16:creationId xmlns:a16="http://schemas.microsoft.com/office/drawing/2014/main" id="{9877CEC2-591A-41E4-B870-A532144C783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5125" y="535099"/>
            <a:ext cx="5904116" cy="5969961"/>
          </a:xfrm>
          <a:prstGeom prst="rect">
            <a:avLst/>
          </a:prstGeom>
        </p:spPr>
      </p:pic>
      <p:sp>
        <p:nvSpPr>
          <p:cNvPr id="8" name="Obdélník 7">
            <a:extLst>
              <a:ext uri="{FF2B5EF4-FFF2-40B4-BE49-F238E27FC236}">
                <a16:creationId xmlns:a16="http://schemas.microsoft.com/office/drawing/2014/main" id="{4FB2599F-08CB-43FB-A99E-5198A38682CF}"/>
              </a:ext>
            </a:extLst>
          </p:cNvPr>
          <p:cNvSpPr/>
          <p:nvPr/>
        </p:nvSpPr>
        <p:spPr bwMode="auto">
          <a:xfrm>
            <a:off x="7697685" y="1431985"/>
            <a:ext cx="310551" cy="215660"/>
          </a:xfrm>
          <a:prstGeom prst="rect">
            <a:avLst/>
          </a:prstGeom>
          <a:solidFill>
            <a:srgbClr val="050423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1" i="0" u="none" strike="noStrike" kern="1200" cap="none" spc="0" normalizeH="0" baseline="0" noProof="0">
              <a:ln>
                <a:noFill/>
              </a:ln>
              <a:solidFill>
                <a:srgbClr val="005654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2" name="TextovéPole 11">
            <a:extLst>
              <a:ext uri="{FF2B5EF4-FFF2-40B4-BE49-F238E27FC236}">
                <a16:creationId xmlns:a16="http://schemas.microsoft.com/office/drawing/2014/main" id="{8E2BE095-8CA3-4854-AC54-FEBF472F4436}"/>
              </a:ext>
            </a:extLst>
          </p:cNvPr>
          <p:cNvSpPr txBox="1"/>
          <p:nvPr/>
        </p:nvSpPr>
        <p:spPr>
          <a:xfrm>
            <a:off x="7467557" y="1363775"/>
            <a:ext cx="77457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1600" b="1" i="0" u="none" strike="noStrike" kern="1200" cap="none" spc="0" normalizeH="0" baseline="0" noProof="0" dirty="0">
                <a:ln>
                  <a:noFill/>
                </a:ln>
                <a:solidFill>
                  <a:srgbClr val="FFFFCC">
                    <a:lumMod val="75000"/>
                  </a:srgbClr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IRAM</a:t>
            </a:r>
          </a:p>
        </p:txBody>
      </p:sp>
      <p:sp>
        <p:nvSpPr>
          <p:cNvPr id="10" name="TextovéPole 9">
            <a:extLst>
              <a:ext uri="{FF2B5EF4-FFF2-40B4-BE49-F238E27FC236}">
                <a16:creationId xmlns:a16="http://schemas.microsoft.com/office/drawing/2014/main" id="{82C7D585-0148-438D-9C1F-081CCA54CD78}"/>
              </a:ext>
            </a:extLst>
          </p:cNvPr>
          <p:cNvSpPr txBox="1"/>
          <p:nvPr/>
        </p:nvSpPr>
        <p:spPr>
          <a:xfrm>
            <a:off x="65362" y="4979764"/>
            <a:ext cx="4980594" cy="18158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14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ALMA (</a:t>
            </a:r>
            <a:r>
              <a:rPr kumimoji="1" lang="cs-CZ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Atacama</a:t>
            </a:r>
            <a:r>
              <a:rPr kumimoji="1" lang="cs-CZ" sz="14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</a:t>
            </a:r>
            <a:r>
              <a:rPr kumimoji="1" lang="cs-CZ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Large</a:t>
            </a:r>
            <a:r>
              <a:rPr kumimoji="1" lang="cs-CZ" sz="14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</a:t>
            </a:r>
            <a:r>
              <a:rPr kumimoji="1" lang="cs-CZ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Millimeter</a:t>
            </a:r>
            <a:r>
              <a:rPr kumimoji="1" lang="cs-CZ" sz="14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</a:t>
            </a:r>
            <a:r>
              <a:rPr kumimoji="1" lang="cs-CZ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Array</a:t>
            </a:r>
            <a:r>
              <a:rPr kumimoji="1" lang="cs-CZ" sz="14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)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14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APEX (</a:t>
            </a:r>
            <a:r>
              <a:rPr kumimoji="1" lang="cs-CZ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Atacama</a:t>
            </a:r>
            <a:r>
              <a:rPr kumimoji="1" lang="cs-CZ" sz="14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</a:t>
            </a:r>
            <a:r>
              <a:rPr kumimoji="1" lang="cs-CZ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Pathfinder</a:t>
            </a:r>
            <a:r>
              <a:rPr kumimoji="1" lang="cs-CZ" sz="14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</a:t>
            </a:r>
            <a:r>
              <a:rPr kumimoji="1" lang="cs-CZ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EXperiment</a:t>
            </a:r>
            <a:r>
              <a:rPr kumimoji="1" lang="cs-CZ" sz="14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)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14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SPT (</a:t>
            </a:r>
            <a:r>
              <a:rPr kumimoji="1" lang="cs-CZ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South</a:t>
            </a:r>
            <a:r>
              <a:rPr kumimoji="1" lang="cs-CZ" sz="14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Pole </a:t>
            </a:r>
            <a:r>
              <a:rPr kumimoji="1" lang="cs-CZ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Telescope</a:t>
            </a:r>
            <a:r>
              <a:rPr kumimoji="1" lang="cs-CZ" sz="14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)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14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JCMT (James </a:t>
            </a:r>
            <a:r>
              <a:rPr kumimoji="1" lang="cs-CZ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Clerk</a:t>
            </a:r>
            <a:r>
              <a:rPr kumimoji="1" lang="cs-CZ" sz="14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Maxwell </a:t>
            </a:r>
            <a:r>
              <a:rPr kumimoji="1" lang="cs-CZ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Telscope</a:t>
            </a:r>
            <a:r>
              <a:rPr kumimoji="1" lang="cs-CZ" sz="14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)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14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SMA (</a:t>
            </a:r>
            <a:r>
              <a:rPr kumimoji="1" lang="cs-CZ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Submillimeter</a:t>
            </a:r>
            <a:r>
              <a:rPr kumimoji="1" lang="cs-CZ" sz="14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</a:t>
            </a:r>
            <a:r>
              <a:rPr kumimoji="1" lang="cs-CZ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Array</a:t>
            </a:r>
            <a:r>
              <a:rPr kumimoji="1" lang="cs-CZ" sz="14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)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14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SMT (</a:t>
            </a:r>
            <a:r>
              <a:rPr kumimoji="1" lang="cs-CZ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Submillimeter</a:t>
            </a:r>
            <a:r>
              <a:rPr kumimoji="1" lang="cs-CZ" sz="14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</a:t>
            </a:r>
            <a:r>
              <a:rPr kumimoji="1" lang="cs-CZ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Telescope</a:t>
            </a:r>
            <a:r>
              <a:rPr kumimoji="1" lang="cs-CZ" sz="14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)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14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LMT (</a:t>
            </a:r>
            <a:r>
              <a:rPr kumimoji="1" lang="cs-CZ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Large</a:t>
            </a:r>
            <a:r>
              <a:rPr kumimoji="1" lang="cs-CZ" sz="14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</a:t>
            </a:r>
            <a:r>
              <a:rPr kumimoji="1" lang="cs-CZ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Millimeter</a:t>
            </a:r>
            <a:r>
              <a:rPr kumimoji="1" lang="cs-CZ" sz="14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</a:t>
            </a:r>
            <a:r>
              <a:rPr kumimoji="1" lang="cs-CZ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Telescope</a:t>
            </a:r>
            <a:r>
              <a:rPr kumimoji="1" lang="cs-CZ" sz="14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)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14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IRAM (Institute </a:t>
            </a:r>
            <a:r>
              <a:rPr kumimoji="1" lang="cs-CZ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for</a:t>
            </a:r>
            <a:r>
              <a:rPr kumimoji="1" lang="cs-CZ" sz="14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</a:t>
            </a:r>
            <a:r>
              <a:rPr kumimoji="1" lang="cs-CZ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Radio</a:t>
            </a:r>
            <a:r>
              <a:rPr kumimoji="1" lang="cs-CZ" sz="14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Astronomy in </a:t>
            </a:r>
            <a:r>
              <a:rPr kumimoji="1" lang="cs-CZ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the</a:t>
            </a:r>
            <a:r>
              <a:rPr kumimoji="1" lang="cs-CZ" sz="14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</a:t>
            </a:r>
            <a:r>
              <a:rPr kumimoji="1" lang="cs-CZ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Millimeter</a:t>
            </a:r>
            <a:r>
              <a:rPr kumimoji="1" lang="cs-CZ" sz="14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</a:t>
            </a:r>
            <a:r>
              <a:rPr kumimoji="1" lang="cs-CZ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Range</a:t>
            </a:r>
            <a:r>
              <a:rPr kumimoji="1" lang="cs-CZ" sz="14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)</a:t>
            </a:r>
            <a:endParaRPr kumimoji="1" lang="cs-CZ" sz="1400" b="1" i="0" u="none" strike="noStrike" kern="1200" cap="none" spc="0" normalizeH="0" baseline="0" noProof="0" dirty="0">
              <a:ln>
                <a:noFill/>
              </a:ln>
              <a:solidFill>
                <a:srgbClr val="336699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1" name="TextovéPole 10">
            <a:extLst>
              <a:ext uri="{FF2B5EF4-FFF2-40B4-BE49-F238E27FC236}">
                <a16:creationId xmlns:a16="http://schemas.microsoft.com/office/drawing/2014/main" id="{D39E6C49-A8E7-4284-9FF4-78CEF1040DBB}"/>
              </a:ext>
            </a:extLst>
          </p:cNvPr>
          <p:cNvSpPr txBox="1"/>
          <p:nvPr/>
        </p:nvSpPr>
        <p:spPr>
          <a:xfrm>
            <a:off x="65362" y="47685"/>
            <a:ext cx="608091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 Narrow"/>
                <a:ea typeface="+mn-ea"/>
                <a:cs typeface="+mn-cs"/>
              </a:rPr>
              <a:t>Event</a:t>
            </a:r>
            <a:r>
              <a:rPr kumimoji="1" lang="cs-CZ" sz="2800" b="1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 Narrow"/>
                <a:ea typeface="+mn-ea"/>
                <a:cs typeface="+mn-cs"/>
              </a:rPr>
              <a:t> </a:t>
            </a:r>
            <a:r>
              <a:rPr kumimoji="1" lang="cs-CZ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 Narrow"/>
                <a:ea typeface="+mn-ea"/>
                <a:cs typeface="+mn-cs"/>
              </a:rPr>
              <a:t>Horizon</a:t>
            </a:r>
            <a:r>
              <a:rPr kumimoji="1" lang="cs-CZ" sz="2800" b="1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 Narrow"/>
                <a:ea typeface="+mn-ea"/>
                <a:cs typeface="+mn-cs"/>
              </a:rPr>
              <a:t> </a:t>
            </a:r>
            <a:r>
              <a:rPr kumimoji="1" lang="cs-CZ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 Narrow"/>
                <a:ea typeface="+mn-ea"/>
                <a:cs typeface="+mn-cs"/>
              </a:rPr>
              <a:t>Telescope</a:t>
            </a:r>
            <a:r>
              <a:rPr kumimoji="1" lang="cs-CZ" sz="2800" b="1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 Narrow"/>
                <a:ea typeface="+mn-ea"/>
                <a:cs typeface="+mn-cs"/>
              </a:rPr>
              <a:t> (2012</a:t>
            </a:r>
            <a:r>
              <a:rPr kumimoji="1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 Narrow"/>
                <a:ea typeface="+mn-ea"/>
                <a:cs typeface="+mn-cs"/>
              </a:rPr>
              <a:t>–202</a:t>
            </a:r>
            <a:r>
              <a:rPr kumimoji="1" lang="cs-CZ" sz="2800" b="1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 Narrow"/>
                <a:ea typeface="+mn-ea"/>
                <a:cs typeface="+mn-cs"/>
              </a:rPr>
              <a:t>4)</a:t>
            </a:r>
          </a:p>
        </p:txBody>
      </p:sp>
      <p:sp>
        <p:nvSpPr>
          <p:cNvPr id="15" name="TextovéPole 14">
            <a:extLst>
              <a:ext uri="{FF2B5EF4-FFF2-40B4-BE49-F238E27FC236}">
                <a16:creationId xmlns:a16="http://schemas.microsoft.com/office/drawing/2014/main" id="{EA3EFAEE-4EB1-4C80-9F8B-FB8B5A93E924}"/>
              </a:ext>
            </a:extLst>
          </p:cNvPr>
          <p:cNvSpPr txBox="1"/>
          <p:nvPr/>
        </p:nvSpPr>
        <p:spPr>
          <a:xfrm>
            <a:off x="65362" y="1704197"/>
            <a:ext cx="193514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1400" b="0" i="0" u="none" strike="noStrike" kern="1200" cap="none" spc="0" normalizeH="0" baseline="0" noProof="0" dirty="0">
                <a:ln>
                  <a:noFill/>
                </a:ln>
                <a:solidFill>
                  <a:srgbClr val="010000">
                    <a:lumMod val="50000"/>
                    <a:lumOff val="50000"/>
                  </a:srgbClr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rozlišení: </a:t>
            </a:r>
            <a:r>
              <a:rPr kumimoji="1" lang="cs-CZ" sz="14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40 µas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1400" b="0" i="0" u="none" strike="noStrike" kern="1200" cap="none" spc="0" normalizeH="0" baseline="0" noProof="0" dirty="0">
                <a:ln>
                  <a:noFill/>
                </a:ln>
                <a:solidFill>
                  <a:srgbClr val="010000">
                    <a:lumMod val="50000"/>
                    <a:lumOff val="50000"/>
                  </a:srgbClr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vlnová délka: </a:t>
            </a:r>
            <a:r>
              <a:rPr kumimoji="1" lang="cs-CZ" sz="14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1,3 mm</a:t>
            </a:r>
            <a:endParaRPr kumimoji="1" lang="cs-CZ" sz="1400" b="1" i="0" u="none" strike="noStrike" kern="1200" cap="none" spc="0" normalizeH="0" baseline="0" noProof="0" dirty="0">
              <a:ln>
                <a:noFill/>
              </a:ln>
              <a:solidFill>
                <a:srgbClr val="336699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64514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ek 3">
            <a:extLst>
              <a:ext uri="{FF2B5EF4-FFF2-40B4-BE49-F238E27FC236}">
                <a16:creationId xmlns:a16="http://schemas.microsoft.com/office/drawing/2014/main" id="{BBD9D832-6827-4C18-8938-AE79C4EFADF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5459" y="106043"/>
            <a:ext cx="7817223" cy="66155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48404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ek 2">
            <a:extLst>
              <a:ext uri="{FF2B5EF4-FFF2-40B4-BE49-F238E27FC236}">
                <a16:creationId xmlns:a16="http://schemas.microsoft.com/office/drawing/2014/main" id="{444A1591-42AD-4667-BC8D-CC8F95E74E2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096000"/>
          </a:xfrm>
          <a:prstGeom prst="rect">
            <a:avLst/>
          </a:prstGeom>
        </p:spPr>
      </p:pic>
      <p:sp>
        <p:nvSpPr>
          <p:cNvPr id="32771" name="Rectangle 2"/>
          <p:cNvSpPr>
            <a:spLocks noChangeArrowheads="1"/>
          </p:cNvSpPr>
          <p:nvPr/>
        </p:nvSpPr>
        <p:spPr bwMode="auto">
          <a:xfrm>
            <a:off x="104494" y="98303"/>
            <a:ext cx="2516158" cy="693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2800" b="1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M 87 (2019)</a:t>
            </a:r>
          </a:p>
        </p:txBody>
      </p:sp>
      <p:sp>
        <p:nvSpPr>
          <p:cNvPr id="4" name="Text Box 7">
            <a:extLst>
              <a:ext uri="{FF2B5EF4-FFF2-40B4-BE49-F238E27FC236}">
                <a16:creationId xmlns:a16="http://schemas.microsoft.com/office/drawing/2014/main" id="{68FC16BD-A6C3-4834-A110-8C547E763F7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4494" y="5357336"/>
            <a:ext cx="7512425" cy="14773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FFFF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rozlišení:</a:t>
            </a: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42 µas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FFFF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vlnová délka:</a:t>
            </a:r>
            <a:r>
              <a:rPr kumimoji="1" lang="cs-CZ" sz="1800" b="0" i="0" u="none" strike="noStrike" kern="1200" cap="none" spc="0" normalizeH="0" baseline="-2500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</a:t>
            </a: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1,3 mm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FFFF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hmotnost černé díry:</a:t>
            </a: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7,5×10</a:t>
            </a:r>
            <a:r>
              <a:rPr kumimoji="1" lang="cs-CZ" sz="1800" b="0" i="0" u="none" strike="noStrike" kern="1200" cap="none" spc="0" normalizeH="0" baseline="3000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9</a:t>
            </a: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</a:t>
            </a:r>
            <a:r>
              <a:rPr kumimoji="1" lang="cs-CZ" sz="1800" b="0" i="1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M</a:t>
            </a:r>
            <a:r>
              <a:rPr kumimoji="1" lang="cs-CZ" sz="1800" b="0" i="0" u="none" strike="noStrike" kern="1200" cap="none" spc="0" normalizeH="0" baseline="-2500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S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FFFF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horizont:</a:t>
            </a: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20×10</a:t>
            </a:r>
            <a:r>
              <a:rPr kumimoji="1" lang="cs-CZ" sz="1800" b="0" i="0" u="none" strike="noStrike" kern="1200" cap="none" spc="0" normalizeH="0" baseline="3000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9</a:t>
            </a: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km (130 au)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FFFF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EHT:</a:t>
            </a: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</a:t>
            </a:r>
            <a:r>
              <a:rPr kumimoji="1" lang="cs-CZ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Event</a:t>
            </a: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</a:t>
            </a:r>
            <a:r>
              <a:rPr kumimoji="1" lang="cs-CZ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Horizon</a:t>
            </a: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</a:t>
            </a:r>
            <a:r>
              <a:rPr kumimoji="1" lang="cs-CZ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Telescope</a:t>
            </a: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(ALMA, APEX, IRAM, JCMT, SPT…)</a:t>
            </a:r>
          </a:p>
        </p:txBody>
      </p:sp>
    </p:spTree>
    <p:extLst>
      <p:ext uri="{BB962C8B-B14F-4D97-AF65-F5344CB8AC3E}">
        <p14:creationId xmlns:p14="http://schemas.microsoft.com/office/powerpoint/2010/main" val="22114308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délník 5">
            <a:extLst>
              <a:ext uri="{FF2B5EF4-FFF2-40B4-BE49-F238E27FC236}">
                <a16:creationId xmlns:a16="http://schemas.microsoft.com/office/drawing/2014/main" id="{008AACDF-D2B4-469B-B96F-355E2DB7AD3B}"/>
              </a:ext>
            </a:extLst>
          </p:cNvPr>
          <p:cNvSpPr/>
          <p:nvPr/>
        </p:nvSpPr>
        <p:spPr bwMode="auto">
          <a:xfrm>
            <a:off x="0" y="1202787"/>
            <a:ext cx="9144000" cy="3895423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1" i="0" u="none" strike="noStrike" kern="1200" cap="none" spc="0" normalizeH="0" baseline="0" noProof="0">
              <a:ln>
                <a:noFill/>
              </a:ln>
              <a:solidFill>
                <a:srgbClr val="005654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32771" name="Rectangle 2"/>
          <p:cNvSpPr>
            <a:spLocks noChangeArrowheads="1"/>
          </p:cNvSpPr>
          <p:nvPr/>
        </p:nvSpPr>
        <p:spPr bwMode="auto">
          <a:xfrm>
            <a:off x="104494" y="98303"/>
            <a:ext cx="1195388" cy="693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2800" b="1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M 87</a:t>
            </a:r>
          </a:p>
        </p:txBody>
      </p:sp>
      <p:sp>
        <p:nvSpPr>
          <p:cNvPr id="4" name="Text Box 7">
            <a:extLst>
              <a:ext uri="{FF2B5EF4-FFF2-40B4-BE49-F238E27FC236}">
                <a16:creationId xmlns:a16="http://schemas.microsoft.com/office/drawing/2014/main" id="{68FC16BD-A6C3-4834-A110-8C547E763F7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4494" y="5357336"/>
            <a:ext cx="7512425" cy="14773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FFFF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rozlišení:</a:t>
            </a: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42 µas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FFFF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vlnová délka:</a:t>
            </a:r>
            <a:r>
              <a:rPr kumimoji="1" lang="cs-CZ" sz="1800" b="0" i="0" u="none" strike="noStrike" kern="1200" cap="none" spc="0" normalizeH="0" baseline="-2500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</a:t>
            </a: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1,3 mm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FFFF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hmotnost černé díry:</a:t>
            </a: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7,5×10</a:t>
            </a:r>
            <a:r>
              <a:rPr kumimoji="1" lang="cs-CZ" sz="1800" b="0" i="0" u="none" strike="noStrike" kern="1200" cap="none" spc="0" normalizeH="0" baseline="3000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9</a:t>
            </a: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</a:t>
            </a:r>
            <a:r>
              <a:rPr kumimoji="1" lang="cs-CZ" sz="1800" b="0" i="1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M</a:t>
            </a:r>
            <a:r>
              <a:rPr kumimoji="1" lang="cs-CZ" sz="1800" b="0" i="0" u="none" strike="noStrike" kern="1200" cap="none" spc="0" normalizeH="0" baseline="-2500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S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FFFF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horizont:</a:t>
            </a: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20×10</a:t>
            </a:r>
            <a:r>
              <a:rPr kumimoji="1" lang="cs-CZ" sz="1800" b="0" i="0" u="none" strike="noStrike" kern="1200" cap="none" spc="0" normalizeH="0" baseline="3000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9</a:t>
            </a: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km (135 au)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FFFF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EHT:</a:t>
            </a: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</a:t>
            </a:r>
            <a:r>
              <a:rPr kumimoji="1" lang="cs-CZ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Event</a:t>
            </a: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</a:t>
            </a:r>
            <a:r>
              <a:rPr kumimoji="1" lang="cs-CZ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Horizon</a:t>
            </a: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</a:t>
            </a:r>
            <a:r>
              <a:rPr kumimoji="1" lang="cs-CZ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Telescope</a:t>
            </a: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(ALMA, APEX, IRAM, JCMT, SPT…)</a:t>
            </a:r>
          </a:p>
        </p:txBody>
      </p:sp>
      <p:pic>
        <p:nvPicPr>
          <p:cNvPr id="5" name="Obrázek 4">
            <a:extLst>
              <a:ext uri="{FF2B5EF4-FFF2-40B4-BE49-F238E27FC236}">
                <a16:creationId xmlns:a16="http://schemas.microsoft.com/office/drawing/2014/main" id="{E65FC54D-6C78-4724-89C2-E9DAAA4392D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841" y="1367947"/>
            <a:ext cx="8790317" cy="35786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9302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1" name="Rectangle 2"/>
          <p:cNvSpPr>
            <a:spLocks noChangeArrowheads="1"/>
          </p:cNvSpPr>
          <p:nvPr/>
        </p:nvSpPr>
        <p:spPr bwMode="auto">
          <a:xfrm>
            <a:off x="104493" y="98303"/>
            <a:ext cx="4919993" cy="693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2800" b="1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M 87 (2021</a:t>
            </a:r>
            <a:r>
              <a:rPr kumimoji="1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, </a:t>
            </a:r>
            <a:r>
              <a:rPr kumimoji="1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polarizace</a:t>
            </a:r>
            <a:r>
              <a:rPr kumimoji="1" lang="cs-CZ" sz="2800" b="1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)</a:t>
            </a:r>
          </a:p>
        </p:txBody>
      </p:sp>
      <p:pic>
        <p:nvPicPr>
          <p:cNvPr id="3" name="Obrázek 2">
            <a:extLst>
              <a:ext uri="{FF2B5EF4-FFF2-40B4-BE49-F238E27FC236}">
                <a16:creationId xmlns:a16="http://schemas.microsoft.com/office/drawing/2014/main" id="{78F16649-169C-4DD5-84F2-A9086A2ECCC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64557"/>
            <a:ext cx="9144000" cy="60951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30039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ek 3">
            <a:extLst>
              <a:ext uri="{FF2B5EF4-FFF2-40B4-BE49-F238E27FC236}">
                <a16:creationId xmlns:a16="http://schemas.microsoft.com/office/drawing/2014/main" id="{AE88AC83-C47D-40AA-8B2B-21584327AE9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9427"/>
            <a:ext cx="6794303" cy="6858000"/>
          </a:xfrm>
          <a:prstGeom prst="rect">
            <a:avLst/>
          </a:prstGeom>
        </p:spPr>
      </p:pic>
      <p:sp>
        <p:nvSpPr>
          <p:cNvPr id="6" name="Rectangle 2">
            <a:extLst>
              <a:ext uri="{FF2B5EF4-FFF2-40B4-BE49-F238E27FC236}">
                <a16:creationId xmlns:a16="http://schemas.microsoft.com/office/drawing/2014/main" id="{D2A2D713-7FE9-4728-87A4-3EE182E8C01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4494" y="98303"/>
            <a:ext cx="2054244" cy="693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2800" b="1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M 87 (2021)</a:t>
            </a:r>
          </a:p>
        </p:txBody>
      </p:sp>
      <p:pic>
        <p:nvPicPr>
          <p:cNvPr id="3" name="Obrázek 2">
            <a:extLst>
              <a:ext uri="{FF2B5EF4-FFF2-40B4-BE49-F238E27FC236}">
                <a16:creationId xmlns:a16="http://schemas.microsoft.com/office/drawing/2014/main" id="{0FE8EC74-AAA8-431C-B8A9-D0B16B1C557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91814" y="-9427"/>
            <a:ext cx="3120272" cy="31202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98232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ázek 4">
            <a:extLst>
              <a:ext uri="{FF2B5EF4-FFF2-40B4-BE49-F238E27FC236}">
                <a16:creationId xmlns:a16="http://schemas.microsoft.com/office/drawing/2014/main" id="{40BE9DD1-EF07-48F2-9E4C-E7F9C946BD1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000" y="0"/>
            <a:ext cx="6858000" cy="6858000"/>
          </a:xfrm>
          <a:prstGeom prst="rect">
            <a:avLst/>
          </a:prstGeom>
        </p:spPr>
      </p:pic>
      <p:sp>
        <p:nvSpPr>
          <p:cNvPr id="6" name="Rectangle 2">
            <a:extLst>
              <a:ext uri="{FF2B5EF4-FFF2-40B4-BE49-F238E27FC236}">
                <a16:creationId xmlns:a16="http://schemas.microsoft.com/office/drawing/2014/main" id="{D2A2D713-7FE9-4728-87A4-3EE182E8C01D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5660674" cy="693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2800" b="1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Galaxie (data 2017; foto</a:t>
            </a:r>
            <a:r>
              <a:rPr kumimoji="1" lang="cs-CZ" sz="2800" b="1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  <a:sym typeface="Wingdings" panose="05000000000000000000" pitchFamily="2" charset="2"/>
              </a:rPr>
              <a:t> </a:t>
            </a:r>
            <a:r>
              <a:rPr kumimoji="1" lang="cs-CZ" sz="2800" b="1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2022)</a:t>
            </a:r>
          </a:p>
        </p:txBody>
      </p:sp>
    </p:spTree>
    <p:extLst>
      <p:ext uri="{BB962C8B-B14F-4D97-AF65-F5344CB8AC3E}">
        <p14:creationId xmlns:p14="http://schemas.microsoft.com/office/powerpoint/2010/main" val="12318546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>
          <a:gsLst>
            <a:gs pos="0">
              <a:schemeClr val="accent1">
                <a:lumMod val="7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03_m87_jet">
            <a:extLst>
              <a:ext uri="{FF2B5EF4-FFF2-40B4-BE49-F238E27FC236}">
                <a16:creationId xmlns:a16="http://schemas.microsoft.com/office/drawing/2014/main" id="{2BCB4BC8-B429-45B2-AB95-18517E776FB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3392116" y="1106115"/>
            <a:ext cx="6858001" cy="4645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ovéPole 5">
            <a:extLst>
              <a:ext uri="{FF2B5EF4-FFF2-40B4-BE49-F238E27FC236}">
                <a16:creationId xmlns:a16="http://schemas.microsoft.com/office/drawing/2014/main" id="{40968B87-D01B-46F0-A316-DAA468208DE7}"/>
              </a:ext>
            </a:extLst>
          </p:cNvPr>
          <p:cNvSpPr txBox="1"/>
          <p:nvPr/>
        </p:nvSpPr>
        <p:spPr>
          <a:xfrm>
            <a:off x="465526" y="1093390"/>
            <a:ext cx="4106474" cy="4196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00050" marR="0" lvl="0" indent="-4000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romanUcPeriod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 Trocha teorie</a:t>
            </a:r>
          </a:p>
          <a:p>
            <a:pPr marL="400050" marR="0" lvl="0" indent="-4000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romanUcPeriod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 </a:t>
            </a:r>
            <a:r>
              <a:rPr lang="cs-CZ" sz="1800" b="0" dirty="0">
                <a:solidFill>
                  <a:srgbClr val="010000"/>
                </a:solidFill>
                <a:latin typeface="Arial"/>
              </a:rPr>
              <a:t>Žhaví kandidáti</a:t>
            </a:r>
            <a:endParaRPr kumimoji="1" lang="cs-CZ" sz="1800" b="0" i="0" u="none" strike="noStrike" kern="1200" cap="none" spc="0" normalizeH="0" baseline="0" noProof="0" dirty="0">
              <a:ln>
                <a:noFill/>
              </a:ln>
              <a:solidFill>
                <a:srgbClr val="01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400050" marR="0" lvl="0" indent="-4000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romanUcPeriod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 Centrum Galaxie</a:t>
            </a:r>
          </a:p>
          <a:p>
            <a:pPr marL="400050" marR="0" lvl="0" indent="-4000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romanUcPeriod"/>
              <a:tabLst/>
              <a:defRPr/>
            </a:pPr>
            <a:r>
              <a:rPr lang="cs-CZ" sz="1800" b="0" dirty="0">
                <a:solidFill>
                  <a:srgbClr val="010000"/>
                </a:solidFill>
                <a:latin typeface="Arial"/>
              </a:rPr>
              <a:t>  Červí díry?</a:t>
            </a:r>
            <a:endParaRPr kumimoji="1" lang="cs-CZ" sz="1800" b="0" i="0" u="none" strike="noStrike" kern="1200" cap="none" spc="0" normalizeH="0" baseline="0" noProof="0" dirty="0">
              <a:ln>
                <a:noFill/>
              </a:ln>
              <a:solidFill>
                <a:srgbClr val="01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400050" marR="0" lvl="0" indent="-4000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romanUcPeriod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 Fotografování děr</a:t>
            </a:r>
          </a:p>
          <a:p>
            <a:pPr marL="400050" marR="0" lvl="0" indent="-4000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romanUcPeriod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50000"/>
                    <a:lumOff val="50000"/>
                  </a:schemeClr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 </a:t>
            </a:r>
            <a:r>
              <a:rPr lang="cs-CZ" sz="1800" b="0" dirty="0">
                <a:solidFill>
                  <a:schemeClr val="bg2">
                    <a:lumMod val="50000"/>
                    <a:lumOff val="50000"/>
                  </a:schemeClr>
                </a:solidFill>
                <a:latin typeface="Arial"/>
              </a:rPr>
              <a:t>Gravitační vlny</a:t>
            </a:r>
          </a:p>
          <a:p>
            <a:pPr marL="400050" marR="0" lvl="0" indent="-4000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romanUcPeriod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 Mechanizmy výtrysků</a:t>
            </a:r>
          </a:p>
          <a:p>
            <a:pPr marL="400050" marR="0" lvl="0" indent="-4000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romanUcPeriod"/>
              <a:tabLst/>
              <a:defRPr/>
            </a:pPr>
            <a:r>
              <a:rPr lang="cs-CZ" sz="1800" b="0" dirty="0">
                <a:solidFill>
                  <a:srgbClr val="010000"/>
                </a:solidFill>
                <a:latin typeface="Arial"/>
              </a:rPr>
              <a:t>  Holografický princip</a:t>
            </a:r>
            <a:endParaRPr kumimoji="1" lang="cs-CZ" sz="1800" b="0" i="0" u="none" strike="noStrike" kern="1200" cap="none" spc="0" normalizeH="0" baseline="0" noProof="0" dirty="0">
              <a:ln>
                <a:noFill/>
              </a:ln>
              <a:solidFill>
                <a:srgbClr val="01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400050" marR="0" lvl="0" indent="-4000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romanUcPeriod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 </a:t>
            </a:r>
            <a:r>
              <a:rPr kumimoji="1" lang="cs-CZ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Černoděroví</a:t>
            </a: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rekordmani</a:t>
            </a:r>
          </a:p>
          <a:p>
            <a:pPr marL="400050" marR="0" lvl="0" indent="-4000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romanUcPeriod"/>
              <a:tabLst/>
              <a:defRPr/>
            </a:pPr>
            <a:r>
              <a:rPr lang="cs-CZ" sz="1800" b="0" dirty="0">
                <a:solidFill>
                  <a:srgbClr val="010000"/>
                </a:solidFill>
                <a:latin typeface="Arial"/>
              </a:rPr>
              <a:t>  Duté díry</a:t>
            </a:r>
            <a:endParaRPr kumimoji="1" lang="cs-CZ" sz="1800" b="0" i="0" u="none" strike="noStrike" kern="1200" cap="none" spc="0" normalizeH="0" baseline="0" noProof="0" dirty="0">
              <a:ln>
                <a:noFill/>
              </a:ln>
              <a:solidFill>
                <a:srgbClr val="01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7921749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ChangeArrowheads="1"/>
          </p:cNvSpPr>
          <p:nvPr/>
        </p:nvSpPr>
        <p:spPr bwMode="auto">
          <a:xfrm>
            <a:off x="99336" y="24343"/>
            <a:ext cx="7100888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lnSpc>
                <a:spcPct val="70000"/>
              </a:lnSpc>
            </a:pPr>
            <a:r>
              <a:rPr lang="cs-CZ" sz="2800" b="0" dirty="0" err="1">
                <a:solidFill>
                  <a:schemeClr val="bg1"/>
                </a:solidFill>
                <a:latin typeface="Arial Narrow" panose="020B0606020202030204" pitchFamily="34" charset="0"/>
              </a:rPr>
              <a:t>Schwarzschildův</a:t>
            </a:r>
            <a:r>
              <a:rPr lang="cs-CZ" sz="2800" b="0" dirty="0">
                <a:solidFill>
                  <a:schemeClr val="bg1"/>
                </a:solidFill>
                <a:latin typeface="Arial Narrow" panose="020B0606020202030204" pitchFamily="34" charset="0"/>
              </a:rPr>
              <a:t> poloměr 2</a:t>
            </a:r>
            <a:r>
              <a:rPr lang="cs-CZ" sz="2800" b="0" i="1" dirty="0">
                <a:solidFill>
                  <a:schemeClr val="bg1"/>
                </a:solidFill>
                <a:latin typeface="Arial Narrow" panose="020B0606020202030204" pitchFamily="34" charset="0"/>
              </a:rPr>
              <a:t>GM</a:t>
            </a:r>
            <a:r>
              <a:rPr lang="cs-CZ" sz="2800" b="0" dirty="0">
                <a:solidFill>
                  <a:schemeClr val="bg1"/>
                </a:solidFill>
                <a:latin typeface="Arial Narrow" panose="020B0606020202030204" pitchFamily="34" charset="0"/>
              </a:rPr>
              <a:t>/</a:t>
            </a:r>
            <a:r>
              <a:rPr lang="cs-CZ" sz="2800" b="0" i="1" dirty="0">
                <a:solidFill>
                  <a:schemeClr val="bg1"/>
                </a:solidFill>
                <a:latin typeface="Arial Narrow" panose="020B0606020202030204" pitchFamily="34" charset="0"/>
              </a:rPr>
              <a:t>c</a:t>
            </a:r>
            <a:r>
              <a:rPr lang="cs-CZ" sz="800" b="0" i="1" dirty="0">
                <a:solidFill>
                  <a:schemeClr val="bg1"/>
                </a:solidFill>
                <a:latin typeface="Arial Narrow" panose="020B0606020202030204" pitchFamily="34" charset="0"/>
              </a:rPr>
              <a:t> </a:t>
            </a:r>
            <a:r>
              <a:rPr lang="cs-CZ" sz="2800" b="0" baseline="30000" dirty="0">
                <a:solidFill>
                  <a:schemeClr val="bg1"/>
                </a:solidFill>
                <a:latin typeface="Arial Narrow" panose="020B0606020202030204" pitchFamily="34" charset="0"/>
              </a:rPr>
              <a:t>2</a:t>
            </a:r>
          </a:p>
        </p:txBody>
      </p:sp>
      <p:pic>
        <p:nvPicPr>
          <p:cNvPr id="9222" name="Picture 8" descr="Schwarzschild_0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43524" y="3994566"/>
            <a:ext cx="2009239" cy="2484086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3" name="Picture 10" descr="Schwarzschild_0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993" y="4000400"/>
            <a:ext cx="2121639" cy="2484086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Obrázek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1008" y="95914"/>
            <a:ext cx="4219941" cy="3315668"/>
          </a:xfrm>
          <a:prstGeom prst="rect">
            <a:avLst/>
          </a:prstGeom>
          <a:ln>
            <a:solidFill>
              <a:schemeClr val="bg1"/>
            </a:solidFill>
          </a:ln>
        </p:spPr>
      </p:pic>
      <p:sp>
        <p:nvSpPr>
          <p:cNvPr id="3" name="TextovéPole 2"/>
          <p:cNvSpPr txBox="1"/>
          <p:nvPr/>
        </p:nvSpPr>
        <p:spPr>
          <a:xfrm>
            <a:off x="887485" y="6517596"/>
            <a:ext cx="276229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cs-CZ" b="0" dirty="0">
                <a:solidFill>
                  <a:schemeClr val="bg1"/>
                </a:solidFill>
                <a:latin typeface="+mn-lt"/>
              </a:rPr>
              <a:t>Karl </a:t>
            </a:r>
            <a:r>
              <a:rPr lang="cs-CZ" b="0" dirty="0" err="1">
                <a:solidFill>
                  <a:schemeClr val="bg1"/>
                </a:solidFill>
                <a:latin typeface="+mn-lt"/>
              </a:rPr>
              <a:t>Schwarzschild</a:t>
            </a:r>
            <a:r>
              <a:rPr lang="cs-CZ" b="0" dirty="0">
                <a:solidFill>
                  <a:schemeClr val="bg1"/>
                </a:solidFill>
                <a:latin typeface="+mn-lt"/>
              </a:rPr>
              <a:t> (1873–1916)</a:t>
            </a:r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1008" y="3486289"/>
            <a:ext cx="4219393" cy="3301675"/>
          </a:xfrm>
          <a:prstGeom prst="rect">
            <a:avLst/>
          </a:prstGeom>
          <a:ln>
            <a:solidFill>
              <a:schemeClr val="bg1"/>
            </a:solidFill>
          </a:ln>
        </p:spPr>
      </p:pic>
      <p:sp>
        <p:nvSpPr>
          <p:cNvPr id="12" name="TextovéPole 11"/>
          <p:cNvSpPr txBox="1"/>
          <p:nvPr/>
        </p:nvSpPr>
        <p:spPr>
          <a:xfrm>
            <a:off x="4828153" y="117915"/>
            <a:ext cx="142378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cs-CZ" b="0" dirty="0">
                <a:solidFill>
                  <a:schemeClr val="bg1"/>
                </a:solidFill>
                <a:latin typeface="+mn-lt"/>
              </a:rPr>
              <a:t>70,1°N 121,2°E</a:t>
            </a:r>
          </a:p>
          <a:p>
            <a:pPr algn="ctr"/>
            <a:r>
              <a:rPr lang="cs-CZ" b="0" dirty="0">
                <a:solidFill>
                  <a:schemeClr val="bg1"/>
                </a:solidFill>
                <a:latin typeface="+mn-lt"/>
              </a:rPr>
              <a:t>průměr 212 km</a:t>
            </a:r>
          </a:p>
        </p:txBody>
      </p:sp>
      <p:pic>
        <p:nvPicPr>
          <p:cNvPr id="14" name="Picture 2" descr="strong">
            <a:extLst>
              <a:ext uri="{FF2B5EF4-FFF2-40B4-BE49-F238E27FC236}">
                <a16:creationId xmlns:a16="http://schemas.microsoft.com/office/drawing/2014/main" id="{E0589B3C-00B1-4295-8717-67F9B161783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993" y="612392"/>
            <a:ext cx="4425007" cy="3292941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Text Box 6">
            <a:extLst>
              <a:ext uri="{FF2B5EF4-FFF2-40B4-BE49-F238E27FC236}">
                <a16:creationId xmlns:a16="http://schemas.microsoft.com/office/drawing/2014/main" id="{0F979C3F-A796-4A50-A1E9-F6A9DE3C928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04258" y="2819551"/>
            <a:ext cx="2303836" cy="1323439"/>
          </a:xfrm>
          <a:prstGeom prst="rect">
            <a:avLst/>
          </a:prstGeom>
          <a:solidFill>
            <a:schemeClr val="bg2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/>
        </p:spPr>
        <p:txBody>
          <a:bodyPr wrap="none">
            <a:spAutoFit/>
          </a:bodyPr>
          <a:lstStyle>
            <a:lvl1pPr marL="355600" indent="-355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buFont typeface="Wingdings" panose="05000000000000000000" pitchFamily="2" charset="2"/>
              <a:buChar char="§"/>
            </a:pPr>
            <a:r>
              <a:rPr lang="cs-CZ" sz="1600" b="0" dirty="0">
                <a:solidFill>
                  <a:schemeClr val="bg1"/>
                </a:solidFill>
                <a:latin typeface="Arial" panose="020B0604020202020204" pitchFamily="34" charset="0"/>
              </a:rPr>
              <a:t>Galaxie:       30 </a:t>
            </a:r>
            <a:r>
              <a:rPr lang="cs-CZ" sz="1600" b="0" dirty="0" err="1">
                <a:solidFill>
                  <a:schemeClr val="bg1"/>
                </a:solidFill>
                <a:latin typeface="Arial" panose="020B0604020202020204" pitchFamily="34" charset="0"/>
              </a:rPr>
              <a:t>ly</a:t>
            </a:r>
            <a:endParaRPr lang="cs-CZ" sz="1600" b="0" dirty="0">
              <a:solidFill>
                <a:schemeClr val="bg1"/>
              </a:solidFill>
              <a:latin typeface="Arial" panose="020B0604020202020204" pitchFamily="34" charset="0"/>
            </a:endParaRPr>
          </a:p>
          <a:p>
            <a:pPr>
              <a:buFont typeface="Wingdings" panose="05000000000000000000" pitchFamily="2" charset="2"/>
              <a:buChar char="§"/>
            </a:pPr>
            <a:r>
              <a:rPr lang="cs-CZ" sz="1600" b="0" dirty="0">
                <a:solidFill>
                  <a:schemeClr val="bg1"/>
                </a:solidFill>
                <a:latin typeface="Arial" panose="020B0604020202020204" pitchFamily="34" charset="0"/>
              </a:rPr>
              <a:t>gal. jádro:    </a:t>
            </a:r>
            <a:r>
              <a:rPr lang="cs-CZ" sz="1600" b="0">
                <a:solidFill>
                  <a:schemeClr val="bg1"/>
                </a:solidFill>
                <a:latin typeface="Arial" panose="020B0604020202020204" pitchFamily="34" charset="0"/>
              </a:rPr>
              <a:t>2 au</a:t>
            </a:r>
            <a:endParaRPr lang="cs-CZ" sz="1600" b="0" dirty="0">
              <a:solidFill>
                <a:schemeClr val="bg1"/>
              </a:solidFill>
              <a:latin typeface="Arial" panose="020B0604020202020204" pitchFamily="34" charset="0"/>
            </a:endParaRPr>
          </a:p>
          <a:p>
            <a:pPr>
              <a:buFont typeface="Wingdings" panose="05000000000000000000" pitchFamily="2" charset="2"/>
              <a:buChar char="§"/>
            </a:pPr>
            <a:r>
              <a:rPr lang="cs-CZ" sz="1600" b="0" dirty="0">
                <a:solidFill>
                  <a:schemeClr val="bg1"/>
                </a:solidFill>
                <a:latin typeface="Arial" panose="020B0604020202020204" pitchFamily="34" charset="0"/>
              </a:rPr>
              <a:t>Slunce:        3 km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cs-CZ" sz="1600" b="0" dirty="0">
                <a:solidFill>
                  <a:schemeClr val="bg1"/>
                </a:solidFill>
                <a:latin typeface="Arial" panose="020B0604020202020204" pitchFamily="34" charset="0"/>
              </a:rPr>
              <a:t>Země:          9 mm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cs-CZ" sz="1600" b="0" dirty="0">
                <a:solidFill>
                  <a:schemeClr val="bg1"/>
                </a:solidFill>
                <a:latin typeface="Arial" panose="020B0604020202020204" pitchFamily="34" charset="0"/>
              </a:rPr>
              <a:t>kámen:       10</a:t>
            </a:r>
            <a:r>
              <a:rPr lang="cs-CZ" sz="1600" b="0" baseline="30000" dirty="0">
                <a:solidFill>
                  <a:schemeClr val="bg1"/>
                </a:solidFill>
                <a:latin typeface="Arial" panose="020B0604020202020204" pitchFamily="34" charset="0"/>
              </a:rPr>
              <a:t>–27</a:t>
            </a:r>
            <a:r>
              <a:rPr lang="cs-CZ" sz="1600" b="0" dirty="0">
                <a:solidFill>
                  <a:schemeClr val="bg1"/>
                </a:solidFill>
                <a:latin typeface="Arial" panose="020B0604020202020204" pitchFamily="34" charset="0"/>
              </a:rPr>
              <a:t> m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>
            <a:extLst>
              <a:ext uri="{FF2B5EF4-FFF2-40B4-BE49-F238E27FC236}">
                <a16:creationId xmlns:a16="http://schemas.microsoft.com/office/drawing/2014/main" id="{D2A2D713-7FE9-4728-87A4-3EE182E8C01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4493" y="98303"/>
            <a:ext cx="4033873" cy="693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2800" b="1" i="0" u="none" strike="noStrike" kern="1200" cap="none" spc="0" normalizeH="0" baseline="0" noProof="0" dirty="0">
                <a:ln>
                  <a:noFill/>
                </a:ln>
                <a:solidFill>
                  <a:srgbClr val="2959AA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Interferometrické detektory</a:t>
            </a:r>
          </a:p>
        </p:txBody>
      </p:sp>
      <p:pic>
        <p:nvPicPr>
          <p:cNvPr id="8" name="Obrázek 7">
            <a:extLst>
              <a:ext uri="{FF2B5EF4-FFF2-40B4-BE49-F238E27FC236}">
                <a16:creationId xmlns:a16="http://schemas.microsoft.com/office/drawing/2014/main" id="{ED887F2E-B92B-4C55-A879-7FF0E109155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41934"/>
            <a:ext cx="9144000" cy="4581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53362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>
            <a:extLst>
              <a:ext uri="{FF2B5EF4-FFF2-40B4-BE49-F238E27FC236}">
                <a16:creationId xmlns:a16="http://schemas.microsoft.com/office/drawing/2014/main" id="{D2A2D713-7FE9-4728-87A4-3EE182E8C01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4494" y="98303"/>
            <a:ext cx="2054244" cy="693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2800" b="1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KAGRA</a:t>
            </a:r>
          </a:p>
        </p:txBody>
      </p:sp>
      <p:pic>
        <p:nvPicPr>
          <p:cNvPr id="3" name="Obrázek 2">
            <a:extLst>
              <a:ext uri="{FF2B5EF4-FFF2-40B4-BE49-F238E27FC236}">
                <a16:creationId xmlns:a16="http://schemas.microsoft.com/office/drawing/2014/main" id="{FD0C867F-1D7F-426C-A46D-DAA9C9AC635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06450"/>
            <a:ext cx="9144000" cy="6051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79835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>
            <a:extLst>
              <a:ext uri="{FF2B5EF4-FFF2-40B4-BE49-F238E27FC236}">
                <a16:creationId xmlns:a16="http://schemas.microsoft.com/office/drawing/2014/main" id="{D2A2D713-7FE9-4728-87A4-3EE182E8C01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4494" y="98303"/>
            <a:ext cx="2054244" cy="693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2800" b="1" i="0" u="none" strike="noStrike" kern="1200" cap="none" spc="0" normalizeH="0" baseline="0" noProof="0" dirty="0">
                <a:ln>
                  <a:noFill/>
                </a:ln>
                <a:solidFill>
                  <a:srgbClr val="2959AA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KAGRA</a:t>
            </a:r>
          </a:p>
        </p:txBody>
      </p:sp>
      <p:pic>
        <p:nvPicPr>
          <p:cNvPr id="4" name="Obrázek 3">
            <a:extLst>
              <a:ext uri="{FF2B5EF4-FFF2-40B4-BE49-F238E27FC236}">
                <a16:creationId xmlns:a16="http://schemas.microsoft.com/office/drawing/2014/main" id="{F3179CA6-63B4-4A0B-8D6E-C54F570B3A8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66090"/>
            <a:ext cx="9144000" cy="45258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11596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ázek 4">
            <a:extLst>
              <a:ext uri="{FF2B5EF4-FFF2-40B4-BE49-F238E27FC236}">
                <a16:creationId xmlns:a16="http://schemas.microsoft.com/office/drawing/2014/main" id="{FD0B9FD9-12AA-4D9A-BDD3-3A782978AF5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0256"/>
            <a:ext cx="9144000" cy="5143500"/>
          </a:xfrm>
          <a:prstGeom prst="rect">
            <a:avLst/>
          </a:prstGeom>
        </p:spPr>
      </p:pic>
      <p:sp>
        <p:nvSpPr>
          <p:cNvPr id="6" name="Rectangle 2">
            <a:extLst>
              <a:ext uri="{FF2B5EF4-FFF2-40B4-BE49-F238E27FC236}">
                <a16:creationId xmlns:a16="http://schemas.microsoft.com/office/drawing/2014/main" id="{6308E668-D5EB-4FD1-AF22-65F4E9A6FDD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44131" y="4681586"/>
            <a:ext cx="1941650" cy="7288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sz="1450" b="0" i="0" u="none" strike="noStrike" kern="1200" cap="none" spc="0" normalizeH="0" baseline="0" noProof="0" dirty="0">
                <a:ln>
                  <a:noFill/>
                </a:ln>
                <a:solidFill>
                  <a:srgbClr val="696969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| </a:t>
            </a:r>
            <a:r>
              <a:rPr kumimoji="1" lang="cs-CZ" sz="1450" b="0" i="0" u="none" strike="noStrike" kern="1200" cap="none" spc="0" normalizeH="0" baseline="0" noProof="0" dirty="0" err="1">
                <a:ln>
                  <a:noFill/>
                </a:ln>
                <a:solidFill>
                  <a:srgbClr val="696969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November</a:t>
            </a:r>
            <a:r>
              <a:rPr kumimoji="1" lang="cs-CZ" sz="1450" b="0" i="0" u="none" strike="noStrike" kern="1200" cap="none" spc="0" normalizeH="0" baseline="0" noProof="0" dirty="0">
                <a:ln>
                  <a:noFill/>
                </a:ln>
                <a:solidFill>
                  <a:srgbClr val="696969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2021</a:t>
            </a:r>
          </a:p>
        </p:txBody>
      </p:sp>
      <p:sp>
        <p:nvSpPr>
          <p:cNvPr id="7" name="Rectangle 2">
            <a:extLst>
              <a:ext uri="{FF2B5EF4-FFF2-40B4-BE49-F238E27FC236}">
                <a16:creationId xmlns:a16="http://schemas.microsoft.com/office/drawing/2014/main" id="{043A6BBD-4F6E-47D3-97EF-78DDAFF3E01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8233" y="5558278"/>
            <a:ext cx="4731985" cy="12997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sz="1450" b="0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O1</a:t>
            </a:r>
            <a:r>
              <a:rPr kumimoji="1" lang="cs-CZ" sz="1450" b="0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: 12 září 2015 až 19. ledna 2016</a:t>
            </a:r>
          </a:p>
          <a:p>
            <a:pPr marL="0" marR="0" lvl="0" indent="0" algn="l" defTabSz="914400" rtl="0" eaLnBrk="0" fontAlgn="base" latinLnBrk="0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cs-CZ" sz="1450" b="0" dirty="0">
                <a:solidFill>
                  <a:schemeClr val="accent1">
                    <a:lumMod val="75000"/>
                  </a:schemeClr>
                </a:solidFill>
                <a:latin typeface="+mn-lt"/>
              </a:rPr>
              <a:t>O2: 30. listopadu 2016 až 25 srpna 2017 (+ </a:t>
            </a:r>
            <a:r>
              <a:rPr lang="cs-CZ" sz="1450" b="0" dirty="0" err="1">
                <a:solidFill>
                  <a:schemeClr val="accent1">
                    <a:lumMod val="75000"/>
                  </a:schemeClr>
                </a:solidFill>
                <a:latin typeface="+mn-lt"/>
              </a:rPr>
              <a:t>Virgo</a:t>
            </a:r>
            <a:r>
              <a:rPr lang="cs-CZ" sz="1450" b="0" dirty="0">
                <a:solidFill>
                  <a:schemeClr val="accent1">
                    <a:lumMod val="75000"/>
                  </a:schemeClr>
                </a:solidFill>
                <a:latin typeface="+mn-lt"/>
              </a:rPr>
              <a:t>)</a:t>
            </a:r>
          </a:p>
          <a:p>
            <a:pPr marL="0" marR="0" lvl="0" indent="0" algn="l" defTabSz="914400" rtl="0" eaLnBrk="0" fontAlgn="base" latinLnBrk="0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1450" b="0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O3: 1. dubna 2019 až 27. </a:t>
            </a:r>
            <a:r>
              <a:rPr lang="cs-CZ" sz="1450" b="0" dirty="0">
                <a:solidFill>
                  <a:schemeClr val="accent1">
                    <a:lumMod val="75000"/>
                  </a:schemeClr>
                </a:solidFill>
                <a:latin typeface="+mn-lt"/>
              </a:rPr>
              <a:t>března 2020 (</a:t>
            </a:r>
            <a:r>
              <a:rPr lang="cs-CZ" sz="1450" b="0" dirty="0" err="1">
                <a:solidFill>
                  <a:schemeClr val="accent1">
                    <a:lumMod val="75000"/>
                  </a:schemeClr>
                </a:solidFill>
                <a:latin typeface="+mn-lt"/>
              </a:rPr>
              <a:t>covid</a:t>
            </a:r>
            <a:r>
              <a:rPr lang="cs-CZ" sz="1450" b="0" dirty="0">
                <a:solidFill>
                  <a:schemeClr val="accent1">
                    <a:lumMod val="75000"/>
                  </a:schemeClr>
                </a:solidFill>
                <a:latin typeface="+mn-lt"/>
              </a:rPr>
              <a:t>, + </a:t>
            </a:r>
            <a:r>
              <a:rPr lang="cs-CZ" sz="1450" b="0" dirty="0" err="1">
                <a:solidFill>
                  <a:schemeClr val="accent1">
                    <a:lumMod val="75000"/>
                  </a:schemeClr>
                </a:solidFill>
                <a:latin typeface="+mn-lt"/>
              </a:rPr>
              <a:t>Kagra</a:t>
            </a:r>
            <a:r>
              <a:rPr lang="cs-CZ" sz="1450" b="0" dirty="0">
                <a:solidFill>
                  <a:schemeClr val="accent1">
                    <a:lumMod val="75000"/>
                  </a:schemeClr>
                </a:solidFill>
                <a:latin typeface="+mn-lt"/>
              </a:rPr>
              <a:t>)</a:t>
            </a:r>
          </a:p>
          <a:p>
            <a:pPr marL="0" marR="0" lvl="0" indent="0" algn="l" defTabSz="914400" rtl="0" eaLnBrk="0" fontAlgn="base" latinLnBrk="0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cs-CZ" sz="1450" b="0" dirty="0">
                <a:solidFill>
                  <a:schemeClr val="accent1">
                    <a:lumMod val="75000"/>
                  </a:schemeClr>
                </a:solidFill>
                <a:latin typeface="+mn-lt"/>
              </a:rPr>
              <a:t>O4: 24. března 2023 až 16. ledna 2024</a:t>
            </a:r>
          </a:p>
          <a:p>
            <a:pPr marL="0" marR="0" lvl="0" indent="0" algn="l" defTabSz="914400" rtl="0" eaLnBrk="0" fontAlgn="base" latinLnBrk="0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50" b="0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TextovéPole 7">
            <a:extLst>
              <a:ext uri="{FF2B5EF4-FFF2-40B4-BE49-F238E27FC236}">
                <a16:creationId xmlns:a16="http://schemas.microsoft.com/office/drawing/2014/main" id="{61B6FA77-EC4A-4CF4-88C8-884594AE317F}"/>
              </a:ext>
            </a:extLst>
          </p:cNvPr>
          <p:cNvSpPr txBox="1"/>
          <p:nvPr/>
        </p:nvSpPr>
        <p:spPr>
          <a:xfrm>
            <a:off x="5793942" y="5873313"/>
            <a:ext cx="315182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000" b="0" dirty="0">
                <a:solidFill>
                  <a:schemeClr val="accent1">
                    <a:lumMod val="75000"/>
                  </a:schemeClr>
                </a:solidFill>
                <a:latin typeface="+mn-lt"/>
              </a:rPr>
              <a:t>O3: celkem: 90 záchytů</a:t>
            </a:r>
          </a:p>
          <a:p>
            <a:r>
              <a:rPr lang="cs-CZ" sz="2000" b="0" dirty="0">
                <a:solidFill>
                  <a:schemeClr val="accent1">
                    <a:lumMod val="75000"/>
                  </a:schemeClr>
                </a:solidFill>
                <a:latin typeface="+mn-lt"/>
              </a:rPr>
              <a:t>O4: celkem </a:t>
            </a:r>
            <a:r>
              <a:rPr lang="cs-CZ" sz="2000" b="0">
                <a:solidFill>
                  <a:schemeClr val="accent1">
                    <a:lumMod val="75000"/>
                  </a:schemeClr>
                </a:solidFill>
                <a:latin typeface="+mn-lt"/>
              </a:rPr>
              <a:t>&gt; 250 </a:t>
            </a:r>
            <a:r>
              <a:rPr lang="cs-CZ" sz="2000" b="0" dirty="0">
                <a:solidFill>
                  <a:schemeClr val="accent1">
                    <a:lumMod val="75000"/>
                  </a:schemeClr>
                </a:solidFill>
                <a:latin typeface="+mn-lt"/>
              </a:rPr>
              <a:t>záchytů</a:t>
            </a:r>
          </a:p>
        </p:txBody>
      </p:sp>
    </p:spTree>
    <p:extLst>
      <p:ext uri="{BB962C8B-B14F-4D97-AF65-F5344CB8AC3E}">
        <p14:creationId xmlns:p14="http://schemas.microsoft.com/office/powerpoint/2010/main" val="7230837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>
          <a:gsLst>
            <a:gs pos="0">
              <a:schemeClr val="accent1">
                <a:lumMod val="7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03_m87_jet">
            <a:extLst>
              <a:ext uri="{FF2B5EF4-FFF2-40B4-BE49-F238E27FC236}">
                <a16:creationId xmlns:a16="http://schemas.microsoft.com/office/drawing/2014/main" id="{2BCB4BC8-B429-45B2-AB95-18517E776FB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3392116" y="1106115"/>
            <a:ext cx="6858001" cy="4645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ovéPole 4">
            <a:extLst>
              <a:ext uri="{FF2B5EF4-FFF2-40B4-BE49-F238E27FC236}">
                <a16:creationId xmlns:a16="http://schemas.microsoft.com/office/drawing/2014/main" id="{4B685722-6A6B-4F43-948A-99B8EB6E4AE9}"/>
              </a:ext>
            </a:extLst>
          </p:cNvPr>
          <p:cNvSpPr txBox="1"/>
          <p:nvPr/>
        </p:nvSpPr>
        <p:spPr>
          <a:xfrm>
            <a:off x="465526" y="1093390"/>
            <a:ext cx="4106474" cy="4196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00050" marR="0" lvl="0" indent="-4000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romanUcPeriod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 Trocha teorie</a:t>
            </a:r>
          </a:p>
          <a:p>
            <a:pPr marL="400050" marR="0" lvl="0" indent="-4000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romanUcPeriod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 </a:t>
            </a:r>
            <a:r>
              <a:rPr lang="cs-CZ" sz="1800" b="0" dirty="0">
                <a:solidFill>
                  <a:srgbClr val="010000"/>
                </a:solidFill>
                <a:latin typeface="Arial"/>
              </a:rPr>
              <a:t>Žhaví kandidáti</a:t>
            </a:r>
            <a:endParaRPr kumimoji="1" lang="cs-CZ" sz="1800" b="0" i="0" u="none" strike="noStrike" kern="1200" cap="none" spc="0" normalizeH="0" baseline="0" noProof="0" dirty="0">
              <a:ln>
                <a:noFill/>
              </a:ln>
              <a:solidFill>
                <a:srgbClr val="01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400050" marR="0" lvl="0" indent="-4000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romanUcPeriod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 Centrum Galaxie</a:t>
            </a:r>
          </a:p>
          <a:p>
            <a:pPr marL="400050" marR="0" lvl="0" indent="-4000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romanUcPeriod"/>
              <a:tabLst/>
              <a:defRPr/>
            </a:pPr>
            <a:r>
              <a:rPr lang="cs-CZ" sz="1800" b="0" dirty="0">
                <a:solidFill>
                  <a:srgbClr val="010000"/>
                </a:solidFill>
                <a:latin typeface="Arial"/>
              </a:rPr>
              <a:t>  Červí díry?</a:t>
            </a:r>
            <a:endParaRPr kumimoji="1" lang="cs-CZ" sz="1800" b="0" i="0" u="none" strike="noStrike" kern="1200" cap="none" spc="0" normalizeH="0" baseline="0" noProof="0" dirty="0">
              <a:ln>
                <a:noFill/>
              </a:ln>
              <a:solidFill>
                <a:srgbClr val="01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400050" marR="0" lvl="0" indent="-4000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romanUcPeriod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 Fotografování děr</a:t>
            </a:r>
          </a:p>
          <a:p>
            <a:pPr marL="400050" marR="0" lvl="0" indent="-4000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romanUcPeriod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 </a:t>
            </a:r>
            <a:r>
              <a:rPr lang="cs-CZ" sz="1800" b="0" dirty="0">
                <a:solidFill>
                  <a:srgbClr val="010000"/>
                </a:solidFill>
                <a:latin typeface="Arial"/>
              </a:rPr>
              <a:t>Gravitační vlny</a:t>
            </a:r>
          </a:p>
          <a:p>
            <a:pPr marL="400050" marR="0" lvl="0" indent="-4000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romanUcPeriod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50000"/>
                    <a:lumOff val="50000"/>
                  </a:schemeClr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 Mechanizmy výtrysků</a:t>
            </a:r>
          </a:p>
          <a:p>
            <a:pPr marL="400050" marR="0" lvl="0" indent="-4000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romanUcPeriod"/>
              <a:tabLst/>
              <a:defRPr/>
            </a:pPr>
            <a:r>
              <a:rPr lang="cs-CZ" sz="1800" b="0" dirty="0">
                <a:solidFill>
                  <a:srgbClr val="010000"/>
                </a:solidFill>
                <a:latin typeface="Arial"/>
              </a:rPr>
              <a:t>  Holografický princip</a:t>
            </a:r>
            <a:endParaRPr kumimoji="1" lang="cs-CZ" sz="1800" b="0" i="0" u="none" strike="noStrike" kern="1200" cap="none" spc="0" normalizeH="0" baseline="0" noProof="0" dirty="0">
              <a:ln>
                <a:noFill/>
              </a:ln>
              <a:solidFill>
                <a:srgbClr val="01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400050" marR="0" lvl="0" indent="-4000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romanUcPeriod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 </a:t>
            </a:r>
            <a:r>
              <a:rPr kumimoji="1" lang="cs-CZ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Černoděroví</a:t>
            </a: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rekordmani</a:t>
            </a:r>
          </a:p>
          <a:p>
            <a:pPr marL="400050" marR="0" lvl="0" indent="-4000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romanUcPeriod"/>
              <a:tabLst/>
              <a:defRPr/>
            </a:pPr>
            <a:r>
              <a:rPr lang="cs-CZ" sz="1800" b="0" dirty="0">
                <a:solidFill>
                  <a:srgbClr val="010000"/>
                </a:solidFill>
                <a:latin typeface="Arial"/>
              </a:rPr>
              <a:t>  Duté díry</a:t>
            </a:r>
            <a:endParaRPr kumimoji="1" lang="cs-CZ" sz="1800" b="0" i="0" u="none" strike="noStrike" kern="1200" cap="none" spc="0" normalizeH="0" baseline="0" noProof="0" dirty="0">
              <a:ln>
                <a:noFill/>
              </a:ln>
              <a:solidFill>
                <a:srgbClr val="01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7734406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>
            <a:extLst>
              <a:ext uri="{FF2B5EF4-FFF2-40B4-BE49-F238E27FC236}">
                <a16:creationId xmlns:a16="http://schemas.microsoft.com/office/drawing/2014/main" id="{D2A2D713-7FE9-4728-87A4-3EE182E8C01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4494" y="98303"/>
            <a:ext cx="4703176" cy="693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2959AA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Penroseův</a:t>
            </a:r>
            <a:r>
              <a:rPr kumimoji="1" lang="cs-CZ" sz="2800" b="1" i="0" u="none" strike="noStrike" kern="1200" cap="none" spc="0" normalizeH="0" baseline="0" noProof="0" dirty="0">
                <a:ln>
                  <a:noFill/>
                </a:ln>
                <a:solidFill>
                  <a:srgbClr val="2959AA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 mechanizmus</a:t>
            </a:r>
          </a:p>
        </p:txBody>
      </p:sp>
      <p:sp>
        <p:nvSpPr>
          <p:cNvPr id="5" name="Text Box 7">
            <a:extLst>
              <a:ext uri="{FF2B5EF4-FFF2-40B4-BE49-F238E27FC236}">
                <a16:creationId xmlns:a16="http://schemas.microsoft.com/office/drawing/2014/main" id="{C9D71676-B334-48CF-A240-088CFF4D9E3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7390" y="792040"/>
            <a:ext cx="7512425" cy="9233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60. léta: Roger </a:t>
            </a:r>
            <a:r>
              <a:rPr kumimoji="1" lang="cs-CZ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Penrose</a:t>
            </a: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: Lze získat energii z </a:t>
            </a:r>
            <a:r>
              <a:rPr kumimoji="1" lang="cs-CZ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ergosféry</a:t>
            </a: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?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Ano! A </a:t>
            </a: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  <a:sym typeface="Wingdings" panose="05000000000000000000" pitchFamily="2" charset="2"/>
              </a:rPr>
              <a:t> A</a:t>
            </a:r>
            <a:r>
              <a:rPr kumimoji="1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  <a:sym typeface="Wingdings" panose="05000000000000000000" pitchFamily="2" charset="2"/>
              </a:rPr>
              <a:t>’ + B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  <a:sym typeface="Wingdings" panose="05000000000000000000" pitchFamily="2" charset="2"/>
              </a:rPr>
              <a:t>B </a:t>
            </a:r>
            <a:r>
              <a:rPr kumimoji="1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  <a:sym typeface="Wingdings" panose="05000000000000000000" pitchFamily="2" charset="2"/>
              </a:rPr>
              <a:t>funguje</a:t>
            </a:r>
            <a:r>
              <a:rPr kumimoji="1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  <a:sym typeface="Wingdings" panose="05000000000000000000" pitchFamily="2" charset="2"/>
              </a:rPr>
              <a:t> </a:t>
            </a:r>
            <a:r>
              <a:rPr kumimoji="1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  <a:sym typeface="Wingdings" panose="05000000000000000000" pitchFamily="2" charset="2"/>
              </a:rPr>
              <a:t>jako</a:t>
            </a:r>
            <a:r>
              <a:rPr kumimoji="1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  <a:sym typeface="Wingdings" panose="05000000000000000000" pitchFamily="2" charset="2"/>
              </a:rPr>
              <a:t> </a:t>
            </a: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  <a:sym typeface="Wingdings" panose="05000000000000000000" pitchFamily="2" charset="2"/>
              </a:rPr>
              <a:t>virtuální částice, záporná energie</a:t>
            </a:r>
            <a:endParaRPr kumimoji="1" lang="cs-CZ" sz="1800" b="0" i="0" u="none" strike="noStrike" kern="1200" cap="none" spc="0" normalizeH="0" baseline="0" noProof="0" dirty="0">
              <a:ln>
                <a:noFill/>
              </a:ln>
              <a:solidFill>
                <a:srgbClr val="01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pic>
        <p:nvPicPr>
          <p:cNvPr id="7" name="Obrázek 6">
            <a:extLst>
              <a:ext uri="{FF2B5EF4-FFF2-40B4-BE49-F238E27FC236}">
                <a16:creationId xmlns:a16="http://schemas.microsoft.com/office/drawing/2014/main" id="{4B3B78BB-3F72-4D80-9551-C7549474E6E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65526" y="3039466"/>
            <a:ext cx="2676541" cy="3341076"/>
          </a:xfrm>
          <a:prstGeom prst="rect">
            <a:avLst/>
          </a:prstGeom>
        </p:spPr>
      </p:pic>
      <p:pic>
        <p:nvPicPr>
          <p:cNvPr id="9" name="Obrázek 8">
            <a:extLst>
              <a:ext uri="{FF2B5EF4-FFF2-40B4-BE49-F238E27FC236}">
                <a16:creationId xmlns:a16="http://schemas.microsoft.com/office/drawing/2014/main" id="{3F30BC6D-C06A-4B8E-9397-A13A5518462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420" y="1909350"/>
            <a:ext cx="5032525" cy="4948650"/>
          </a:xfrm>
          <a:prstGeom prst="rect">
            <a:avLst/>
          </a:prstGeom>
        </p:spPr>
      </p:pic>
      <p:sp>
        <p:nvSpPr>
          <p:cNvPr id="10" name="Text Box 7">
            <a:extLst>
              <a:ext uri="{FF2B5EF4-FFF2-40B4-BE49-F238E27FC236}">
                <a16:creationId xmlns:a16="http://schemas.microsoft.com/office/drawing/2014/main" id="{49577E4C-2FD4-4AF8-8FF8-59020757F08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32945" y="2183024"/>
            <a:ext cx="3591337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je</a:t>
            </a:r>
            <a:r>
              <a:rPr kumimoji="1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d</a:t>
            </a: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na částice: </a:t>
            </a:r>
            <a:r>
              <a:rPr kumimoji="1" lang="cs-CZ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max</a:t>
            </a: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20 </a:t>
            </a:r>
            <a:r>
              <a:rPr kumimoji="1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%</a:t>
            </a: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m</a:t>
            </a:r>
            <a:r>
              <a:rPr kumimoji="1" lang="cs-CZ" sz="1800" b="0" i="0" u="none" strike="noStrike" kern="1200" cap="none" spc="0" normalizeH="0" baseline="-2500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A</a:t>
            </a:r>
            <a:endParaRPr kumimoji="1" lang="en-US" sz="1800" b="0" i="0" u="none" strike="noStrike" kern="1200" cap="none" spc="0" normalizeH="0" baseline="-25000" noProof="0" dirty="0">
              <a:ln>
                <a:noFill/>
              </a:ln>
              <a:solidFill>
                <a:srgbClr val="01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zastavení BH: z</a:t>
            </a:r>
            <a:r>
              <a:rPr kumimoji="1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isk</a:t>
            </a:r>
            <a:r>
              <a:rPr kumimoji="1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29 %</a:t>
            </a: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M</a:t>
            </a:r>
            <a:r>
              <a:rPr kumimoji="1" lang="cs-CZ" sz="1800" b="0" i="0" u="none" strike="noStrike" kern="1200" cap="none" spc="0" normalizeH="0" baseline="-2500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BH</a:t>
            </a:r>
            <a:endParaRPr kumimoji="1" lang="cs-CZ" sz="1800" b="0" i="0" u="none" strike="noStrike" kern="1200" cap="none" spc="0" normalizeH="0" baseline="0" noProof="0" dirty="0">
              <a:ln>
                <a:noFill/>
              </a:ln>
              <a:solidFill>
                <a:srgbClr val="01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874370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>
            <a:extLst>
              <a:ext uri="{FF2B5EF4-FFF2-40B4-BE49-F238E27FC236}">
                <a16:creationId xmlns:a16="http://schemas.microsoft.com/office/drawing/2014/main" id="{D2A2D713-7FE9-4728-87A4-3EE182E8C01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673" y="0"/>
            <a:ext cx="6334013" cy="693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2800" b="1" i="0" u="none" strike="noStrike" kern="1200" cap="none" spc="0" normalizeH="0" baseline="0" noProof="0" dirty="0">
                <a:ln>
                  <a:noFill/>
                </a:ln>
                <a:solidFill>
                  <a:srgbClr val="2959AA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Hadronové výtrysky (1982)</a:t>
            </a:r>
          </a:p>
        </p:txBody>
      </p:sp>
      <p:sp>
        <p:nvSpPr>
          <p:cNvPr id="5" name="Text Box 7">
            <a:extLst>
              <a:ext uri="{FF2B5EF4-FFF2-40B4-BE49-F238E27FC236}">
                <a16:creationId xmlns:a16="http://schemas.microsoft.com/office/drawing/2014/main" id="{C9D71676-B334-48CF-A240-088CFF4D9E3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79911" y="98303"/>
            <a:ext cx="2696066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Roger </a:t>
            </a:r>
            <a:r>
              <a:rPr kumimoji="1" lang="cs-CZ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Blanford</a:t>
            </a: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(UK)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David </a:t>
            </a:r>
            <a:r>
              <a:rPr kumimoji="1" lang="cs-CZ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Payne</a:t>
            </a: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(USA)</a:t>
            </a:r>
          </a:p>
        </p:txBody>
      </p:sp>
      <p:sp>
        <p:nvSpPr>
          <p:cNvPr id="10" name="Text Box 7">
            <a:extLst>
              <a:ext uri="{FF2B5EF4-FFF2-40B4-BE49-F238E27FC236}">
                <a16:creationId xmlns:a16="http://schemas.microsoft.com/office/drawing/2014/main" id="{49577E4C-2FD4-4AF8-8FF8-59020757F08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2231" y="555121"/>
            <a:ext cx="5665509" cy="17543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slabé pole (vnější nebo vlastní)</a:t>
            </a: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1" lang="cs-CZ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vmrznuté</a:t>
            </a: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do plazmatu akrečního disku</a:t>
            </a: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siločáry nevystupují kolmo</a:t>
            </a:r>
            <a:endParaRPr kumimoji="1" lang="en-US" sz="1400" b="1" i="0" u="none" strike="noStrike" kern="1200" cap="none" spc="0" normalizeH="0" baseline="0" noProof="0" dirty="0">
              <a:ln>
                <a:noFill/>
              </a:ln>
              <a:solidFill>
                <a:srgbClr val="005654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únik látky akrečního disku podél siločar</a:t>
            </a: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ustálený tok podél siločar</a:t>
            </a: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dále pole nerotuje s diskem – struktura šroubovice</a:t>
            </a:r>
          </a:p>
        </p:txBody>
      </p:sp>
      <p:pic>
        <p:nvPicPr>
          <p:cNvPr id="8" name="Obrázek 7">
            <a:extLst>
              <a:ext uri="{FF2B5EF4-FFF2-40B4-BE49-F238E27FC236}">
                <a16:creationId xmlns:a16="http://schemas.microsoft.com/office/drawing/2014/main" id="{BA07DD91-039B-40CE-BC45-BCC5026D219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452965"/>
            <a:ext cx="9144000" cy="4405035"/>
          </a:xfrm>
          <a:prstGeom prst="rect">
            <a:avLst/>
          </a:prstGeom>
        </p:spPr>
      </p:pic>
      <p:sp>
        <p:nvSpPr>
          <p:cNvPr id="11" name="Text Box 7">
            <a:extLst>
              <a:ext uri="{FF2B5EF4-FFF2-40B4-BE49-F238E27FC236}">
                <a16:creationId xmlns:a16="http://schemas.microsoft.com/office/drawing/2014/main" id="{11B9E84B-1849-4962-9542-E0E30F34FCE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83606" y="1432284"/>
            <a:ext cx="1480008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p &gt; </a:t>
            </a:r>
            <a:r>
              <a:rPr kumimoji="1" lang="cs-CZ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p</a:t>
            </a:r>
            <a:r>
              <a:rPr kumimoji="1" lang="cs-CZ" sz="1800" b="0" i="0" u="none" strike="noStrike" kern="1200" cap="none" spc="0" normalizeH="0" baseline="-25000" noProof="0" dirty="0" err="1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M</a:t>
            </a:r>
            <a:endParaRPr kumimoji="1" lang="cs-CZ" sz="1800" b="0" i="0" u="none" strike="noStrike" kern="1200" cap="none" spc="0" normalizeH="0" baseline="-25000" noProof="0" dirty="0">
              <a:ln>
                <a:noFill/>
              </a:ln>
              <a:solidFill>
                <a:srgbClr val="01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1" lang="el-GR" sz="1800" b="0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θ</a:t>
            </a: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&gt; 60°</a:t>
            </a:r>
          </a:p>
        </p:txBody>
      </p:sp>
    </p:spTree>
    <p:extLst>
      <p:ext uri="{BB962C8B-B14F-4D97-AF65-F5344CB8AC3E}">
        <p14:creationId xmlns:p14="http://schemas.microsoft.com/office/powerpoint/2010/main" val="8432115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ek 2">
            <a:extLst>
              <a:ext uri="{FF2B5EF4-FFF2-40B4-BE49-F238E27FC236}">
                <a16:creationId xmlns:a16="http://schemas.microsoft.com/office/drawing/2014/main" id="{58F7A657-2B42-4BF8-9745-E01CB02DB70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1425" y="0"/>
            <a:ext cx="6788627" cy="6858000"/>
          </a:xfrm>
          <a:prstGeom prst="rect">
            <a:avLst/>
          </a:prstGeom>
        </p:spPr>
      </p:pic>
      <p:sp>
        <p:nvSpPr>
          <p:cNvPr id="9" name="Rectangle 2">
            <a:extLst>
              <a:ext uri="{FF2B5EF4-FFF2-40B4-BE49-F238E27FC236}">
                <a16:creationId xmlns:a16="http://schemas.microsoft.com/office/drawing/2014/main" id="{DAEA30E6-AB9C-436A-8923-1587A882F82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673" y="0"/>
            <a:ext cx="6334013" cy="693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2800" b="1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Hadronové výtrysky (1982)</a:t>
            </a:r>
          </a:p>
        </p:txBody>
      </p:sp>
      <p:sp>
        <p:nvSpPr>
          <p:cNvPr id="12" name="Text Box 7">
            <a:extLst>
              <a:ext uri="{FF2B5EF4-FFF2-40B4-BE49-F238E27FC236}">
                <a16:creationId xmlns:a16="http://schemas.microsoft.com/office/drawing/2014/main" id="{B7277579-193D-455A-AA0A-B94079F8043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8144" y="744634"/>
            <a:ext cx="5665509" cy="14773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pinč efekt</a:t>
            </a: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peckový jev</a:t>
            </a: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látka z akrečního disku</a:t>
            </a: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hadrony</a:t>
            </a: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energie z akrečního disku</a:t>
            </a:r>
          </a:p>
        </p:txBody>
      </p:sp>
    </p:spTree>
    <p:extLst>
      <p:ext uri="{BB962C8B-B14F-4D97-AF65-F5344CB8AC3E}">
        <p14:creationId xmlns:p14="http://schemas.microsoft.com/office/powerpoint/2010/main" val="29145923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ek 3">
            <a:extLst>
              <a:ext uri="{FF2B5EF4-FFF2-40B4-BE49-F238E27FC236}">
                <a16:creationId xmlns:a16="http://schemas.microsoft.com/office/drawing/2014/main" id="{0A323686-40F4-40AE-8FC5-9F5B8A9F73F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1659117"/>
            <a:ext cx="9144001" cy="6037868"/>
          </a:xfrm>
          <a:prstGeom prst="rect">
            <a:avLst/>
          </a:prstGeom>
        </p:spPr>
      </p:pic>
      <p:sp>
        <p:nvSpPr>
          <p:cNvPr id="5" name="Text Box 7">
            <a:extLst>
              <a:ext uri="{FF2B5EF4-FFF2-40B4-BE49-F238E27FC236}">
                <a16:creationId xmlns:a16="http://schemas.microsoft.com/office/drawing/2014/main" id="{C9D71676-B334-48CF-A240-088CFF4D9E3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79911" y="98303"/>
            <a:ext cx="2696066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Roger </a:t>
            </a:r>
            <a:r>
              <a:rPr kumimoji="1" lang="cs-CZ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Blanford</a:t>
            </a: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(UK)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Roman </a:t>
            </a:r>
            <a:r>
              <a:rPr kumimoji="1" lang="cs-CZ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Znajek</a:t>
            </a: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(UK)</a:t>
            </a:r>
          </a:p>
        </p:txBody>
      </p:sp>
      <p:sp>
        <p:nvSpPr>
          <p:cNvPr id="9" name="Rectangle 2">
            <a:extLst>
              <a:ext uri="{FF2B5EF4-FFF2-40B4-BE49-F238E27FC236}">
                <a16:creationId xmlns:a16="http://schemas.microsoft.com/office/drawing/2014/main" id="{DAEA30E6-AB9C-436A-8923-1587A882F82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673" y="0"/>
            <a:ext cx="6334013" cy="693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2800" b="1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Leptonové výtrysky (1977)</a:t>
            </a:r>
          </a:p>
        </p:txBody>
      </p:sp>
      <p:sp>
        <p:nvSpPr>
          <p:cNvPr id="12" name="Text Box 7">
            <a:extLst>
              <a:ext uri="{FF2B5EF4-FFF2-40B4-BE49-F238E27FC236}">
                <a16:creationId xmlns:a16="http://schemas.microsoft.com/office/drawing/2014/main" id="{B7277579-193D-455A-AA0A-B94079F8043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" y="820132"/>
            <a:ext cx="9144000" cy="1754326"/>
          </a:xfrm>
          <a:prstGeom prst="rect">
            <a:avLst/>
          </a:prstGeom>
          <a:solidFill>
            <a:schemeClr val="bg2">
              <a:alpha val="71000"/>
            </a:schemeClr>
          </a:solidFill>
          <a:ln>
            <a:noFill/>
          </a:ln>
          <a:effectLst/>
          <a:extLst/>
        </p:spPr>
        <p:txBody>
          <a:bodyPr wrap="square">
            <a:spAutoFit/>
          </a:bodyPr>
          <a:lstStyle>
            <a:lvl1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měnící se magnetické pole</a:t>
            </a: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vznik silného elektrického pole (dB/</a:t>
            </a:r>
            <a:r>
              <a:rPr kumimoji="1" lang="cs-CZ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dt</a:t>
            </a: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, separace náboje)</a:t>
            </a: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geneze elektron-pozitronových párů</a:t>
            </a: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urychlení, září, rozpad na další páry, lavinový efekt</a:t>
            </a: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vznik leptonových výtrysků</a:t>
            </a: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energie z rotace černé díry (jako </a:t>
            </a:r>
            <a:r>
              <a:rPr kumimoji="1" lang="cs-CZ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Penrosův</a:t>
            </a: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mechanizmus)</a:t>
            </a:r>
          </a:p>
        </p:txBody>
      </p:sp>
      <p:sp>
        <p:nvSpPr>
          <p:cNvPr id="6" name="Obdélník 5">
            <a:extLst>
              <a:ext uri="{FF2B5EF4-FFF2-40B4-BE49-F238E27FC236}">
                <a16:creationId xmlns:a16="http://schemas.microsoft.com/office/drawing/2014/main" id="{94D595BB-EF90-4675-B35D-5006FE050C91}"/>
              </a:ext>
            </a:extLst>
          </p:cNvPr>
          <p:cNvSpPr/>
          <p:nvPr/>
        </p:nvSpPr>
        <p:spPr bwMode="auto">
          <a:xfrm>
            <a:off x="9106292" y="2271860"/>
            <a:ext cx="45719" cy="3846136"/>
          </a:xfrm>
          <a:prstGeom prst="rect">
            <a:avLst/>
          </a:prstGeom>
          <a:solidFill>
            <a:schemeClr val="bg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1" i="0" u="none" strike="noStrike" kern="1200" cap="none" spc="0" normalizeH="0" baseline="0" noProof="0">
              <a:ln>
                <a:noFill/>
              </a:ln>
              <a:solidFill>
                <a:srgbClr val="005654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657178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7">
            <a:extLst>
              <a:ext uri="{FF2B5EF4-FFF2-40B4-BE49-F238E27FC236}">
                <a16:creationId xmlns:a16="http://schemas.microsoft.com/office/drawing/2014/main" id="{C9D71676-B334-48CF-A240-088CFF4D9E3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79911" y="98303"/>
            <a:ext cx="2696066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Roger </a:t>
            </a:r>
            <a:r>
              <a:rPr kumimoji="1" lang="cs-CZ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Blanford</a:t>
            </a: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(UK)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Roman </a:t>
            </a:r>
            <a:r>
              <a:rPr kumimoji="1" lang="cs-CZ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Znajek</a:t>
            </a: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(UK)</a:t>
            </a:r>
          </a:p>
        </p:txBody>
      </p:sp>
      <p:sp>
        <p:nvSpPr>
          <p:cNvPr id="9" name="Rectangle 2">
            <a:extLst>
              <a:ext uri="{FF2B5EF4-FFF2-40B4-BE49-F238E27FC236}">
                <a16:creationId xmlns:a16="http://schemas.microsoft.com/office/drawing/2014/main" id="{DAEA30E6-AB9C-436A-8923-1587A882F82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673" y="1"/>
            <a:ext cx="6334013" cy="646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Blanfordův-Znajekův</a:t>
            </a:r>
            <a:r>
              <a:rPr kumimoji="1" lang="cs-CZ" sz="2800" b="1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 mechanizmus (1977)</a:t>
            </a:r>
          </a:p>
        </p:txBody>
      </p:sp>
      <p:pic>
        <p:nvPicPr>
          <p:cNvPr id="3" name="Obrázek 2">
            <a:extLst>
              <a:ext uri="{FF2B5EF4-FFF2-40B4-BE49-F238E27FC236}">
                <a16:creationId xmlns:a16="http://schemas.microsoft.com/office/drawing/2014/main" id="{35705012-5AD9-4D45-BD06-C64AF6EF3F0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97008"/>
            <a:ext cx="9144000" cy="5960992"/>
          </a:xfrm>
          <a:prstGeom prst="rect">
            <a:avLst/>
          </a:prstGeom>
        </p:spPr>
      </p:pic>
      <p:sp>
        <p:nvSpPr>
          <p:cNvPr id="7" name="Text Box 7">
            <a:extLst>
              <a:ext uri="{FF2B5EF4-FFF2-40B4-BE49-F238E27FC236}">
                <a16:creationId xmlns:a16="http://schemas.microsoft.com/office/drawing/2014/main" id="{E67E952A-7297-40F2-A81C-944FA5388B3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673" y="559968"/>
            <a:ext cx="2696066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simulace LBNL, NASA</a:t>
            </a:r>
          </a:p>
        </p:txBody>
      </p:sp>
    </p:spTree>
    <p:extLst>
      <p:ext uri="{BB962C8B-B14F-4D97-AF65-F5344CB8AC3E}">
        <p14:creationId xmlns:p14="http://schemas.microsoft.com/office/powerpoint/2010/main" val="29914283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ChangeArrowheads="1"/>
          </p:cNvSpPr>
          <p:nvPr/>
        </p:nvSpPr>
        <p:spPr bwMode="auto">
          <a:xfrm>
            <a:off x="0" y="0"/>
            <a:ext cx="7100888" cy="5978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Schwarzschildův</a:t>
            </a:r>
            <a:r>
              <a:rPr kumimoji="1" lang="cs-CZ" sz="2800" b="1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 poloměr</a:t>
            </a:r>
          </a:p>
        </p:txBody>
      </p:sp>
      <p:pic>
        <p:nvPicPr>
          <p:cNvPr id="8195" name="Picture 8" descr="Hol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3800" y="889000"/>
            <a:ext cx="6554788" cy="4537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6" name="Text Box 9"/>
          <p:cNvSpPr txBox="1">
            <a:spLocks noChangeArrowheads="1"/>
          </p:cNvSpPr>
          <p:nvPr/>
        </p:nvSpPr>
        <p:spPr bwMode="auto">
          <a:xfrm>
            <a:off x="2867025" y="5815013"/>
            <a:ext cx="4124847" cy="7853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1600" b="0" i="0" u="none" strike="noStrike" kern="1200" cap="none" spc="0" normalizeH="0" baseline="0" noProof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3 </a:t>
            </a:r>
            <a:r>
              <a:rPr kumimoji="1" lang="cs-CZ" sz="1600" b="0" i="1" u="none" strike="noStrike" kern="1200" cap="none" spc="0" normalizeH="0" baseline="0" noProof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R</a:t>
            </a:r>
            <a:r>
              <a:rPr kumimoji="1" lang="cs-CZ" sz="1800" b="0" i="0" u="none" strike="noStrike" kern="1200" cap="none" spc="0" normalizeH="0" baseline="-25000" noProof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g</a:t>
            </a:r>
            <a:r>
              <a:rPr kumimoji="1" lang="cs-CZ" sz="1600" b="0" i="0" u="none" strike="noStrike" kern="1200" cap="none" spc="0" normalizeH="0" baseline="0" noProof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poslední stabilní kruhová orbita částic </a:t>
            </a: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1600" b="0" i="0" u="none" strike="noStrike" kern="1200" cap="none" spc="0" normalizeH="0" baseline="0" noProof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1,5 </a:t>
            </a:r>
            <a:r>
              <a:rPr kumimoji="1" lang="cs-CZ" sz="1600" b="0" i="1" u="none" strike="noStrike" kern="1200" cap="none" spc="0" normalizeH="0" baseline="0" noProof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R</a:t>
            </a:r>
            <a:r>
              <a:rPr kumimoji="1" lang="cs-CZ" sz="1600" b="0" i="0" u="none" strike="noStrike" kern="1200" cap="none" spc="0" normalizeH="0" baseline="-25000" noProof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g</a:t>
            </a:r>
            <a:r>
              <a:rPr kumimoji="1" lang="cs-CZ" sz="1600" b="0" i="0" u="none" strike="noStrike" kern="1200" cap="none" spc="0" normalizeH="0" baseline="0" noProof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kruhová orbita fotonů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imulace">
            <a:hlinkClick r:id="" action="ppaction://media"/>
            <a:extLst>
              <a:ext uri="{FF2B5EF4-FFF2-40B4-BE49-F238E27FC236}">
                <a16:creationId xmlns:a16="http://schemas.microsoft.com/office/drawing/2014/main" id="{7063FAD3-8B09-4684-A8FA-5AA6C661237F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09587" y="-1"/>
            <a:ext cx="812482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26512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8875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ek 3">
            <a:extLst>
              <a:ext uri="{FF2B5EF4-FFF2-40B4-BE49-F238E27FC236}">
                <a16:creationId xmlns:a16="http://schemas.microsoft.com/office/drawing/2014/main" id="{2AFB982C-2322-425C-B6FF-7277D565019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44625" y="0"/>
            <a:ext cx="7037702" cy="6858000"/>
          </a:xfrm>
          <a:prstGeom prst="rect">
            <a:avLst/>
          </a:prstGeom>
        </p:spPr>
      </p:pic>
      <p:sp>
        <p:nvSpPr>
          <p:cNvPr id="9" name="Rectangle 2">
            <a:extLst>
              <a:ext uri="{FF2B5EF4-FFF2-40B4-BE49-F238E27FC236}">
                <a16:creationId xmlns:a16="http://schemas.microsoft.com/office/drawing/2014/main" id="{DAEA30E6-AB9C-436A-8923-1587A882F82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673" y="1"/>
            <a:ext cx="6334013" cy="646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2800" b="1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BP nebo BZ?</a:t>
            </a:r>
          </a:p>
        </p:txBody>
      </p:sp>
      <p:sp>
        <p:nvSpPr>
          <p:cNvPr id="7" name="Text Box 7">
            <a:extLst>
              <a:ext uri="{FF2B5EF4-FFF2-40B4-BE49-F238E27FC236}">
                <a16:creationId xmlns:a16="http://schemas.microsoft.com/office/drawing/2014/main" id="{E67E952A-7297-40F2-A81C-944FA5388B3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673" y="871052"/>
            <a:ext cx="6334012" cy="2031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BP: husté hadronové výtrysky</a:t>
            </a: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BZ: řídké leptonové výtrysky</a:t>
            </a: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leptony mohou strhávat hadrony z okolí</a:t>
            </a: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simulace: tlusté disky BP proces nemožný</a:t>
            </a: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BP tenké disky, BZ tlusté disky?</a:t>
            </a: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asi oba mechanizmy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10117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>
          <a:gsLst>
            <a:gs pos="0">
              <a:schemeClr val="accent1">
                <a:lumMod val="7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03_m87_jet">
            <a:extLst>
              <a:ext uri="{FF2B5EF4-FFF2-40B4-BE49-F238E27FC236}">
                <a16:creationId xmlns:a16="http://schemas.microsoft.com/office/drawing/2014/main" id="{2BCB4BC8-B429-45B2-AB95-18517E776FB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3392116" y="1106115"/>
            <a:ext cx="6858001" cy="4645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ovéPole 4">
            <a:extLst>
              <a:ext uri="{FF2B5EF4-FFF2-40B4-BE49-F238E27FC236}">
                <a16:creationId xmlns:a16="http://schemas.microsoft.com/office/drawing/2014/main" id="{6414BECC-CD2E-48F5-B159-AB236602BDB0}"/>
              </a:ext>
            </a:extLst>
          </p:cNvPr>
          <p:cNvSpPr txBox="1"/>
          <p:nvPr/>
        </p:nvSpPr>
        <p:spPr>
          <a:xfrm>
            <a:off x="465526" y="1093390"/>
            <a:ext cx="4106474" cy="4196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00050" marR="0" lvl="0" indent="-4000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romanUcPeriod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 Trocha teorie</a:t>
            </a:r>
          </a:p>
          <a:p>
            <a:pPr marL="400050" marR="0" lvl="0" indent="-4000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romanUcPeriod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 </a:t>
            </a:r>
            <a:r>
              <a:rPr lang="cs-CZ" sz="1800" b="0" dirty="0">
                <a:solidFill>
                  <a:srgbClr val="010000"/>
                </a:solidFill>
                <a:latin typeface="Arial"/>
              </a:rPr>
              <a:t>Žhaví kandidáti</a:t>
            </a:r>
            <a:endParaRPr kumimoji="1" lang="cs-CZ" sz="1800" b="0" i="0" u="none" strike="noStrike" kern="1200" cap="none" spc="0" normalizeH="0" baseline="0" noProof="0" dirty="0">
              <a:ln>
                <a:noFill/>
              </a:ln>
              <a:solidFill>
                <a:srgbClr val="01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400050" marR="0" lvl="0" indent="-4000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romanUcPeriod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 Centrum Galaxie</a:t>
            </a:r>
          </a:p>
          <a:p>
            <a:pPr marL="400050" marR="0" lvl="0" indent="-4000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romanUcPeriod"/>
              <a:tabLst/>
              <a:defRPr/>
            </a:pPr>
            <a:r>
              <a:rPr lang="cs-CZ" sz="1800" b="0" dirty="0">
                <a:solidFill>
                  <a:srgbClr val="010000"/>
                </a:solidFill>
                <a:latin typeface="Arial"/>
              </a:rPr>
              <a:t>  Červí díry?</a:t>
            </a:r>
            <a:endParaRPr kumimoji="1" lang="cs-CZ" sz="1800" b="0" i="0" u="none" strike="noStrike" kern="1200" cap="none" spc="0" normalizeH="0" baseline="0" noProof="0" dirty="0">
              <a:ln>
                <a:noFill/>
              </a:ln>
              <a:solidFill>
                <a:srgbClr val="01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400050" marR="0" lvl="0" indent="-4000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romanUcPeriod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 Fotografování děr</a:t>
            </a:r>
          </a:p>
          <a:p>
            <a:pPr marL="400050" marR="0" lvl="0" indent="-4000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romanUcPeriod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 </a:t>
            </a:r>
            <a:r>
              <a:rPr lang="cs-CZ" sz="1800" b="0" dirty="0">
                <a:solidFill>
                  <a:srgbClr val="010000"/>
                </a:solidFill>
                <a:latin typeface="Arial"/>
              </a:rPr>
              <a:t>Gravitační vlny</a:t>
            </a:r>
          </a:p>
          <a:p>
            <a:pPr marL="400050" marR="0" lvl="0" indent="-4000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romanUcPeriod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 Mechanizmy výtrysků</a:t>
            </a:r>
          </a:p>
          <a:p>
            <a:pPr marL="400050" marR="0" lvl="0" indent="-4000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romanUcPeriod"/>
              <a:tabLst/>
              <a:defRPr/>
            </a:pPr>
            <a:r>
              <a:rPr lang="cs-CZ" sz="1800" b="0" dirty="0">
                <a:solidFill>
                  <a:schemeClr val="bg2">
                    <a:lumMod val="50000"/>
                    <a:lumOff val="50000"/>
                  </a:schemeClr>
                </a:solidFill>
                <a:latin typeface="Arial"/>
              </a:rPr>
              <a:t>  Holografický princip</a:t>
            </a:r>
            <a:endParaRPr kumimoji="1" lang="cs-CZ" sz="18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50000"/>
                  <a:lumOff val="50000"/>
                </a:schemeClr>
              </a:solidFill>
              <a:effectLst/>
              <a:uLnTx/>
              <a:uFillTx/>
              <a:latin typeface="Arial"/>
            </a:endParaRPr>
          </a:p>
          <a:p>
            <a:pPr marL="400050" marR="0" lvl="0" indent="-4000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romanUcPeriod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 </a:t>
            </a:r>
            <a:r>
              <a:rPr kumimoji="1" lang="cs-CZ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Černoděroví</a:t>
            </a: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rekordmani</a:t>
            </a:r>
          </a:p>
          <a:p>
            <a:pPr marL="400050" marR="0" lvl="0" indent="-4000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romanUcPeriod"/>
              <a:tabLst/>
              <a:defRPr/>
            </a:pPr>
            <a:r>
              <a:rPr lang="cs-CZ" sz="1800" b="0" dirty="0">
                <a:solidFill>
                  <a:srgbClr val="010000"/>
                </a:solidFill>
                <a:latin typeface="Arial"/>
              </a:rPr>
              <a:t>  Duté díry</a:t>
            </a:r>
            <a:endParaRPr kumimoji="1" lang="cs-CZ" sz="1800" b="0" i="0" u="none" strike="noStrike" kern="1200" cap="none" spc="0" normalizeH="0" baseline="0" noProof="0" dirty="0">
              <a:ln>
                <a:noFill/>
              </a:ln>
              <a:solidFill>
                <a:srgbClr val="01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9987794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ek 2">
            <a:extLst>
              <a:ext uri="{FF2B5EF4-FFF2-40B4-BE49-F238E27FC236}">
                <a16:creationId xmlns:a16="http://schemas.microsoft.com/office/drawing/2014/main" id="{029FE5AD-2962-4FFB-BB65-F409F027090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760838" name="Rectangle 6"/>
          <p:cNvSpPr>
            <a:spLocks noChangeArrowheads="1"/>
          </p:cNvSpPr>
          <p:nvPr/>
        </p:nvSpPr>
        <p:spPr bwMode="auto">
          <a:xfrm>
            <a:off x="0" y="0"/>
            <a:ext cx="8193088" cy="693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altLang="cs-CZ" sz="2800" b="1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Jakob </a:t>
            </a:r>
            <a:r>
              <a:rPr kumimoji="1" lang="cs-CZ" altLang="cs-CZ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Beckenstein</a:t>
            </a:r>
            <a:endParaRPr kumimoji="1" lang="cs-CZ" altLang="cs-CZ" sz="2800" b="1" i="0" u="none" strike="noStrike" kern="1200" cap="none" spc="0" normalizeH="0" baseline="0" noProof="0" dirty="0">
              <a:ln>
                <a:noFill/>
              </a:ln>
              <a:solidFill>
                <a:srgbClr val="CCECFF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760839" name="Text Box 7"/>
          <p:cNvSpPr txBox="1">
            <a:spLocks noChangeArrowheads="1"/>
          </p:cNvSpPr>
          <p:nvPr/>
        </p:nvSpPr>
        <p:spPr bwMode="auto">
          <a:xfrm>
            <a:off x="6478558" y="6056972"/>
            <a:ext cx="2324675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altLang="cs-CZ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Jacob</a:t>
            </a:r>
            <a:r>
              <a:rPr kumimoji="1" lang="cs-CZ" altLang="cs-CZ" sz="1400" b="0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</a:t>
            </a:r>
            <a:r>
              <a:rPr kumimoji="1" lang="cs-CZ" altLang="cs-CZ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Beckenstein</a:t>
            </a:r>
            <a:r>
              <a:rPr kumimoji="1" lang="cs-CZ" altLang="cs-CZ" sz="1400" b="0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(*1947)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altLang="cs-CZ" sz="1400" b="0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izraelský teoretický fyzik</a:t>
            </a:r>
          </a:p>
        </p:txBody>
      </p:sp>
    </p:spTree>
    <p:extLst>
      <p:ext uri="{BB962C8B-B14F-4D97-AF65-F5344CB8AC3E}">
        <p14:creationId xmlns:p14="http://schemas.microsoft.com/office/powerpoint/2010/main" val="21990651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71082" name="Picture 10" descr="kybliky_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4182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71074" name="Rectangle 2"/>
          <p:cNvSpPr>
            <a:spLocks noChangeArrowheads="1"/>
          </p:cNvSpPr>
          <p:nvPr/>
        </p:nvSpPr>
        <p:spPr bwMode="auto">
          <a:xfrm>
            <a:off x="0" y="0"/>
            <a:ext cx="8193088" cy="563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altLang="cs-CZ" sz="2800" b="1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Jakob </a:t>
            </a:r>
            <a:r>
              <a:rPr kumimoji="1" lang="cs-CZ" altLang="cs-CZ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Beckenstein</a:t>
            </a:r>
            <a:r>
              <a:rPr kumimoji="1" lang="cs-CZ" altLang="cs-CZ" sz="2800" b="1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, 1973</a:t>
            </a:r>
          </a:p>
        </p:txBody>
      </p:sp>
      <p:sp>
        <p:nvSpPr>
          <p:cNvPr id="771076" name="Text Box 4"/>
          <p:cNvSpPr txBox="1">
            <a:spLocks noChangeArrowheads="1"/>
          </p:cNvSpPr>
          <p:nvPr/>
        </p:nvSpPr>
        <p:spPr bwMode="auto">
          <a:xfrm>
            <a:off x="6213475" y="174625"/>
            <a:ext cx="3540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altLang="cs-CZ" sz="2400" b="0" i="1" u="none" strike="noStrike" kern="1200" cap="none" spc="0" normalizeH="0" baseline="0" noProof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T</a:t>
            </a:r>
          </a:p>
        </p:txBody>
      </p:sp>
      <p:sp>
        <p:nvSpPr>
          <p:cNvPr id="771077" name="Text Box 5"/>
          <p:cNvSpPr txBox="1">
            <a:spLocks noChangeArrowheads="1"/>
          </p:cNvSpPr>
          <p:nvPr/>
        </p:nvSpPr>
        <p:spPr bwMode="auto">
          <a:xfrm>
            <a:off x="3848100" y="1600200"/>
            <a:ext cx="4556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altLang="cs-CZ" sz="2400" b="0" i="1" u="none" strike="noStrike" kern="1200" cap="none" spc="0" normalizeH="0" baseline="0" noProof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T</a:t>
            </a:r>
            <a:r>
              <a:rPr kumimoji="1" lang="cs-CZ" altLang="cs-CZ" sz="2400" b="0" i="0" u="none" strike="noStrike" kern="1200" cap="none" spc="0" normalizeH="0" baseline="-25000" noProof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0</a:t>
            </a:r>
          </a:p>
        </p:txBody>
      </p:sp>
      <p:sp>
        <p:nvSpPr>
          <p:cNvPr id="771078" name="Text Box 6"/>
          <p:cNvSpPr txBox="1">
            <a:spLocks noChangeArrowheads="1"/>
          </p:cNvSpPr>
          <p:nvPr/>
        </p:nvSpPr>
        <p:spPr bwMode="auto">
          <a:xfrm>
            <a:off x="5773738" y="5822950"/>
            <a:ext cx="3318537" cy="1040285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tint val="44314"/>
                  <a:invGamma/>
                </a:schemeClr>
              </a:gs>
            </a:gsLst>
            <a:lin ang="5400000" scaled="1"/>
          </a:gradFill>
          <a:ln w="9525" algn="ctr">
            <a:solidFill>
              <a:schemeClr val="bg2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marL="180975" indent="-180975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180975" marR="0" lvl="0" indent="-180975" algn="l" defTabSz="914400" rtl="0" eaLnBrk="0" fontAlgn="base" latinLnBrk="0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altLang="cs-CZ" sz="1400" b="0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- černá díra jako tepelný stroj?</a:t>
            </a:r>
          </a:p>
          <a:p>
            <a:pPr marL="180975" marR="0" lvl="0" indent="-180975" algn="l" defTabSz="914400" rtl="0" eaLnBrk="0" fontAlgn="base" latinLnBrk="0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altLang="cs-CZ" sz="1400" b="0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- může snad mít teplotu?</a:t>
            </a:r>
          </a:p>
          <a:p>
            <a:pPr marL="180975" marR="0" lvl="0" indent="-180975" algn="l" defTabSz="914400" rtl="0" eaLnBrk="0" fontAlgn="base" latinLnBrk="0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altLang="cs-CZ" sz="1400" b="0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- pokud má teplotu, září?</a:t>
            </a:r>
          </a:p>
          <a:p>
            <a:pPr marL="0" marR="0" lvl="0" indent="0" algn="l" defTabSz="914400" rtl="0" eaLnBrk="0" fontAlgn="base" latinLnBrk="0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altLang="cs-CZ" sz="1400" b="0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- souvislost termodynamiky a gravitace!</a:t>
            </a:r>
          </a:p>
        </p:txBody>
      </p:sp>
      <p:sp>
        <p:nvSpPr>
          <p:cNvPr id="771079" name="Text Box 7"/>
          <p:cNvSpPr txBox="1">
            <a:spLocks noChangeArrowheads="1"/>
          </p:cNvSpPr>
          <p:nvPr/>
        </p:nvSpPr>
        <p:spPr bwMode="auto">
          <a:xfrm>
            <a:off x="4292600" y="160338"/>
            <a:ext cx="1693863" cy="403225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tint val="44314"/>
                  <a:invGamma/>
                </a:schemeClr>
              </a:gs>
            </a:gsLst>
            <a:lin ang="5400000" scaled="1"/>
          </a:gradFill>
          <a:ln w="9525" algn="ctr">
            <a:solidFill>
              <a:schemeClr val="bg2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marL="180975" indent="-180975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180975" marR="0" lvl="0" indent="-180975" algn="l" defTabSz="914400" rtl="0" eaLnBrk="0" fontAlgn="base" latinLnBrk="0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altLang="cs-CZ" sz="1800" b="0" i="1" u="none" strike="noStrike" kern="1200" cap="none" spc="0" normalizeH="0" baseline="0" noProof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T</a:t>
            </a:r>
            <a:r>
              <a:rPr kumimoji="1" lang="cs-CZ" altLang="cs-CZ" sz="1800" b="0" i="0" u="none" strike="noStrike" kern="1200" cap="none" spc="0" normalizeH="0" baseline="-25000" noProof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0</a:t>
            </a:r>
            <a:r>
              <a:rPr kumimoji="1" lang="cs-CZ" altLang="cs-CZ" sz="1800" b="0" i="0" u="none" strike="noStrike" kern="1200" cap="none" spc="0" normalizeH="0" baseline="0" noProof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</a:t>
            </a:r>
            <a:r>
              <a:rPr kumimoji="1" lang="cs-CZ" altLang="ja-JP" sz="1800" b="0" i="0" u="none" strike="noStrike" kern="1200" cap="none" spc="0" normalizeH="0" baseline="0" noProof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→ </a:t>
            </a:r>
            <a:r>
              <a:rPr kumimoji="1" lang="cs-CZ" altLang="cs-CZ" sz="1800" b="0" i="1" u="none" strike="noStrike" kern="1200" cap="none" spc="0" normalizeH="0" baseline="0" noProof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λ</a:t>
            </a:r>
            <a:r>
              <a:rPr kumimoji="1" lang="cs-CZ" altLang="cs-CZ" sz="1800" b="0" i="0" u="none" strike="noStrike" kern="1200" cap="none" spc="0" normalizeH="0" baseline="-25000" noProof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max</a:t>
            </a:r>
            <a:r>
              <a:rPr kumimoji="1" lang="cs-CZ" altLang="cs-CZ" sz="1800" b="0" i="0" u="none" strike="noStrike" kern="1200" cap="none" spc="0" normalizeH="0" baseline="0" noProof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</a:t>
            </a:r>
            <a:r>
              <a:rPr kumimoji="1" lang="en-US" altLang="ja-JP" sz="1800" b="0" i="0" u="none" strike="noStrike" kern="1200" cap="none" spc="0" normalizeH="0" baseline="0" noProof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~ </a:t>
            </a:r>
            <a:r>
              <a:rPr kumimoji="1" lang="en-US" altLang="ja-JP" sz="1800" b="0" i="1" u="none" strike="noStrike" kern="1200" cap="none" spc="0" normalizeH="0" baseline="0" noProof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34" charset="-128"/>
                <a:cs typeface="+mn-cs"/>
              </a:rPr>
              <a:t>R</a:t>
            </a:r>
            <a:r>
              <a:rPr kumimoji="1" lang="en-US" altLang="ja-JP" sz="1800" b="0" i="0" u="none" strike="noStrike" kern="1200" cap="none" spc="0" normalizeH="0" baseline="-25000" noProof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g</a:t>
            </a:r>
            <a:r>
              <a:rPr kumimoji="1" lang="cs-CZ" altLang="ja-JP" sz="1800" b="0" i="0" u="none" strike="noStrike" kern="1200" cap="none" spc="0" normalizeH="0" baseline="0" noProof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</a:t>
            </a:r>
            <a:endParaRPr kumimoji="1" lang="cs-CZ" altLang="cs-CZ" sz="1800" b="0" i="0" u="none" strike="noStrike" kern="1200" cap="none" spc="0" normalizeH="0" baseline="0" noProof="0">
              <a:ln>
                <a:noFill/>
              </a:ln>
              <a:solidFill>
                <a:srgbClr val="01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graphicFrame>
        <p:nvGraphicFramePr>
          <p:cNvPr id="771081" name="Object 9"/>
          <p:cNvGraphicFramePr>
            <a:graphicFrameLocks noChangeAspect="1"/>
          </p:cNvGraphicFramePr>
          <p:nvPr/>
        </p:nvGraphicFramePr>
        <p:xfrm>
          <a:off x="4365625" y="706438"/>
          <a:ext cx="1441450" cy="811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7" name="Equation" r:id="rId4" imgW="812520" imgH="457200" progId="Equation.DSMT4">
                  <p:embed/>
                </p:oleObj>
              </mc:Choice>
              <mc:Fallback>
                <p:oleObj name="Equation" r:id="rId4" imgW="812520" imgH="457200" progId="Equation.DSMT4">
                  <p:embed/>
                  <p:pic>
                    <p:nvPicPr>
                      <p:cNvPr id="771081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65625" y="706438"/>
                        <a:ext cx="1441450" cy="811212"/>
                      </a:xfrm>
                      <a:prstGeom prst="rect">
                        <a:avLst/>
                      </a:prstGeom>
                      <a:gradFill rotWithShape="1">
                        <a:gsLst>
                          <a:gs pos="0">
                            <a:schemeClr val="accent1"/>
                          </a:gs>
                          <a:gs pos="100000">
                            <a:schemeClr val="accent1">
                              <a:gamma/>
                              <a:tint val="44314"/>
                              <a:invGamma/>
                            </a:schemeClr>
                          </a:gs>
                        </a:gsLst>
                        <a:lin ang="5400000" scaled="1"/>
                      </a:gradFill>
                      <a:ln w="9525" algn="ctr">
                        <a:solidFill>
                          <a:schemeClr val="bg2"/>
                        </a:solidFill>
                        <a:miter lim="800000"/>
                        <a:headEnd/>
                        <a:tailEnd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0865269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72098" name="Object 2"/>
          <p:cNvGraphicFramePr>
            <a:graphicFrameLocks noChangeAspect="1"/>
          </p:cNvGraphicFramePr>
          <p:nvPr/>
        </p:nvGraphicFramePr>
        <p:xfrm>
          <a:off x="2322513" y="3167063"/>
          <a:ext cx="1695450" cy="2054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72" name="CorelDRAW" r:id="rId3" imgW="1818670" imgH="2203230" progId="CorelDRAW.Graphic.12">
                  <p:embed/>
                </p:oleObj>
              </mc:Choice>
              <mc:Fallback>
                <p:oleObj name="CorelDRAW" r:id="rId3" imgW="1818670" imgH="2203230" progId="CorelDRAW.Graphic.12">
                  <p:embed/>
                  <p:pic>
                    <p:nvPicPr>
                      <p:cNvPr id="772098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22513" y="3167063"/>
                        <a:ext cx="1695450" cy="20542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772099" name="Picture 3" descr="evap3[1]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666750"/>
            <a:ext cx="3067050" cy="25574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72102" name="Text Box 6"/>
          <p:cNvSpPr txBox="1">
            <a:spLocks noChangeArrowheads="1"/>
          </p:cNvSpPr>
          <p:nvPr/>
        </p:nvSpPr>
        <p:spPr bwMode="auto">
          <a:xfrm>
            <a:off x="190500" y="5402263"/>
            <a:ext cx="3781425" cy="1308100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tint val="44314"/>
                  <a:invGamma/>
                </a:schemeClr>
              </a:gs>
            </a:gsLst>
            <a:lin ang="5400000" scaled="1"/>
          </a:gradFill>
          <a:ln w="9525" algn="ctr">
            <a:solidFill>
              <a:schemeClr val="bg2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180975" indent="-180975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180975" marR="0" lvl="0" indent="-180975" algn="l" defTabSz="914400" rtl="0" eaLnBrk="0" fontAlgn="base" latinLnBrk="0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altLang="cs-CZ" sz="1800" b="0" i="0" u="none" strike="noStrike" kern="1200" cap="none" spc="0" normalizeH="0" baseline="0" noProof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-	kvantový výpočet</a:t>
            </a:r>
          </a:p>
          <a:p>
            <a:pPr marL="180975" marR="0" lvl="0" indent="-180975" algn="l" defTabSz="914400" rtl="0" eaLnBrk="0" fontAlgn="base" latinLnBrk="0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altLang="cs-CZ" sz="1800" b="0" i="0" u="none" strike="noStrike" kern="1200" cap="none" spc="0" normalizeH="0" baseline="0" noProof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-	</a:t>
            </a:r>
            <a:r>
              <a:rPr kumimoji="1" lang="cs-CZ" altLang="cs-CZ" sz="18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ano, září jako černé těleso </a:t>
            </a:r>
            <a:br>
              <a:rPr kumimoji="1" lang="cs-CZ" altLang="cs-CZ" sz="18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</a:br>
            <a:r>
              <a:rPr kumimoji="1" lang="cs-CZ" altLang="cs-CZ" sz="18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s Beckensteinovou teplotou!</a:t>
            </a:r>
          </a:p>
          <a:p>
            <a:pPr marL="180975" marR="0" lvl="0" indent="-180975" algn="l" defTabSz="914400" rtl="0" eaLnBrk="0" fontAlgn="base" latinLnBrk="0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  <a:defRPr/>
            </a:pPr>
            <a:r>
              <a:rPr kumimoji="1" lang="cs-CZ" altLang="cs-CZ" sz="1800" b="0" i="0" u="none" strike="noStrike" kern="1200" cap="none" spc="0" normalizeH="0" baseline="0" noProof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Hawkingovo vypařování</a:t>
            </a:r>
          </a:p>
        </p:txBody>
      </p:sp>
      <p:sp>
        <p:nvSpPr>
          <p:cNvPr id="772103" name="Rectangle 7"/>
          <p:cNvSpPr>
            <a:spLocks noChangeArrowheads="1"/>
          </p:cNvSpPr>
          <p:nvPr/>
        </p:nvSpPr>
        <p:spPr bwMode="auto">
          <a:xfrm>
            <a:off x="0" y="0"/>
            <a:ext cx="8193088" cy="693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altLang="cs-CZ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Stephen</a:t>
            </a:r>
            <a:r>
              <a:rPr kumimoji="1" lang="cs-CZ" altLang="cs-CZ" sz="2800" b="1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 </a:t>
            </a:r>
            <a:r>
              <a:rPr kumimoji="1" lang="cs-CZ" altLang="cs-CZ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Hawking</a:t>
            </a:r>
            <a:r>
              <a:rPr kumimoji="1" lang="cs-CZ" altLang="cs-CZ" sz="2800" b="1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, 1975</a:t>
            </a:r>
          </a:p>
        </p:txBody>
      </p:sp>
      <p:graphicFrame>
        <p:nvGraphicFramePr>
          <p:cNvPr id="772100" name="Object 4"/>
          <p:cNvGraphicFramePr>
            <a:graphicFrameLocks noChangeAspect="1"/>
          </p:cNvGraphicFramePr>
          <p:nvPr/>
        </p:nvGraphicFramePr>
        <p:xfrm>
          <a:off x="419100" y="3949700"/>
          <a:ext cx="1609725" cy="1212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73" name="PHOTO-PAINT" r:id="rId6" imgW="3895238" imgH="2933333" progId="CorelPhotoPaint.Image.12">
                  <p:embed/>
                </p:oleObj>
              </mc:Choice>
              <mc:Fallback>
                <p:oleObj name="PHOTO-PAINT" r:id="rId6" imgW="3895238" imgH="2933333" progId="CorelPhotoPaint.Image.12">
                  <p:embed/>
                  <p:pic>
                    <p:nvPicPr>
                      <p:cNvPr id="77210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9100" y="3949700"/>
                        <a:ext cx="1609725" cy="1212850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772104" name="Picture 8" descr="evaporati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70375" y="0"/>
            <a:ext cx="487362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416596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62204" name="Group 348"/>
          <p:cNvGraphicFramePr>
            <a:graphicFrameLocks noGrp="1"/>
          </p:cNvGraphicFramePr>
          <p:nvPr>
            <p:ph/>
            <p:extLst/>
          </p:nvPr>
        </p:nvGraphicFramePr>
        <p:xfrm>
          <a:off x="534838" y="1114425"/>
          <a:ext cx="8066237" cy="4191002"/>
        </p:xfrm>
        <a:graphic>
          <a:graphicData uri="http://schemas.openxmlformats.org/drawingml/2006/table">
            <a:tbl>
              <a:tblPr/>
              <a:tblGrid>
                <a:gridCol w="16717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191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4763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5727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36207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45561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0000"/>
                        <a:buFont typeface="Monotype Sorts" panose="01010601010101010101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Monotype Sorts" panose="01010601010101010101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Monotype Sorts" panose="01010601010101010101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cs-CZ" altLang="cs-CZ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těleso</a:t>
                      </a:r>
                      <a:endParaRPr kumimoji="1" lang="cs-CZ" altLang="cs-CZ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+mn-lt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3F3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0000"/>
                        <a:buFont typeface="Monotype Sorts" panose="01010601010101010101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Monotype Sorts" panose="01010601010101010101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Monotype Sorts" panose="01010601010101010101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cs-CZ" altLang="cs-CZ" sz="1800" b="0" i="1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</a:t>
                      </a:r>
                      <a:endParaRPr kumimoji="1" lang="cs-CZ" altLang="cs-CZ" sz="1800" b="0" i="0" u="none" strike="noStrike" cap="none" normalizeH="0" baseline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3F3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0000"/>
                        <a:buFont typeface="Monotype Sorts" panose="01010601010101010101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Monotype Sorts" panose="01010601010101010101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Monotype Sorts" panose="01010601010101010101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cs-CZ" altLang="cs-CZ" sz="1800" b="0" i="1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</a:t>
                      </a:r>
                      <a:r>
                        <a:rPr kumimoji="1" lang="cs-CZ" altLang="cs-CZ" sz="1800" b="0" i="1" u="none" strike="noStrike" cap="none" normalizeH="0" baseline="-3000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</a:t>
                      </a:r>
                      <a:endParaRPr kumimoji="1" lang="cs-CZ" altLang="cs-CZ" sz="1800" b="0" i="0" u="none" strike="noStrike" cap="none" normalizeH="0" baseline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3F3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0000"/>
                        <a:buFont typeface="Monotype Sorts" panose="01010601010101010101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Monotype Sorts" panose="01010601010101010101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Monotype Sorts" panose="01010601010101010101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cs-CZ" altLang="cs-CZ" sz="1800" b="0" i="1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ρ</a:t>
                      </a:r>
                      <a:endParaRPr kumimoji="1" lang="cs-CZ" altLang="cs-CZ" sz="1800" b="0" i="0" u="none" strike="noStrike" cap="none" normalizeH="0" baseline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3F3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0000"/>
                        <a:buFont typeface="Monotype Sorts" panose="01010601010101010101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Monotype Sorts" panose="01010601010101010101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Monotype Sorts" panose="01010601010101010101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cs-CZ" altLang="cs-CZ" sz="1800" b="0" i="1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</a:t>
                      </a:r>
                      <a:endParaRPr kumimoji="1" lang="cs-CZ" altLang="cs-CZ" sz="1800" b="0" i="0" u="none" strike="noStrike" cap="none" normalizeH="0" baseline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3F3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0000"/>
                        <a:buFont typeface="Monotype Sorts" panose="01010601010101010101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Monotype Sorts" panose="01010601010101010101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Monotype Sorts" panose="01010601010101010101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cs-CZ" altLang="cs-CZ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Δ</a:t>
                      </a:r>
                      <a:r>
                        <a:rPr kumimoji="1" lang="cs-CZ" altLang="cs-CZ" sz="1800" b="0" i="1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</a:t>
                      </a:r>
                      <a:endParaRPr kumimoji="1" lang="cs-CZ" altLang="cs-CZ" sz="1800" b="0" i="0" u="none" strike="noStrike" cap="none" normalizeH="0" baseline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3F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9688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0000"/>
                        <a:buFont typeface="Monotype Sorts" panose="01010601010101010101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Monotype Sorts" panose="01010601010101010101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Monotype Sorts" panose="01010601010101010101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cs-CZ" altLang="cs-CZ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proton</a:t>
                      </a:r>
                      <a:endParaRPr kumimoji="1" lang="cs-CZ" altLang="cs-CZ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+mn-lt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0000"/>
                        <a:buFont typeface="Monotype Sorts" panose="01010601010101010101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Monotype Sorts" panose="01010601010101010101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Monotype Sorts" panose="01010601010101010101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cs-CZ" altLang="cs-CZ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 7×10</a:t>
                      </a:r>
                      <a:r>
                        <a:rPr kumimoji="1" lang="cs-CZ" altLang="cs-CZ" sz="1800" b="0" i="0" u="none" strike="noStrike" cap="none" normalizeH="0" baseline="3000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 panose="05050102010706020507" pitchFamily="18" charset="2"/>
                        </a:rPr>
                        <a:t></a:t>
                      </a:r>
                      <a:r>
                        <a:rPr kumimoji="1" lang="cs-CZ" altLang="cs-CZ" sz="1800" b="0" i="0" u="none" strike="noStrike" cap="none" normalizeH="0" baseline="3000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kumimoji="1" lang="cs-CZ" altLang="cs-CZ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 panose="05050102010706020507" pitchFamily="18" charset="2"/>
                        </a:rPr>
                        <a:t> kg</a:t>
                      </a:r>
                      <a:endParaRPr kumimoji="1" lang="cs-CZ" altLang="cs-CZ" sz="1800" b="0" i="0" u="none" strike="noStrike" cap="none" normalizeH="0" baseline="3000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Symbol" panose="05050102010706020507" pitchFamily="18" charset="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0000"/>
                        <a:buFont typeface="Monotype Sorts" panose="01010601010101010101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Monotype Sorts" panose="01010601010101010101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Monotype Sorts" panose="01010601010101010101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cs-CZ" altLang="cs-CZ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r>
                        <a:rPr kumimoji="1" lang="cs-CZ" altLang="cs-CZ" sz="1800" b="0" i="0" u="none" strike="noStrike" cap="none" normalizeH="0" baseline="3000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 panose="05050102010706020507" pitchFamily="18" charset="2"/>
                        </a:rPr>
                        <a:t></a:t>
                      </a:r>
                      <a:r>
                        <a:rPr kumimoji="1" lang="cs-CZ" altLang="cs-CZ" sz="1800" b="0" i="0" u="none" strike="noStrike" cap="none" normalizeH="0" baseline="3000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</a:t>
                      </a:r>
                      <a:r>
                        <a:rPr kumimoji="1" lang="cs-CZ" altLang="cs-CZ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 panose="05050102010706020507" pitchFamily="18" charset="2"/>
                        </a:rPr>
                        <a:t> m</a:t>
                      </a:r>
                      <a:endParaRPr kumimoji="1" lang="cs-CZ" altLang="cs-CZ" sz="1800" b="0" i="0" u="none" strike="noStrike" cap="none" normalizeH="0" baseline="3000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Symbol" panose="05050102010706020507" pitchFamily="18" charset="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0000"/>
                        <a:buFont typeface="Monotype Sorts" panose="01010601010101010101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Monotype Sorts" panose="01010601010101010101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Monotype Sorts" panose="01010601010101010101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cs-CZ" altLang="cs-CZ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r>
                        <a:rPr kumimoji="1" lang="cs-CZ" altLang="cs-CZ" sz="1800" b="0" i="0" u="none" strike="noStrike" cap="none" normalizeH="0" baseline="3000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130</a:t>
                      </a:r>
                      <a:r>
                        <a:rPr kumimoji="1" lang="cs-CZ" altLang="cs-CZ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g cm</a:t>
                      </a:r>
                      <a:r>
                        <a:rPr kumimoji="1" lang="cs-CZ" altLang="cs-CZ" sz="1800" b="0" i="0" u="none" strike="noStrike" cap="none" normalizeH="0" baseline="3000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 panose="05050102010706020507" pitchFamily="18" charset="2"/>
                        </a:rPr>
                        <a:t></a:t>
                      </a:r>
                      <a:r>
                        <a:rPr kumimoji="1" lang="cs-CZ" altLang="cs-CZ" sz="1800" b="0" i="0" u="none" strike="noStrike" cap="none" normalizeH="0" baseline="3000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kumimoji="1" lang="cs-CZ" altLang="cs-CZ" sz="1800" b="0" i="0" u="none" strike="noStrike" cap="none" normalizeH="0" baseline="3000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Symbol" panose="05050102010706020507" pitchFamily="18" charset="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0000"/>
                        <a:buFont typeface="Monotype Sorts" panose="01010601010101010101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Monotype Sorts" panose="01010601010101010101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Monotype Sorts" panose="01010601010101010101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cs-CZ" altLang="cs-CZ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r>
                        <a:rPr kumimoji="1" lang="cs-CZ" altLang="cs-CZ" sz="1800" b="0" i="0" u="none" strike="noStrike" cap="none" normalizeH="0" baseline="3000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</a:t>
                      </a:r>
                      <a:r>
                        <a:rPr kumimoji="1" lang="cs-CZ" altLang="cs-CZ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K</a:t>
                      </a:r>
                      <a:endParaRPr kumimoji="1" lang="cs-CZ" altLang="cs-CZ" sz="1800" b="0" i="0" u="none" strike="noStrike" cap="none" normalizeH="0" baseline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0000"/>
                        <a:buFont typeface="Monotype Sorts" panose="01010601010101010101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Monotype Sorts" panose="01010601010101010101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Monotype Sorts" panose="01010601010101010101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cs-CZ" altLang="cs-CZ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r>
                        <a:rPr kumimoji="1" lang="cs-CZ" altLang="cs-CZ" sz="1800" b="0" i="0" u="none" strike="noStrike" cap="none" normalizeH="0" baseline="3000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 panose="05050102010706020507" pitchFamily="18" charset="2"/>
                        </a:rPr>
                        <a:t></a:t>
                      </a:r>
                      <a:r>
                        <a:rPr kumimoji="1" lang="cs-CZ" altLang="cs-CZ" sz="1800" b="0" i="0" u="none" strike="noStrike" cap="none" normalizeH="0" baseline="3000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102</a:t>
                      </a:r>
                      <a:r>
                        <a:rPr kumimoji="1" lang="cs-CZ" altLang="cs-CZ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 panose="05050102010706020507" pitchFamily="18" charset="2"/>
                        </a:rPr>
                        <a:t> s</a:t>
                      </a:r>
                      <a:endParaRPr kumimoji="1" lang="cs-CZ" altLang="cs-CZ" sz="1800" b="0" i="0" u="none" strike="noStrike" cap="none" normalizeH="0" baseline="3000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Symbol" panose="05050102010706020507" pitchFamily="18" charset="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30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0000"/>
                        <a:buFont typeface="Monotype Sorts" panose="01010601010101010101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Monotype Sorts" panose="01010601010101010101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Monotype Sorts" panose="01010601010101010101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cs-CZ" altLang="cs-CZ" sz="18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Pl</a:t>
                      </a:r>
                      <a:r>
                        <a:rPr kumimoji="1" lang="cs-CZ" altLang="cs-CZ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. hmotnost</a:t>
                      </a:r>
                      <a:endParaRPr kumimoji="1" lang="cs-CZ" altLang="cs-CZ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+mn-lt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0000"/>
                        <a:buFont typeface="Monotype Sorts" panose="01010601010101010101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Monotype Sorts" panose="01010601010101010101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Monotype Sorts" panose="01010601010101010101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cs-CZ" altLang="cs-CZ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5×10</a:t>
                      </a:r>
                      <a:r>
                        <a:rPr kumimoji="1" lang="cs-CZ" altLang="cs-CZ" sz="1800" b="0" i="0" u="none" strike="noStrike" cap="none" normalizeH="0" baseline="3000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 panose="05050102010706020507" pitchFamily="18" charset="2"/>
                        </a:rPr>
                        <a:t></a:t>
                      </a:r>
                      <a:r>
                        <a:rPr kumimoji="1" lang="cs-CZ" altLang="cs-CZ" sz="1800" b="0" i="0" u="none" strike="noStrike" cap="none" normalizeH="0" baseline="3000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kumimoji="1" lang="cs-CZ" altLang="cs-CZ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 panose="05050102010706020507" pitchFamily="18" charset="2"/>
                        </a:rPr>
                        <a:t> kg</a:t>
                      </a:r>
                      <a:endParaRPr kumimoji="1" lang="cs-CZ" altLang="cs-CZ" sz="1800" b="0" i="0" u="none" strike="noStrike" cap="none" normalizeH="0" baseline="3000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Symbol" panose="05050102010706020507" pitchFamily="18" charset="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0000"/>
                        <a:buFont typeface="Monotype Sorts" panose="01010601010101010101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Monotype Sorts" panose="01010601010101010101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Monotype Sorts" panose="01010601010101010101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cs-CZ" altLang="cs-CZ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r>
                        <a:rPr kumimoji="1" lang="cs-CZ" altLang="cs-CZ" sz="1800" b="0" i="0" u="none" strike="noStrike" cap="none" normalizeH="0" baseline="3000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 panose="05050102010706020507" pitchFamily="18" charset="2"/>
                        </a:rPr>
                        <a:t></a:t>
                      </a:r>
                      <a:r>
                        <a:rPr kumimoji="1" lang="cs-CZ" altLang="cs-CZ" sz="1800" b="0" i="0" u="none" strike="noStrike" cap="none" normalizeH="0" baseline="3000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kumimoji="1" lang="cs-CZ" altLang="cs-CZ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 panose="05050102010706020507" pitchFamily="18" charset="2"/>
                        </a:rPr>
                        <a:t> m</a:t>
                      </a:r>
                      <a:endParaRPr kumimoji="1" lang="cs-CZ" altLang="cs-CZ" sz="1800" b="0" i="0" u="none" strike="noStrike" cap="none" normalizeH="0" baseline="3000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Symbol" panose="05050102010706020507" pitchFamily="18" charset="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0000"/>
                        <a:buFont typeface="Monotype Sorts" panose="01010601010101010101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Monotype Sorts" panose="01010601010101010101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Monotype Sorts" panose="01010601010101010101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cs-CZ" altLang="cs-CZ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r>
                        <a:rPr kumimoji="1" lang="cs-CZ" altLang="cs-CZ" sz="1800" b="0" i="0" u="none" strike="noStrike" cap="none" normalizeH="0" baseline="3000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91</a:t>
                      </a:r>
                      <a:r>
                        <a:rPr kumimoji="1" lang="cs-CZ" altLang="cs-CZ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g cm</a:t>
                      </a:r>
                      <a:r>
                        <a:rPr kumimoji="1" lang="cs-CZ" altLang="cs-CZ" sz="1800" b="0" i="0" u="none" strike="noStrike" cap="none" normalizeH="0" baseline="3000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 panose="05050102010706020507" pitchFamily="18" charset="2"/>
                        </a:rPr>
                        <a:t></a:t>
                      </a:r>
                      <a:r>
                        <a:rPr kumimoji="1" lang="cs-CZ" altLang="cs-CZ" sz="1800" b="0" i="0" u="none" strike="noStrike" cap="none" normalizeH="0" baseline="3000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kumimoji="1" lang="cs-CZ" altLang="cs-CZ" sz="1800" b="0" i="0" u="none" strike="noStrike" cap="none" normalizeH="0" baseline="3000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Symbol" panose="05050102010706020507" pitchFamily="18" charset="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0000"/>
                        <a:buFont typeface="Monotype Sorts" panose="01010601010101010101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Monotype Sorts" panose="01010601010101010101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Monotype Sorts" panose="01010601010101010101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cs-CZ" altLang="cs-CZ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r>
                        <a:rPr kumimoji="1" lang="cs-CZ" altLang="cs-CZ" sz="1800" b="0" i="0" u="none" strike="noStrike" cap="none" normalizeH="0" baseline="3000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</a:t>
                      </a:r>
                      <a:r>
                        <a:rPr kumimoji="1" lang="cs-CZ" altLang="cs-CZ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K</a:t>
                      </a:r>
                      <a:endParaRPr kumimoji="1" lang="cs-CZ" altLang="cs-CZ" sz="1800" b="0" i="0" u="none" strike="noStrike" cap="none" normalizeH="0" baseline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0000"/>
                        <a:buFont typeface="Monotype Sorts" panose="01010601010101010101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Monotype Sorts" panose="01010601010101010101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Monotype Sorts" panose="01010601010101010101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cs-CZ" altLang="cs-CZ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r>
                        <a:rPr kumimoji="1" lang="cs-CZ" altLang="cs-CZ" sz="1800" b="0" i="0" u="none" strike="noStrike" cap="none" normalizeH="0" baseline="3000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 panose="05050102010706020507" pitchFamily="18" charset="2"/>
                        </a:rPr>
                        <a:t></a:t>
                      </a:r>
                      <a:r>
                        <a:rPr kumimoji="1" lang="cs-CZ" altLang="cs-CZ" sz="1800" b="0" i="0" u="none" strike="noStrike" cap="none" normalizeH="0" baseline="3000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</a:t>
                      </a:r>
                      <a:r>
                        <a:rPr kumimoji="1" lang="cs-CZ" altLang="cs-CZ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 panose="05050102010706020507" pitchFamily="18" charset="2"/>
                        </a:rPr>
                        <a:t> s</a:t>
                      </a:r>
                      <a:endParaRPr kumimoji="1" lang="cs-CZ" altLang="cs-CZ" sz="1800" b="0" i="0" u="none" strike="noStrike" cap="none" normalizeH="0" baseline="3000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Symbol" panose="05050102010706020507" pitchFamily="18" charset="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3340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0000"/>
                        <a:buFont typeface="Monotype Sorts" panose="01010601010101010101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Monotype Sorts" panose="01010601010101010101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Monotype Sorts" panose="01010601010101010101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cs-CZ" altLang="cs-CZ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kámen</a:t>
                      </a:r>
                      <a:endParaRPr kumimoji="1" lang="cs-CZ" altLang="cs-CZ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+mn-lt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0000"/>
                        <a:buFont typeface="Monotype Sorts" panose="01010601010101010101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Monotype Sorts" panose="01010601010101010101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Monotype Sorts" panose="01010601010101010101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cs-CZ" altLang="cs-CZ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kg</a:t>
                      </a:r>
                      <a:endParaRPr kumimoji="1" lang="cs-CZ" altLang="cs-CZ" sz="1800" b="0" i="0" u="none" strike="noStrike" cap="none" normalizeH="0" baseline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0000"/>
                        <a:buFont typeface="Monotype Sorts" panose="01010601010101010101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Monotype Sorts" panose="01010601010101010101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Monotype Sorts" panose="01010601010101010101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cs-CZ" altLang="cs-CZ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r>
                        <a:rPr kumimoji="1" lang="cs-CZ" altLang="cs-CZ" sz="1800" b="0" i="0" u="none" strike="noStrike" cap="none" normalizeH="0" baseline="3000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 panose="05050102010706020507" pitchFamily="18" charset="2"/>
                        </a:rPr>
                        <a:t></a:t>
                      </a:r>
                      <a:r>
                        <a:rPr kumimoji="1" lang="cs-CZ" altLang="cs-CZ" sz="1800" b="0" i="0" u="none" strike="noStrike" cap="none" normalizeH="0" baseline="3000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kumimoji="1" lang="cs-CZ" altLang="cs-CZ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 panose="05050102010706020507" pitchFamily="18" charset="2"/>
                        </a:rPr>
                        <a:t> m</a:t>
                      </a:r>
                      <a:endParaRPr kumimoji="1" lang="cs-CZ" altLang="cs-CZ" sz="1800" b="0" i="0" u="none" strike="noStrike" cap="none" normalizeH="0" baseline="3000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Symbol" panose="05050102010706020507" pitchFamily="18" charset="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0000"/>
                        <a:buFont typeface="Monotype Sorts" panose="01010601010101010101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Monotype Sorts" panose="01010601010101010101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Monotype Sorts" panose="01010601010101010101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cs-CZ" altLang="cs-CZ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r>
                        <a:rPr kumimoji="1" lang="cs-CZ" altLang="cs-CZ" sz="1800" b="0" i="0" u="none" strike="noStrike" cap="none" normalizeH="0" baseline="3000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76</a:t>
                      </a:r>
                      <a:r>
                        <a:rPr kumimoji="1" lang="cs-CZ" altLang="cs-CZ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g cm</a:t>
                      </a:r>
                      <a:r>
                        <a:rPr kumimoji="1" lang="cs-CZ" altLang="cs-CZ" sz="1800" b="0" i="0" u="none" strike="noStrike" cap="none" normalizeH="0" baseline="3000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 panose="05050102010706020507" pitchFamily="18" charset="2"/>
                        </a:rPr>
                        <a:t></a:t>
                      </a:r>
                      <a:r>
                        <a:rPr kumimoji="1" lang="cs-CZ" altLang="cs-CZ" sz="1800" b="0" i="0" u="none" strike="noStrike" cap="none" normalizeH="0" baseline="3000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kumimoji="1" lang="cs-CZ" altLang="cs-CZ" sz="1800" b="0" i="0" u="none" strike="noStrike" cap="none" normalizeH="0" baseline="3000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Symbol" panose="05050102010706020507" pitchFamily="18" charset="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0000"/>
                        <a:buFont typeface="Monotype Sorts" panose="01010601010101010101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Monotype Sorts" panose="01010601010101010101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Monotype Sorts" panose="01010601010101010101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cs-CZ" altLang="cs-CZ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r>
                        <a:rPr kumimoji="1" lang="cs-CZ" altLang="cs-CZ" sz="1800" b="0" i="0" u="none" strike="noStrike" cap="none" normalizeH="0" baseline="3000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  <a:r>
                        <a:rPr kumimoji="1" lang="cs-CZ" altLang="cs-CZ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K</a:t>
                      </a:r>
                      <a:endParaRPr kumimoji="1" lang="cs-CZ" altLang="cs-CZ" sz="1800" b="0" i="0" u="none" strike="noStrike" cap="none" normalizeH="0" baseline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0000"/>
                        <a:buFont typeface="Monotype Sorts" panose="01010601010101010101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Monotype Sorts" panose="01010601010101010101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Monotype Sorts" panose="01010601010101010101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cs-CZ" altLang="cs-CZ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r>
                        <a:rPr kumimoji="1" lang="cs-CZ" altLang="cs-CZ" sz="1800" b="0" i="0" u="none" strike="noStrike" cap="none" normalizeH="0" baseline="3000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 panose="05050102010706020507" pitchFamily="18" charset="2"/>
                        </a:rPr>
                        <a:t></a:t>
                      </a:r>
                      <a:r>
                        <a:rPr kumimoji="1" lang="cs-CZ" altLang="cs-CZ" sz="1800" b="0" i="0" u="none" strike="noStrike" cap="none" normalizeH="0" baseline="3000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  <a:r>
                        <a:rPr kumimoji="1" lang="cs-CZ" altLang="cs-CZ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 panose="05050102010706020507" pitchFamily="18" charset="2"/>
                        </a:rPr>
                        <a:t> s</a:t>
                      </a:r>
                      <a:endParaRPr kumimoji="1" lang="cs-CZ" altLang="cs-CZ" sz="1800" b="0" i="0" u="none" strike="noStrike" cap="none" normalizeH="0" baseline="3000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Symbol" panose="05050102010706020507" pitchFamily="18" charset="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2387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0000"/>
                        <a:buFont typeface="Monotype Sorts" panose="01010601010101010101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Monotype Sorts" panose="01010601010101010101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Monotype Sorts" panose="01010601010101010101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cs-CZ" altLang="cs-CZ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Země</a:t>
                      </a:r>
                      <a:endParaRPr kumimoji="1" lang="cs-CZ" altLang="cs-CZ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+mn-lt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0000"/>
                        <a:buFont typeface="Monotype Sorts" panose="01010601010101010101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Monotype Sorts" panose="01010601010101010101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Monotype Sorts" panose="01010601010101010101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cs-CZ" altLang="cs-CZ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6×10</a:t>
                      </a:r>
                      <a:r>
                        <a:rPr kumimoji="1" lang="cs-CZ" altLang="cs-CZ" sz="1800" b="0" i="0" u="none" strike="noStrike" cap="none" normalizeH="0" baseline="3000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  <a:r>
                        <a:rPr kumimoji="1" lang="cs-CZ" altLang="cs-CZ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kg</a:t>
                      </a:r>
                      <a:endParaRPr kumimoji="1" lang="cs-CZ" altLang="cs-CZ" sz="1800" b="0" i="0" u="none" strike="noStrike" cap="none" normalizeH="0" baseline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0000"/>
                        <a:buFont typeface="Monotype Sorts" panose="01010601010101010101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Monotype Sorts" panose="01010601010101010101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Monotype Sorts" panose="01010601010101010101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cs-CZ" altLang="cs-CZ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 mm</a:t>
                      </a:r>
                      <a:endParaRPr kumimoji="1" lang="cs-CZ" altLang="cs-CZ" sz="1800" b="0" i="0" u="none" strike="noStrike" cap="none" normalizeH="0" baseline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0000"/>
                        <a:buFont typeface="Monotype Sorts" panose="01010601010101010101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Monotype Sorts" panose="01010601010101010101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Monotype Sorts" panose="01010601010101010101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cs-CZ" altLang="cs-CZ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r>
                        <a:rPr kumimoji="1" lang="cs-CZ" altLang="cs-CZ" sz="1800" b="0" i="0" u="none" strike="noStrike" cap="none" normalizeH="0" baseline="3000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kumimoji="1" lang="cs-CZ" altLang="cs-CZ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g cm</a:t>
                      </a:r>
                      <a:r>
                        <a:rPr kumimoji="1" lang="cs-CZ" altLang="cs-CZ" sz="1800" b="0" i="0" u="none" strike="noStrike" cap="none" normalizeH="0" baseline="3000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 panose="05050102010706020507" pitchFamily="18" charset="2"/>
                        </a:rPr>
                        <a:t></a:t>
                      </a:r>
                      <a:r>
                        <a:rPr kumimoji="1" lang="cs-CZ" altLang="cs-CZ" sz="1800" b="0" i="0" u="none" strike="noStrike" cap="none" normalizeH="0" baseline="3000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kumimoji="1" lang="cs-CZ" altLang="cs-CZ" sz="1800" b="0" i="0" u="none" strike="noStrike" cap="none" normalizeH="0" baseline="3000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Symbol" panose="05050102010706020507" pitchFamily="18" charset="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0000"/>
                        <a:buFont typeface="Monotype Sorts" panose="01010601010101010101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Monotype Sorts" panose="01010601010101010101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Monotype Sorts" panose="01010601010101010101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cs-CZ" altLang="cs-CZ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 K</a:t>
                      </a:r>
                      <a:endParaRPr kumimoji="1" lang="cs-CZ" altLang="cs-CZ" sz="1800" b="0" i="0" u="none" strike="noStrike" cap="none" normalizeH="0" baseline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0000"/>
                        <a:buFont typeface="Monotype Sorts" panose="01010601010101010101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Monotype Sorts" panose="01010601010101010101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Monotype Sorts" panose="01010601010101010101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cs-CZ" altLang="cs-CZ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r>
                        <a:rPr kumimoji="1" lang="cs-CZ" altLang="cs-CZ" sz="1800" b="0" i="0" u="none" strike="noStrike" cap="none" normalizeH="0" baseline="3000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</a:t>
                      </a:r>
                      <a:r>
                        <a:rPr kumimoji="1" lang="cs-CZ" altLang="cs-CZ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let</a:t>
                      </a:r>
                      <a:endParaRPr kumimoji="1" lang="cs-CZ" altLang="cs-CZ" sz="1800" b="0" i="0" u="none" strike="noStrike" cap="none" normalizeH="0" baseline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9055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0000"/>
                        <a:buFont typeface="Monotype Sorts" panose="01010601010101010101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Monotype Sorts" panose="01010601010101010101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Monotype Sorts" panose="01010601010101010101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cs-CZ" altLang="cs-CZ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Slunce</a:t>
                      </a:r>
                      <a:endParaRPr kumimoji="1" lang="cs-CZ" altLang="cs-CZ" sz="1800" b="0" i="0" u="none" strike="noStrike" cap="none" normalizeH="0" baseline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+mn-lt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0000"/>
                        <a:buFont typeface="Monotype Sorts" panose="01010601010101010101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Monotype Sorts" panose="01010601010101010101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Monotype Sorts" panose="01010601010101010101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cs-CZ" altLang="cs-CZ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2×10</a:t>
                      </a:r>
                      <a:r>
                        <a:rPr kumimoji="1" lang="cs-CZ" altLang="cs-CZ" sz="1800" b="0" i="0" u="none" strike="noStrike" cap="none" normalizeH="0" baseline="3000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r>
                        <a:rPr kumimoji="1" lang="cs-CZ" altLang="cs-CZ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kg</a:t>
                      </a:r>
                      <a:endParaRPr kumimoji="1" lang="cs-CZ" altLang="cs-CZ" sz="1800" b="0" i="0" u="none" strike="noStrike" cap="none" normalizeH="0" baseline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0000"/>
                        <a:buFont typeface="Monotype Sorts" panose="01010601010101010101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Monotype Sorts" panose="01010601010101010101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Monotype Sorts" panose="01010601010101010101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cs-CZ" altLang="cs-CZ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 km</a:t>
                      </a:r>
                      <a:endParaRPr kumimoji="1" lang="cs-CZ" altLang="cs-CZ" sz="1800" b="0" i="0" u="none" strike="noStrike" cap="none" normalizeH="0" baseline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0000"/>
                        <a:buFont typeface="Monotype Sorts" panose="01010601010101010101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Monotype Sorts" panose="01010601010101010101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Monotype Sorts" panose="01010601010101010101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cs-CZ" altLang="cs-CZ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r>
                        <a:rPr kumimoji="1" lang="cs-CZ" altLang="cs-CZ" sz="1800" b="0" i="0" u="none" strike="noStrike" cap="none" normalizeH="0" baseline="3000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r>
                        <a:rPr kumimoji="1" lang="cs-CZ" altLang="cs-CZ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g cm</a:t>
                      </a:r>
                      <a:r>
                        <a:rPr kumimoji="1" lang="cs-CZ" altLang="cs-CZ" sz="1800" b="0" i="0" u="none" strike="noStrike" cap="none" normalizeH="0" baseline="3000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 panose="05050102010706020507" pitchFamily="18" charset="2"/>
                        </a:rPr>
                        <a:t></a:t>
                      </a:r>
                      <a:r>
                        <a:rPr kumimoji="1" lang="cs-CZ" altLang="cs-CZ" sz="1800" b="0" i="0" u="none" strike="noStrike" cap="none" normalizeH="0" baseline="3000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kumimoji="1" lang="cs-CZ" altLang="cs-CZ" sz="1800" b="0" i="0" u="none" strike="noStrike" cap="none" normalizeH="0" baseline="3000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Symbol" panose="05050102010706020507" pitchFamily="18" charset="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0000"/>
                        <a:buFont typeface="Monotype Sorts" panose="01010601010101010101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Monotype Sorts" panose="01010601010101010101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Monotype Sorts" panose="01010601010101010101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cs-CZ" altLang="cs-CZ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r>
                        <a:rPr kumimoji="1" lang="cs-CZ" altLang="cs-CZ" sz="1800" b="0" i="0" u="none" strike="noStrike" cap="none" normalizeH="0" baseline="3000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 panose="05050102010706020507" pitchFamily="18" charset="2"/>
                        </a:rPr>
                        <a:t></a:t>
                      </a:r>
                      <a:r>
                        <a:rPr kumimoji="1" lang="cs-CZ" altLang="cs-CZ" sz="1800" b="0" i="0" u="none" strike="noStrike" cap="none" normalizeH="0" baseline="3000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kumimoji="1" lang="cs-CZ" altLang="cs-CZ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 panose="05050102010706020507" pitchFamily="18" charset="2"/>
                        </a:rPr>
                        <a:t> K</a:t>
                      </a:r>
                      <a:endParaRPr kumimoji="1" lang="cs-CZ" altLang="cs-CZ" sz="1800" b="0" i="0" u="none" strike="noStrike" cap="none" normalizeH="0" baseline="3000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Symbol" panose="05050102010706020507" pitchFamily="18" charset="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0000"/>
                        <a:buFont typeface="Monotype Sorts" panose="01010601010101010101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Monotype Sorts" panose="01010601010101010101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Monotype Sorts" panose="01010601010101010101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cs-CZ" altLang="cs-CZ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r>
                        <a:rPr kumimoji="1" lang="cs-CZ" altLang="cs-CZ" sz="1800" b="0" i="0" u="none" strike="noStrike" cap="none" normalizeH="0" baseline="3000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kumimoji="1" lang="cs-CZ" altLang="cs-CZ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let</a:t>
                      </a:r>
                      <a:endParaRPr kumimoji="1" lang="cs-CZ" altLang="cs-CZ" sz="1800" b="0" i="0" u="none" strike="noStrike" cap="none" normalizeH="0" baseline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3816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0000"/>
                        <a:buFont typeface="Monotype Sorts" panose="01010601010101010101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Monotype Sorts" panose="01010601010101010101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Monotype Sorts" panose="01010601010101010101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cs-CZ" altLang="cs-CZ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jádro galaxie</a:t>
                      </a:r>
                      <a:endParaRPr kumimoji="1" lang="cs-CZ" altLang="cs-CZ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+mn-lt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0000"/>
                        <a:buFont typeface="Monotype Sorts" panose="01010601010101010101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Monotype Sorts" panose="01010601010101010101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Monotype Sorts" panose="01010601010101010101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cs-CZ" altLang="cs-CZ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r>
                        <a:rPr kumimoji="1" lang="cs-CZ" altLang="cs-CZ" sz="1800" b="0" i="0" u="none" strike="noStrike" cap="none" normalizeH="0" baseline="3000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kumimoji="1" lang="cs-CZ" altLang="cs-CZ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1" lang="cs-CZ" altLang="cs-CZ" sz="1800" b="0" i="1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</a:t>
                      </a:r>
                      <a:r>
                        <a:rPr kumimoji="1" lang="cs-CZ" altLang="cs-CZ" sz="1800" b="0" i="1" u="none" strike="noStrike" cap="none" normalizeH="0" baseline="-3000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</a:t>
                      </a:r>
                      <a:endParaRPr kumimoji="1" lang="cs-CZ" altLang="cs-CZ" sz="1800" b="0" i="0" u="none" strike="noStrike" cap="none" normalizeH="0" baseline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0000"/>
                        <a:buFont typeface="Monotype Sorts" panose="01010601010101010101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Monotype Sorts" panose="01010601010101010101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Monotype Sorts" panose="01010601010101010101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cs-CZ" altLang="cs-CZ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 AU</a:t>
                      </a:r>
                      <a:endParaRPr kumimoji="1" lang="cs-CZ" altLang="cs-CZ" sz="1800" b="0" i="0" u="none" strike="noStrike" cap="none" normalizeH="0" baseline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0000"/>
                        <a:buFont typeface="Monotype Sorts" panose="01010601010101010101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Monotype Sorts" panose="01010601010101010101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Monotype Sorts" panose="01010601010101010101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cs-CZ" altLang="cs-CZ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1.82 g cm</a:t>
                      </a:r>
                      <a:r>
                        <a:rPr kumimoji="1" lang="cs-CZ" altLang="cs-CZ" sz="1800" b="0" i="0" u="none" strike="noStrike" cap="none" normalizeH="0" baseline="3000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 panose="05050102010706020507" pitchFamily="18" charset="2"/>
                        </a:rPr>
                        <a:t></a:t>
                      </a:r>
                      <a:r>
                        <a:rPr kumimoji="1" lang="cs-CZ" altLang="cs-CZ" sz="1800" b="0" i="0" u="none" strike="noStrike" cap="none" normalizeH="0" baseline="3000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kumimoji="1" lang="cs-CZ" altLang="cs-CZ" sz="1800" b="0" i="0" u="none" strike="noStrike" cap="none" normalizeH="0" baseline="3000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Symbol" panose="05050102010706020507" pitchFamily="18" charset="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0000"/>
                        <a:buFont typeface="Monotype Sorts" panose="01010601010101010101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Monotype Sorts" panose="01010601010101010101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Monotype Sorts" panose="01010601010101010101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cs-CZ" altLang="cs-CZ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r>
                        <a:rPr kumimoji="1" lang="cs-CZ" altLang="cs-CZ" sz="1800" b="0" i="0" u="none" strike="noStrike" cap="none" normalizeH="0" baseline="3000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 panose="05050102010706020507" pitchFamily="18" charset="2"/>
                        </a:rPr>
                        <a:t></a:t>
                      </a:r>
                      <a:r>
                        <a:rPr kumimoji="1" lang="cs-CZ" altLang="cs-CZ" sz="1800" b="0" i="0" u="none" strike="noStrike" cap="none" normalizeH="0" baseline="3000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r>
                        <a:rPr kumimoji="1" lang="cs-CZ" altLang="cs-CZ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 panose="05050102010706020507" pitchFamily="18" charset="2"/>
                        </a:rPr>
                        <a:t> K</a:t>
                      </a:r>
                      <a:endParaRPr kumimoji="1" lang="cs-CZ" altLang="cs-CZ" sz="1800" b="0" i="0" u="none" strike="noStrike" cap="none" normalizeH="0" baseline="3000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Symbol" panose="05050102010706020507" pitchFamily="18" charset="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0000"/>
                        <a:buFont typeface="Monotype Sorts" panose="01010601010101010101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Monotype Sorts" panose="01010601010101010101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Monotype Sorts" panose="01010601010101010101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cs-CZ" altLang="cs-CZ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r>
                        <a:rPr kumimoji="1" lang="cs-CZ" altLang="cs-CZ" sz="1800" b="0" i="0" u="none" strike="noStrike" cap="none" normalizeH="0" baseline="3000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</a:t>
                      </a:r>
                      <a:r>
                        <a:rPr kumimoji="1" lang="cs-CZ" altLang="cs-CZ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let</a:t>
                      </a:r>
                      <a:endParaRPr kumimoji="1" lang="cs-CZ" altLang="cs-CZ" sz="1800" b="0" i="0" u="none" strike="noStrike" cap="none" normalizeH="0" baseline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55721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0000"/>
                        <a:buFont typeface="Monotype Sorts" panose="01010601010101010101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Monotype Sorts" panose="01010601010101010101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Monotype Sorts" panose="01010601010101010101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cs-CZ" altLang="cs-CZ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galaxie</a:t>
                      </a:r>
                      <a:endParaRPr kumimoji="1" lang="cs-CZ" altLang="cs-CZ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+mn-lt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0000"/>
                        <a:buFont typeface="Monotype Sorts" panose="01010601010101010101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Monotype Sorts" panose="01010601010101010101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Monotype Sorts" panose="01010601010101010101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cs-CZ" altLang="cs-CZ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r>
                        <a:rPr kumimoji="1" lang="cs-CZ" altLang="cs-CZ" sz="1800" b="0" i="0" u="none" strike="noStrike" cap="none" normalizeH="0" baseline="3000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r>
                        <a:rPr kumimoji="1" lang="cs-CZ" altLang="cs-CZ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1" lang="cs-CZ" altLang="cs-CZ" sz="18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</a:t>
                      </a:r>
                      <a:r>
                        <a:rPr kumimoji="1" lang="cs-CZ" altLang="cs-CZ" sz="1800" b="0" i="1" u="none" strike="noStrike" cap="none" normalizeH="0" baseline="-3000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</a:t>
                      </a:r>
                      <a:endParaRPr kumimoji="1" lang="cs-CZ" altLang="cs-CZ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0000"/>
                        <a:buFont typeface="Monotype Sorts" panose="01010601010101010101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Monotype Sorts" panose="01010601010101010101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Monotype Sorts" panose="01010601010101010101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cs-CZ" altLang="cs-CZ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30 </a:t>
                      </a:r>
                      <a:r>
                        <a:rPr kumimoji="1" lang="cs-CZ" altLang="cs-CZ" sz="18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l.y</a:t>
                      </a:r>
                      <a:r>
                        <a:rPr kumimoji="1" lang="cs-CZ" altLang="cs-CZ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kumimoji="1" lang="cs-CZ" altLang="cs-CZ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0000"/>
                        <a:buFont typeface="Monotype Sorts" panose="01010601010101010101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Monotype Sorts" panose="01010601010101010101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Monotype Sorts" panose="01010601010101010101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cs-CZ" altLang="cs-CZ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r>
                        <a:rPr kumimoji="1" lang="cs-CZ" altLang="cs-CZ" sz="1800" b="0" i="0" u="none" strike="noStrike" cap="none" normalizeH="0" baseline="3000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 panose="05050102010706020507" pitchFamily="18" charset="2"/>
                        </a:rPr>
                        <a:t></a:t>
                      </a:r>
                      <a:r>
                        <a:rPr kumimoji="1" lang="cs-CZ" altLang="cs-CZ" sz="1800" b="0" i="0" u="none" strike="noStrike" cap="none" normalizeH="0" baseline="3000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kumimoji="1" lang="cs-CZ" altLang="cs-CZ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 panose="05050102010706020507" pitchFamily="18" charset="2"/>
                        </a:rPr>
                        <a:t> g cm</a:t>
                      </a:r>
                      <a:r>
                        <a:rPr kumimoji="1" lang="cs-CZ" altLang="cs-CZ" sz="1800" b="0" i="0" u="none" strike="noStrike" cap="none" normalizeH="0" baseline="3000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 panose="05050102010706020507" pitchFamily="18" charset="2"/>
                        </a:rPr>
                        <a:t></a:t>
                      </a:r>
                      <a:r>
                        <a:rPr kumimoji="1" lang="cs-CZ" altLang="cs-CZ" sz="1800" b="0" i="0" u="none" strike="noStrike" cap="none" normalizeH="0" baseline="3000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kumimoji="1" lang="cs-CZ" altLang="cs-CZ" sz="1800" b="0" i="0" u="none" strike="noStrike" cap="none" normalizeH="0" baseline="30000" dirty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Symbol" panose="05050102010706020507" pitchFamily="18" charset="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0000"/>
                        <a:buFont typeface="Monotype Sorts" panose="01010601010101010101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Monotype Sorts" panose="01010601010101010101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Monotype Sorts" panose="01010601010101010101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cs-CZ" altLang="cs-CZ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r>
                        <a:rPr kumimoji="1" lang="cs-CZ" altLang="cs-CZ" sz="1800" b="0" i="0" u="none" strike="noStrike" cap="none" normalizeH="0" baseline="3000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 panose="05050102010706020507" pitchFamily="18" charset="2"/>
                        </a:rPr>
                        <a:t></a:t>
                      </a:r>
                      <a:r>
                        <a:rPr kumimoji="1" lang="cs-CZ" altLang="cs-CZ" sz="1800" b="0" i="0" u="none" strike="noStrike" cap="none" normalizeH="0" baseline="3000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r>
                        <a:rPr kumimoji="1" lang="cs-CZ" altLang="cs-CZ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 panose="05050102010706020507" pitchFamily="18" charset="2"/>
                        </a:rPr>
                        <a:t> K</a:t>
                      </a:r>
                      <a:endParaRPr kumimoji="1" lang="cs-CZ" altLang="cs-CZ" sz="1800" b="0" i="0" u="none" strike="noStrike" cap="none" normalizeH="0" baseline="30000" dirty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Symbol" panose="05050102010706020507" pitchFamily="18" charset="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0000"/>
                        <a:buFont typeface="Monotype Sorts" panose="01010601010101010101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Monotype Sorts" panose="01010601010101010101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Monotype Sorts" panose="01010601010101010101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cs-CZ" altLang="cs-CZ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r>
                        <a:rPr kumimoji="1" lang="cs-CZ" altLang="cs-CZ" sz="1800" b="0" i="0" u="none" strike="noStrike" cap="none" normalizeH="0" baseline="3000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95</a:t>
                      </a:r>
                      <a:r>
                        <a:rPr kumimoji="1" lang="cs-CZ" altLang="cs-CZ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let</a:t>
                      </a:r>
                      <a:endParaRPr kumimoji="1" lang="cs-CZ" altLang="cs-CZ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02539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3906" name="Rectangle 2"/>
          <p:cNvSpPr>
            <a:spLocks noChangeArrowheads="1"/>
          </p:cNvSpPr>
          <p:nvPr/>
        </p:nvSpPr>
        <p:spPr bwMode="auto">
          <a:xfrm>
            <a:off x="0" y="0"/>
            <a:ext cx="8193088" cy="561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altLang="cs-CZ" sz="2800" b="1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Černá díra a entropie</a:t>
            </a:r>
          </a:p>
        </p:txBody>
      </p:sp>
      <p:sp>
        <p:nvSpPr>
          <p:cNvPr id="763910" name="Text Box 6"/>
          <p:cNvSpPr txBox="1">
            <a:spLocks noChangeArrowheads="1"/>
          </p:cNvSpPr>
          <p:nvPr/>
        </p:nvSpPr>
        <p:spPr bwMode="auto">
          <a:xfrm>
            <a:off x="180975" y="715963"/>
            <a:ext cx="5476875" cy="2212975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tint val="44314"/>
                  <a:invGamma/>
                </a:schemeClr>
              </a:gs>
            </a:gsLst>
            <a:lin ang="5400000" scaled="1"/>
          </a:gradFill>
          <a:ln w="9525" algn="ctr">
            <a:solidFill>
              <a:schemeClr val="bg2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marL="180975" indent="-180975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180975" marR="0" lvl="0" indent="-180975" algn="l" defTabSz="914400" rtl="0" eaLnBrk="0" fontAlgn="base" latinLnBrk="0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altLang="cs-CZ" sz="1800" b="0" i="0" u="none" strike="noStrike" kern="1200" cap="none" spc="0" normalizeH="0" baseline="0" noProof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- jaká je maximální entropie dané oblasti?</a:t>
            </a:r>
          </a:p>
          <a:p>
            <a:pPr marL="180975" marR="0" lvl="0" indent="-180975" algn="l" defTabSz="914400" rtl="0" eaLnBrk="0" fontAlgn="base" latinLnBrk="0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altLang="cs-CZ" sz="1800" b="0" i="0" u="none" strike="noStrike" kern="1200" cap="none" spc="0" normalizeH="0" baseline="0" noProof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- hážu více a více hmoty</a:t>
            </a:r>
          </a:p>
          <a:p>
            <a:pPr marL="180975" marR="0" lvl="0" indent="-180975" algn="l" defTabSz="914400" rtl="0" eaLnBrk="0" fontAlgn="base" latinLnBrk="0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altLang="ja-JP" sz="1800" b="0" i="0" u="none" strike="noStrike" kern="1200" cap="none" spc="0" normalizeH="0" baseline="0" noProof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→</a:t>
            </a:r>
            <a:r>
              <a:rPr kumimoji="1" lang="cs-CZ" altLang="cs-CZ" sz="1800" b="0" i="0" u="none" strike="noStrike" kern="1200" cap="none" spc="0" normalizeH="0" baseline="0" noProof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oblast se stane černou dírou</a:t>
            </a:r>
          </a:p>
          <a:p>
            <a:pPr marL="180975" marR="0" lvl="0" indent="-180975" algn="l" defTabSz="914400" rtl="0" eaLnBrk="0" fontAlgn="base" latinLnBrk="0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altLang="ja-JP" sz="1800" b="0" i="0" u="none" strike="noStrike" kern="1200" cap="none" spc="0" normalizeH="0" baseline="0" noProof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→</a:t>
            </a:r>
            <a:r>
              <a:rPr kumimoji="1" lang="cs-CZ" altLang="cs-CZ" sz="1800" b="0" i="0" u="none" strike="noStrike" kern="1200" cap="none" spc="0" normalizeH="0" baseline="0" noProof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maximální entropie je entropie největší černé díry</a:t>
            </a:r>
          </a:p>
          <a:p>
            <a:pPr marL="180975" marR="0" lvl="0" indent="-180975" algn="l" defTabSz="914400" rtl="0" eaLnBrk="0" fontAlgn="base" latinLnBrk="0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  <a:defRPr/>
            </a:pPr>
            <a:r>
              <a:rPr kumimoji="1" lang="cs-CZ" altLang="cs-CZ" sz="1800" b="0" i="0" u="none" strike="noStrike" kern="1200" cap="none" spc="0" normalizeH="0" baseline="0" noProof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uzavřená oblast má maximální hodnotu entropie!!!</a:t>
            </a:r>
          </a:p>
          <a:p>
            <a:pPr marL="180975" marR="0" lvl="0" indent="-180975" algn="l" defTabSz="914400" rtl="0" eaLnBrk="0" fontAlgn="base" latinLnBrk="0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altLang="cs-CZ" sz="1800" b="0" i="0" u="none" strike="noStrike" kern="1200" cap="none" spc="0" normalizeH="0" baseline="0" noProof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- částice jsou dělitelné jen do určité úrovně!!!</a:t>
            </a:r>
          </a:p>
          <a:p>
            <a:pPr marL="180975" marR="0" lvl="0" indent="-180975" algn="l" defTabSz="914400" rtl="0" eaLnBrk="0" fontAlgn="base" latinLnBrk="0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altLang="cs-CZ" sz="1800" b="0" i="0" u="none" strike="noStrike" kern="1200" cap="none" spc="0" normalizeH="0" baseline="0" noProof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- mizí entropie v černé díře?</a:t>
            </a:r>
          </a:p>
        </p:txBody>
      </p:sp>
      <p:sp>
        <p:nvSpPr>
          <p:cNvPr id="763912" name="Oval 8"/>
          <p:cNvSpPr>
            <a:spLocks noChangeArrowheads="1"/>
          </p:cNvSpPr>
          <p:nvPr/>
        </p:nvSpPr>
        <p:spPr bwMode="auto">
          <a:xfrm>
            <a:off x="6219825" y="561975"/>
            <a:ext cx="2619375" cy="2619375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1" i="0" u="none" strike="noStrike" kern="1200" cap="none" spc="0" normalizeH="0" baseline="0" noProof="0">
              <a:ln>
                <a:noFill/>
              </a:ln>
              <a:solidFill>
                <a:srgbClr val="005654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63914" name="Oval 10"/>
          <p:cNvSpPr>
            <a:spLocks noChangeArrowheads="1"/>
          </p:cNvSpPr>
          <p:nvPr/>
        </p:nvSpPr>
        <p:spPr bwMode="auto">
          <a:xfrm>
            <a:off x="6188075" y="3930650"/>
            <a:ext cx="2619375" cy="2619375"/>
          </a:xfrm>
          <a:prstGeom prst="ellipse">
            <a:avLst/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1" i="0" u="none" strike="noStrike" kern="1200" cap="none" spc="0" normalizeH="0" baseline="0" noProof="0">
              <a:ln>
                <a:noFill/>
              </a:ln>
              <a:solidFill>
                <a:srgbClr val="005654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pic>
        <p:nvPicPr>
          <p:cNvPr id="763916" name="Picture 12" descr="black_hole_milkyway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313" y="3300413"/>
            <a:ext cx="4021137" cy="32146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63917" name="Line 13"/>
          <p:cNvSpPr>
            <a:spLocks noChangeShapeType="1"/>
          </p:cNvSpPr>
          <p:nvPr/>
        </p:nvSpPr>
        <p:spPr bwMode="auto">
          <a:xfrm>
            <a:off x="7543800" y="3343275"/>
            <a:ext cx="0" cy="485775"/>
          </a:xfrm>
          <a:prstGeom prst="line">
            <a:avLst/>
          </a:prstGeom>
          <a:noFill/>
          <a:ln w="57150">
            <a:solidFill>
              <a:schemeClr val="bg2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1" i="0" u="none" strike="noStrike" kern="1200" cap="none" spc="0" normalizeH="0" baseline="0" noProof="0">
              <a:ln>
                <a:noFill/>
              </a:ln>
              <a:solidFill>
                <a:srgbClr val="005654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graphicFrame>
        <p:nvGraphicFramePr>
          <p:cNvPr id="763918" name="Object 14"/>
          <p:cNvGraphicFramePr>
            <a:graphicFrameLocks noChangeAspect="1"/>
          </p:cNvGraphicFramePr>
          <p:nvPr/>
        </p:nvGraphicFramePr>
        <p:xfrm>
          <a:off x="6399213" y="1344613"/>
          <a:ext cx="2208212" cy="1057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5" name="Equation" r:id="rId4" imgW="1193760" imgH="571320" progId="Equation.DSMT4">
                  <p:embed/>
                </p:oleObj>
              </mc:Choice>
              <mc:Fallback>
                <p:oleObj name="Equation" r:id="rId4" imgW="1193760" imgH="571320" progId="Equation.DSMT4">
                  <p:embed/>
                  <p:pic>
                    <p:nvPicPr>
                      <p:cNvPr id="763918" name="Object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99213" y="1344613"/>
                        <a:ext cx="2208212" cy="10572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5434698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4146" name="Rectangle 2"/>
          <p:cNvSpPr>
            <a:spLocks noChangeArrowheads="1"/>
          </p:cNvSpPr>
          <p:nvPr/>
        </p:nvSpPr>
        <p:spPr bwMode="auto">
          <a:xfrm>
            <a:off x="0" y="0"/>
            <a:ext cx="8193088" cy="52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altLang="cs-CZ" sz="2800" b="1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Holografický princip</a:t>
            </a:r>
          </a:p>
        </p:txBody>
      </p:sp>
      <p:sp>
        <p:nvSpPr>
          <p:cNvPr id="774149" name="Text Box 5"/>
          <p:cNvSpPr txBox="1">
            <a:spLocks noChangeArrowheads="1"/>
          </p:cNvSpPr>
          <p:nvPr/>
        </p:nvSpPr>
        <p:spPr bwMode="auto">
          <a:xfrm>
            <a:off x="161925" y="584536"/>
            <a:ext cx="7473950" cy="2506327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tint val="44314"/>
                  <a:invGamma/>
                </a:schemeClr>
              </a:gs>
            </a:gsLst>
            <a:lin ang="5400000" scaled="1"/>
          </a:gradFill>
          <a:ln w="9525" algn="ctr">
            <a:solidFill>
              <a:schemeClr val="bg2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266700" indent="-2667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266700" marR="0" lvl="0" indent="-266700" algn="l" defTabSz="914400" rtl="0" eaLnBrk="0" fontAlgn="base" latinLnBrk="0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  <a:defRPr/>
            </a:pPr>
            <a:r>
              <a:rPr kumimoji="1" lang="cs-CZ" altLang="cs-CZ" sz="1800" b="0" i="1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S</a:t>
            </a:r>
            <a:r>
              <a:rPr kumimoji="1" lang="cs-CZ" alt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</a:t>
            </a:r>
            <a:r>
              <a:rPr kumimoji="1" lang="en-US" alt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~</a:t>
            </a:r>
            <a:r>
              <a:rPr kumimoji="1" lang="cs-CZ" alt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</a:t>
            </a:r>
            <a:r>
              <a:rPr kumimoji="1" lang="cs-CZ" altLang="cs-CZ" sz="1800" b="0" i="1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A</a:t>
            </a:r>
            <a:r>
              <a:rPr kumimoji="1" lang="cs-CZ" alt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, nikoli </a:t>
            </a:r>
            <a:r>
              <a:rPr kumimoji="1" lang="cs-CZ" altLang="cs-CZ" sz="1800" b="0" i="1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V</a:t>
            </a:r>
            <a:r>
              <a:rPr kumimoji="1" lang="cs-CZ" alt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!!!</a:t>
            </a:r>
          </a:p>
          <a:p>
            <a:pPr marL="266700" marR="0" lvl="0" indent="-266700" algn="l" defTabSz="914400" rtl="0" eaLnBrk="0" fontAlgn="base" latinLnBrk="0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alt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-	kde je entropie?</a:t>
            </a:r>
          </a:p>
          <a:p>
            <a:pPr marL="266700" marR="0" lvl="0" indent="-266700" algn="l" defTabSz="914400" rtl="0" eaLnBrk="0" fontAlgn="base" latinLnBrk="0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  <a:defRPr/>
            </a:pPr>
            <a:r>
              <a:rPr kumimoji="1" lang="cs-CZ" alt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lokalizovaná ve fluktuacích na povrchu?</a:t>
            </a:r>
          </a:p>
          <a:p>
            <a:pPr marL="266700" marR="0" lvl="0" indent="-266700" algn="l" defTabSz="914400" rtl="0" eaLnBrk="0" fontAlgn="base" latinLnBrk="0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  <a:defRPr/>
            </a:pPr>
            <a:r>
              <a:rPr kumimoji="1" lang="cs-CZ" alt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analogie s holomorfní funkcí</a:t>
            </a:r>
          </a:p>
          <a:p>
            <a:pPr marL="266700" marR="0" lvl="0" indent="-266700" algn="l" defTabSz="914400" rtl="0" eaLnBrk="0" fontAlgn="base" latinLnBrk="0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  <a:defRPr/>
            </a:pPr>
            <a:r>
              <a:rPr kumimoji="1" lang="cs-CZ" alt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je informace jen na hranici oblasti? Holografický princip – ano</a:t>
            </a:r>
          </a:p>
          <a:p>
            <a:pPr marL="266700" marR="0" lvl="0" indent="-266700" algn="l" defTabSz="914400" rtl="0" eaLnBrk="0" fontAlgn="base" latinLnBrk="0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  <a:defRPr/>
            </a:pPr>
            <a:r>
              <a:rPr kumimoji="1" lang="cs-CZ" alt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informace lokalizována v </a:t>
            </a:r>
            <a:r>
              <a:rPr kumimoji="1" lang="cs-CZ" altLang="cs-CZ" sz="1800" b="0" i="1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N</a:t>
            </a:r>
            <a:r>
              <a:rPr kumimoji="1" lang="cs-CZ" alt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-</a:t>
            </a:r>
            <a:r>
              <a:rPr kumimoji="1" lang="cs-CZ" altLang="cs-CZ" sz="1800" b="0" i="1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k</a:t>
            </a:r>
            <a:r>
              <a:rPr kumimoji="1" lang="cs-CZ" alt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dimenzích!!!</a:t>
            </a:r>
          </a:p>
          <a:p>
            <a:pPr marL="266700" marR="0" lvl="0" indent="-266700" algn="l" defTabSz="914400" rtl="0" eaLnBrk="0" fontAlgn="base" latinLnBrk="0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  <a:defRPr/>
            </a:pPr>
            <a:r>
              <a:rPr kumimoji="1" lang="cs-CZ" alt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a co vesmír jako celek? a mikrosvět?</a:t>
            </a:r>
          </a:p>
          <a:p>
            <a:pPr marL="266700" marR="0" lvl="0" indent="-266700" algn="l" defTabSz="914400" rtl="0" eaLnBrk="0" fontAlgn="base" latinLnBrk="0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  <a:defRPr/>
            </a:pPr>
            <a:r>
              <a:rPr kumimoji="1" lang="cs-CZ" alt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Ted Jacobson</a:t>
            </a:r>
          </a:p>
        </p:txBody>
      </p:sp>
      <p:sp>
        <p:nvSpPr>
          <p:cNvPr id="774150" name="Oval 6"/>
          <p:cNvSpPr>
            <a:spLocks noChangeArrowheads="1"/>
          </p:cNvSpPr>
          <p:nvPr/>
        </p:nvSpPr>
        <p:spPr bwMode="auto">
          <a:xfrm>
            <a:off x="5924550" y="3400425"/>
            <a:ext cx="2619375" cy="2619375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2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1" i="0" u="none" strike="noStrike" kern="1200" cap="none" spc="0" normalizeH="0" baseline="0" noProof="0">
              <a:ln>
                <a:noFill/>
              </a:ln>
              <a:solidFill>
                <a:srgbClr val="005654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graphicFrame>
        <p:nvGraphicFramePr>
          <p:cNvPr id="774151" name="Object 7"/>
          <p:cNvGraphicFramePr>
            <a:graphicFrameLocks noChangeAspect="1"/>
          </p:cNvGraphicFramePr>
          <p:nvPr/>
        </p:nvGraphicFramePr>
        <p:xfrm>
          <a:off x="6103938" y="4183063"/>
          <a:ext cx="2208212" cy="1057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9" name="Equation" r:id="rId3" imgW="1193760" imgH="571320" progId="Equation.DSMT4">
                  <p:embed/>
                </p:oleObj>
              </mc:Choice>
              <mc:Fallback>
                <p:oleObj name="Equation" r:id="rId3" imgW="1193760" imgH="571320" progId="Equation.DSMT4">
                  <p:embed/>
                  <p:pic>
                    <p:nvPicPr>
                      <p:cNvPr id="774151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03938" y="4183063"/>
                        <a:ext cx="2208212" cy="10572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74152" name="Text Box 8"/>
          <p:cNvSpPr txBox="1">
            <a:spLocks noChangeArrowheads="1"/>
          </p:cNvSpPr>
          <p:nvPr/>
        </p:nvSpPr>
        <p:spPr bwMode="auto">
          <a:xfrm>
            <a:off x="4403725" y="6089650"/>
            <a:ext cx="1887538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altLang="cs-CZ" sz="1600" b="0" i="0" u="none" strike="noStrike" kern="1200" cap="none" spc="0" normalizeH="0" baseline="0" noProof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holografické plátno</a:t>
            </a:r>
          </a:p>
        </p:txBody>
      </p:sp>
      <p:sp>
        <p:nvSpPr>
          <p:cNvPr id="774153" name="Line 9"/>
          <p:cNvSpPr>
            <a:spLocks noChangeShapeType="1"/>
          </p:cNvSpPr>
          <p:nvPr/>
        </p:nvSpPr>
        <p:spPr bwMode="auto">
          <a:xfrm flipV="1">
            <a:off x="5400675" y="4381500"/>
            <a:ext cx="552450" cy="1543050"/>
          </a:xfrm>
          <a:prstGeom prst="line">
            <a:avLst/>
          </a:prstGeom>
          <a:noFill/>
          <a:ln w="12700">
            <a:solidFill>
              <a:schemeClr val="bg2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1" i="0" u="none" strike="noStrike" kern="1200" cap="none" spc="0" normalizeH="0" baseline="0" noProof="0">
              <a:ln>
                <a:noFill/>
              </a:ln>
              <a:solidFill>
                <a:srgbClr val="005654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74154" name="Line 10"/>
          <p:cNvSpPr>
            <a:spLocks noChangeShapeType="1"/>
          </p:cNvSpPr>
          <p:nvPr/>
        </p:nvSpPr>
        <p:spPr bwMode="auto">
          <a:xfrm flipV="1">
            <a:off x="5368925" y="5549900"/>
            <a:ext cx="866775" cy="361950"/>
          </a:xfrm>
          <a:prstGeom prst="line">
            <a:avLst/>
          </a:prstGeom>
          <a:noFill/>
          <a:ln w="12700">
            <a:solidFill>
              <a:schemeClr val="bg2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1" i="0" u="none" strike="noStrike" kern="1200" cap="none" spc="0" normalizeH="0" baseline="0" noProof="0">
              <a:ln>
                <a:noFill/>
              </a:ln>
              <a:solidFill>
                <a:srgbClr val="005654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pic>
        <p:nvPicPr>
          <p:cNvPr id="774155" name="Picture 11" descr="hologram-1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25" y="3430588"/>
            <a:ext cx="3662363" cy="32940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028315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4930" name="Rectangle 2"/>
          <p:cNvSpPr>
            <a:spLocks noChangeArrowheads="1"/>
          </p:cNvSpPr>
          <p:nvPr/>
        </p:nvSpPr>
        <p:spPr bwMode="auto">
          <a:xfrm>
            <a:off x="0" y="0"/>
            <a:ext cx="8193088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altLang="cs-CZ" sz="2800" b="1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Rovnovážná díra a entropie, 1994</a:t>
            </a:r>
          </a:p>
        </p:txBody>
      </p:sp>
      <p:sp>
        <p:nvSpPr>
          <p:cNvPr id="764931" name="Text Box 3"/>
          <p:cNvSpPr txBox="1">
            <a:spLocks noChangeArrowheads="1"/>
          </p:cNvSpPr>
          <p:nvPr/>
        </p:nvSpPr>
        <p:spPr bwMode="auto">
          <a:xfrm>
            <a:off x="200025" y="887413"/>
            <a:ext cx="4816475" cy="2212975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tint val="44314"/>
                  <a:invGamma/>
                </a:schemeClr>
              </a:gs>
            </a:gsLst>
            <a:lin ang="5400000" scaled="1"/>
          </a:gradFill>
          <a:ln w="9525" algn="ctr">
            <a:solidFill>
              <a:schemeClr val="bg2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marL="266700" indent="-2667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266700" marR="0" lvl="0" indent="-266700" algn="l" defTabSz="914400" rtl="0" eaLnBrk="0" fontAlgn="base" latinLnBrk="0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  <a:defRPr/>
            </a:pPr>
            <a:r>
              <a:rPr kumimoji="1" lang="cs-CZ" altLang="cs-CZ" sz="1800" b="0" i="0" u="none" strike="noStrike" kern="1200" cap="none" spc="0" normalizeH="0" baseline="0" noProof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záření kompenzováno dopadem fotonů</a:t>
            </a:r>
          </a:p>
          <a:p>
            <a:pPr marL="266700" marR="0" lvl="0" indent="-266700" algn="l" defTabSz="914400" rtl="0" eaLnBrk="0" fontAlgn="base" latinLnBrk="0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altLang="cs-CZ" sz="1800" b="0" i="0" u="none" strike="noStrike" kern="1200" cap="none" spc="0" normalizeH="0" baseline="0" noProof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-	informační paradox</a:t>
            </a:r>
          </a:p>
          <a:p>
            <a:pPr marL="266700" marR="0" lvl="0" indent="-266700" algn="l" defTabSz="914400" rtl="0" eaLnBrk="0" fontAlgn="base" latinLnBrk="0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altLang="cs-CZ" sz="1800" b="0" i="0" u="none" strike="noStrike" kern="1200" cap="none" spc="0" normalizeH="0" baseline="0" noProof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- 	vzdutí horizontu v místě padajícího fotonu?</a:t>
            </a:r>
          </a:p>
          <a:p>
            <a:pPr marL="266700" marR="0" lvl="0" indent="-266700" algn="l" defTabSz="914400" rtl="0" eaLnBrk="0" fontAlgn="base" latinLnBrk="0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altLang="cs-CZ" sz="1800" b="0" i="0" u="none" strike="noStrike" kern="1200" cap="none" spc="0" normalizeH="0" baseline="0" noProof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- 	informace ve fluktuacích horizontu</a:t>
            </a:r>
          </a:p>
          <a:p>
            <a:pPr marL="266700" marR="0" lvl="0" indent="-266700" algn="l" defTabSz="914400" rtl="0" eaLnBrk="0" fontAlgn="base" latinLnBrk="0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  <a:defRPr/>
            </a:pPr>
            <a:r>
              <a:rPr kumimoji="1" lang="cs-CZ" altLang="cs-CZ" sz="1800" b="0" i="0" u="none" strike="noStrike" kern="1200" cap="none" spc="0" normalizeH="0" baseline="0" noProof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Gerard t</a:t>
            </a:r>
            <a:r>
              <a:rPr kumimoji="1" lang="en-US" altLang="cs-CZ" sz="1800" b="0" i="0" u="none" strike="noStrike" kern="1200" cap="none" spc="0" normalizeH="0" baseline="0" noProof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’</a:t>
            </a:r>
            <a:r>
              <a:rPr kumimoji="1" lang="cs-CZ" altLang="cs-CZ" sz="1800" b="0" i="0" u="none" strike="noStrike" kern="1200" cap="none" spc="0" normalizeH="0" baseline="0" noProof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Hooft, Leonard Susskind </a:t>
            </a:r>
          </a:p>
          <a:p>
            <a:pPr marL="266700" marR="0" lvl="0" indent="-266700" algn="l" defTabSz="914400" rtl="0" eaLnBrk="0" fontAlgn="base" latinLnBrk="0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  <a:defRPr/>
            </a:pPr>
            <a:r>
              <a:rPr kumimoji="1" lang="cs-CZ" altLang="cs-CZ" sz="1800" b="0" i="0" u="none" strike="noStrike" kern="1200" cap="none" spc="0" normalizeH="0" baseline="0" noProof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světoplochy strun!</a:t>
            </a:r>
          </a:p>
          <a:p>
            <a:pPr marL="266700" marR="0" lvl="0" indent="-266700" algn="l" defTabSz="914400" rtl="0" eaLnBrk="0" fontAlgn="base" latinLnBrk="0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  <a:defRPr/>
            </a:pPr>
            <a:r>
              <a:rPr kumimoji="1" lang="cs-CZ" altLang="cs-CZ" sz="1800" b="0" i="0" u="none" strike="noStrike" kern="1200" cap="none" spc="0" normalizeH="0" baseline="0" noProof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stínohra? hologram?</a:t>
            </a:r>
          </a:p>
        </p:txBody>
      </p:sp>
      <p:sp>
        <p:nvSpPr>
          <p:cNvPr id="764932" name="Oval 4"/>
          <p:cNvSpPr>
            <a:spLocks noChangeArrowheads="1"/>
          </p:cNvSpPr>
          <p:nvPr/>
        </p:nvSpPr>
        <p:spPr bwMode="auto">
          <a:xfrm>
            <a:off x="6124575" y="1200150"/>
            <a:ext cx="2619375" cy="2619375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2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1" i="0" u="none" strike="noStrike" kern="1200" cap="none" spc="0" normalizeH="0" baseline="0" noProof="0">
              <a:ln>
                <a:noFill/>
              </a:ln>
              <a:solidFill>
                <a:srgbClr val="005654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64934" name="Oval 6"/>
          <p:cNvSpPr>
            <a:spLocks noChangeArrowheads="1"/>
          </p:cNvSpPr>
          <p:nvPr/>
        </p:nvSpPr>
        <p:spPr bwMode="auto">
          <a:xfrm>
            <a:off x="8124825" y="514350"/>
            <a:ext cx="200025" cy="200025"/>
          </a:xfrm>
          <a:prstGeom prst="ellipse">
            <a:avLst/>
          </a:pr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1" i="0" u="none" strike="noStrike" kern="1200" cap="none" spc="0" normalizeH="0" baseline="0" noProof="0">
              <a:ln>
                <a:noFill/>
              </a:ln>
              <a:solidFill>
                <a:srgbClr val="005654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64935" name="Line 7"/>
          <p:cNvSpPr>
            <a:spLocks noChangeShapeType="1"/>
          </p:cNvSpPr>
          <p:nvPr/>
        </p:nvSpPr>
        <p:spPr bwMode="auto">
          <a:xfrm flipV="1">
            <a:off x="8248650" y="114300"/>
            <a:ext cx="114300" cy="3714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1" i="0" u="none" strike="noStrike" kern="1200" cap="none" spc="0" normalizeH="0" baseline="0" noProof="0">
              <a:ln>
                <a:noFill/>
              </a:ln>
              <a:solidFill>
                <a:srgbClr val="005654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64936" name="Oval 8"/>
          <p:cNvSpPr>
            <a:spLocks noChangeArrowheads="1"/>
          </p:cNvSpPr>
          <p:nvPr/>
        </p:nvSpPr>
        <p:spPr bwMode="auto">
          <a:xfrm>
            <a:off x="6826250" y="549275"/>
            <a:ext cx="200025" cy="200025"/>
          </a:xfrm>
          <a:prstGeom prst="ellipse">
            <a:avLst/>
          </a:pr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1" i="0" u="none" strike="noStrike" kern="1200" cap="none" spc="0" normalizeH="0" baseline="0" noProof="0">
              <a:ln>
                <a:noFill/>
              </a:ln>
              <a:solidFill>
                <a:srgbClr val="005654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64937" name="Line 9"/>
          <p:cNvSpPr>
            <a:spLocks noChangeShapeType="1"/>
          </p:cNvSpPr>
          <p:nvPr/>
        </p:nvSpPr>
        <p:spPr bwMode="auto">
          <a:xfrm>
            <a:off x="6959600" y="806450"/>
            <a:ext cx="76200" cy="3238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1" i="0" u="none" strike="noStrike" kern="1200" cap="none" spc="0" normalizeH="0" baseline="0" noProof="0">
              <a:ln>
                <a:noFill/>
              </a:ln>
              <a:solidFill>
                <a:srgbClr val="005654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pic>
        <p:nvPicPr>
          <p:cNvPr id="764939" name="Picture 11" descr="vertex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963" y="3660775"/>
            <a:ext cx="3719512" cy="1860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64941" name="Picture 13" descr="1190-2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8763" y="4271963"/>
            <a:ext cx="3948112" cy="23066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701523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ChangeArrowheads="1"/>
          </p:cNvSpPr>
          <p:nvPr/>
        </p:nvSpPr>
        <p:spPr bwMode="auto">
          <a:xfrm>
            <a:off x="0" y="0"/>
            <a:ext cx="7100888" cy="589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2800" b="1" i="0" u="none" strike="noStrike" kern="1200" cap="none" spc="0" normalizeH="0" baseline="0" noProof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Statická mez</a:t>
            </a:r>
          </a:p>
        </p:txBody>
      </p:sp>
      <p:graphicFrame>
        <p:nvGraphicFramePr>
          <p:cNvPr id="10243" name="Object 40"/>
          <p:cNvGraphicFramePr>
            <a:graphicFrameLocks noChangeAspect="1"/>
          </p:cNvGraphicFramePr>
          <p:nvPr/>
        </p:nvGraphicFramePr>
        <p:xfrm>
          <a:off x="1223963" y="2074863"/>
          <a:ext cx="6697662" cy="2708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1" name="CorelDRAW" r:id="rId3" imgW="6696917" imgH="2708611" progId="CorelDRAW.Graphic.12">
                  <p:embed/>
                </p:oleObj>
              </mc:Choice>
              <mc:Fallback>
                <p:oleObj name="CorelDRAW" r:id="rId3" imgW="6696917" imgH="2708611" progId="CorelDRAW.Graphic.12">
                  <p:embed/>
                  <p:pic>
                    <p:nvPicPr>
                      <p:cNvPr id="10243" name="Object 4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23963" y="2074863"/>
                        <a:ext cx="6697662" cy="27082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4146" name="Rectangle 2"/>
          <p:cNvSpPr>
            <a:spLocks noChangeArrowheads="1"/>
          </p:cNvSpPr>
          <p:nvPr/>
        </p:nvSpPr>
        <p:spPr bwMode="auto">
          <a:xfrm>
            <a:off x="0" y="0"/>
            <a:ext cx="8193088" cy="52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altLang="cs-CZ" sz="2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Holografický princip</a:t>
            </a:r>
          </a:p>
        </p:txBody>
      </p:sp>
      <p:pic>
        <p:nvPicPr>
          <p:cNvPr id="3" name="Obrázek 2">
            <a:extLst>
              <a:ext uri="{FF2B5EF4-FFF2-40B4-BE49-F238E27FC236}">
                <a16:creationId xmlns:a16="http://schemas.microsoft.com/office/drawing/2014/main" id="{01826BFC-4F5E-4598-B11A-87E422E6B5E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43349"/>
            <a:ext cx="9144000" cy="53713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19397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ek 2">
            <a:extLst>
              <a:ext uri="{FF2B5EF4-FFF2-40B4-BE49-F238E27FC236}">
                <a16:creationId xmlns:a16="http://schemas.microsoft.com/office/drawing/2014/main" id="{13CEF2F2-77E4-478D-9792-ECF9326EC3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  <p:sp>
        <p:nvSpPr>
          <p:cNvPr id="764930" name="Rectangle 2"/>
          <p:cNvSpPr>
            <a:spLocks noChangeArrowheads="1"/>
          </p:cNvSpPr>
          <p:nvPr/>
        </p:nvSpPr>
        <p:spPr bwMode="auto">
          <a:xfrm>
            <a:off x="0" y="298449"/>
            <a:ext cx="8193088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altLang="cs-CZ" sz="2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Rovnovážná díra</a:t>
            </a:r>
          </a:p>
          <a:p>
            <a:pPr marL="0" marR="0" lvl="0" indent="0" algn="l" defTabSz="914400" rtl="0" eaLnBrk="0" fontAlgn="base" latinLnBrk="0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altLang="cs-CZ" sz="2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 a entropie, 1994</a:t>
            </a:r>
          </a:p>
        </p:txBody>
      </p:sp>
      <p:sp>
        <p:nvSpPr>
          <p:cNvPr id="764931" name="Text Box 3"/>
          <p:cNvSpPr txBox="1">
            <a:spLocks noChangeArrowheads="1"/>
          </p:cNvSpPr>
          <p:nvPr/>
        </p:nvSpPr>
        <p:spPr bwMode="auto">
          <a:xfrm>
            <a:off x="191399" y="4545013"/>
            <a:ext cx="4816475" cy="2212975"/>
          </a:xfrm>
          <a:prstGeom prst="rect">
            <a:avLst/>
          </a:prstGeom>
          <a:gradFill rotWithShape="1">
            <a:gsLst>
              <a:gs pos="0">
                <a:schemeClr val="accent1">
                  <a:alpha val="59000"/>
                </a:schemeClr>
              </a:gs>
              <a:gs pos="100000">
                <a:schemeClr val="accent1">
                  <a:gamma/>
                  <a:tint val="44314"/>
                  <a:invGamma/>
                </a:schemeClr>
              </a:gs>
            </a:gsLst>
            <a:lin ang="5400000" scaled="1"/>
          </a:gradFill>
          <a:ln w="9525" algn="ctr">
            <a:solidFill>
              <a:schemeClr val="bg2"/>
            </a:solidFill>
            <a:miter lim="800000"/>
            <a:headEnd/>
            <a:tailEnd/>
          </a:ln>
          <a:effectLst/>
          <a:extLst/>
        </p:spPr>
        <p:txBody>
          <a:bodyPr wrap="none">
            <a:spAutoFit/>
          </a:bodyPr>
          <a:lstStyle>
            <a:lvl1pPr marL="266700" indent="-2667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266700" marR="0" lvl="0" indent="-266700" algn="l" defTabSz="914400" rtl="0" eaLnBrk="0" fontAlgn="base" latinLnBrk="0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  <a:defRPr/>
            </a:pPr>
            <a:r>
              <a:rPr kumimoji="1" lang="cs-CZ" alt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záření kompenzováno dopadem fotonů</a:t>
            </a:r>
          </a:p>
          <a:p>
            <a:pPr marL="266700" marR="0" lvl="0" indent="-266700" algn="l" defTabSz="914400" rtl="0" eaLnBrk="0" fontAlgn="base" latinLnBrk="0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alt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-	informační paradox</a:t>
            </a:r>
          </a:p>
          <a:p>
            <a:pPr marL="266700" marR="0" lvl="0" indent="-266700" algn="l" defTabSz="914400" rtl="0" eaLnBrk="0" fontAlgn="base" latinLnBrk="0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alt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- 	vzdutí horizontu v místě padajícího fotonu?</a:t>
            </a:r>
          </a:p>
          <a:p>
            <a:pPr marL="266700" marR="0" lvl="0" indent="-266700" algn="l" defTabSz="914400" rtl="0" eaLnBrk="0" fontAlgn="base" latinLnBrk="0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alt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- 	informace ve fluktuacích horizontu</a:t>
            </a:r>
          </a:p>
          <a:p>
            <a:pPr marL="266700" marR="0" lvl="0" indent="-266700" algn="l" defTabSz="914400" rtl="0" eaLnBrk="0" fontAlgn="base" latinLnBrk="0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  <a:defRPr/>
            </a:pPr>
            <a:r>
              <a:rPr kumimoji="1" lang="cs-CZ" altLang="cs-CZ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Gerard</a:t>
            </a:r>
            <a:r>
              <a:rPr kumimoji="1" lang="cs-CZ" alt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t</a:t>
            </a:r>
            <a:r>
              <a:rPr kumimoji="1" lang="en-US" alt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’</a:t>
            </a:r>
            <a:r>
              <a:rPr kumimoji="1" lang="cs-CZ" alt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</a:t>
            </a:r>
            <a:r>
              <a:rPr kumimoji="1" lang="cs-CZ" altLang="cs-CZ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Hooft</a:t>
            </a:r>
            <a:r>
              <a:rPr kumimoji="1" lang="cs-CZ" alt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, Leonard </a:t>
            </a:r>
            <a:r>
              <a:rPr kumimoji="1" lang="cs-CZ" altLang="cs-CZ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Susskind</a:t>
            </a:r>
            <a:r>
              <a:rPr kumimoji="1" lang="cs-CZ" alt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</a:t>
            </a:r>
          </a:p>
          <a:p>
            <a:pPr marL="266700" marR="0" lvl="0" indent="-266700" algn="l" defTabSz="914400" rtl="0" eaLnBrk="0" fontAlgn="base" latinLnBrk="0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  <a:defRPr/>
            </a:pPr>
            <a:r>
              <a:rPr kumimoji="1" lang="cs-CZ" altLang="cs-CZ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světoplochy</a:t>
            </a:r>
            <a:r>
              <a:rPr kumimoji="1" lang="cs-CZ" alt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strun, stěny zrnek prostoru?</a:t>
            </a:r>
          </a:p>
          <a:p>
            <a:pPr marL="266700" marR="0" lvl="0" indent="-266700" algn="l" defTabSz="914400" rtl="0" eaLnBrk="0" fontAlgn="base" latinLnBrk="0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  <a:defRPr/>
            </a:pPr>
            <a:r>
              <a:rPr kumimoji="1" lang="cs-CZ" alt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stínohra? hologram?</a:t>
            </a:r>
          </a:p>
        </p:txBody>
      </p:sp>
      <p:sp>
        <p:nvSpPr>
          <p:cNvPr id="764932" name="Oval 4"/>
          <p:cNvSpPr>
            <a:spLocks noChangeArrowheads="1"/>
          </p:cNvSpPr>
          <p:nvPr/>
        </p:nvSpPr>
        <p:spPr bwMode="auto">
          <a:xfrm>
            <a:off x="6416959" y="2543174"/>
            <a:ext cx="2619375" cy="2619375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2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1" i="0" u="none" strike="noStrike" kern="1200" cap="none" spc="0" normalizeH="0" baseline="0" noProof="0">
              <a:ln>
                <a:noFill/>
              </a:ln>
              <a:solidFill>
                <a:srgbClr val="005654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64934" name="Oval 6"/>
          <p:cNvSpPr>
            <a:spLocks noChangeArrowheads="1"/>
          </p:cNvSpPr>
          <p:nvPr/>
        </p:nvSpPr>
        <p:spPr bwMode="auto">
          <a:xfrm>
            <a:off x="8256826" y="2396613"/>
            <a:ext cx="200025" cy="200025"/>
          </a:xfrm>
          <a:prstGeom prst="ellipse">
            <a:avLst/>
          </a:pr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1" i="0" u="none" strike="noStrike" kern="1200" cap="none" spc="0" normalizeH="0" baseline="0" noProof="0">
              <a:ln>
                <a:noFill/>
              </a:ln>
              <a:solidFill>
                <a:srgbClr val="005654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64935" name="Line 7"/>
          <p:cNvSpPr>
            <a:spLocks noChangeShapeType="1"/>
          </p:cNvSpPr>
          <p:nvPr/>
        </p:nvSpPr>
        <p:spPr bwMode="auto">
          <a:xfrm flipV="1">
            <a:off x="8399701" y="1970115"/>
            <a:ext cx="114300" cy="371475"/>
          </a:xfrm>
          <a:prstGeom prst="line">
            <a:avLst/>
          </a:prstGeom>
          <a:noFill/>
          <a:ln w="9525">
            <a:solidFill>
              <a:schemeClr val="accent2">
                <a:lumMod val="50000"/>
              </a:schemeClr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1" i="0" u="none" strike="noStrike" kern="1200" cap="none" spc="0" normalizeH="0" baseline="0" noProof="0">
              <a:ln>
                <a:noFill/>
              </a:ln>
              <a:solidFill>
                <a:srgbClr val="005654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64936" name="Oval 8"/>
          <p:cNvSpPr>
            <a:spLocks noChangeArrowheads="1"/>
          </p:cNvSpPr>
          <p:nvPr/>
        </p:nvSpPr>
        <p:spPr bwMode="auto">
          <a:xfrm>
            <a:off x="7188559" y="1955828"/>
            <a:ext cx="200025" cy="200025"/>
          </a:xfrm>
          <a:prstGeom prst="ellipse">
            <a:avLst/>
          </a:pr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1" i="0" u="none" strike="noStrike" kern="1200" cap="none" spc="0" normalizeH="0" baseline="0" noProof="0">
              <a:ln>
                <a:noFill/>
              </a:ln>
              <a:solidFill>
                <a:srgbClr val="005654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64937" name="Line 9"/>
          <p:cNvSpPr>
            <a:spLocks noChangeShapeType="1"/>
          </p:cNvSpPr>
          <p:nvPr/>
        </p:nvSpPr>
        <p:spPr bwMode="auto">
          <a:xfrm>
            <a:off x="7312384" y="2219324"/>
            <a:ext cx="76200" cy="323850"/>
          </a:xfrm>
          <a:prstGeom prst="line">
            <a:avLst/>
          </a:prstGeom>
          <a:noFill/>
          <a:ln w="9525">
            <a:solidFill>
              <a:srgbClr val="FFFF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1" i="0" u="none" strike="noStrike" kern="1200" cap="none" spc="0" normalizeH="0" baseline="0" noProof="0">
              <a:ln>
                <a:noFill/>
              </a:ln>
              <a:solidFill>
                <a:srgbClr val="005654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pic>
        <p:nvPicPr>
          <p:cNvPr id="764939" name="Picture 11" descr="vertex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6891" y="4997449"/>
            <a:ext cx="3719512" cy="1860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779307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>
          <a:gsLst>
            <a:gs pos="0">
              <a:schemeClr val="accent1">
                <a:lumMod val="7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03_m87_jet">
            <a:extLst>
              <a:ext uri="{FF2B5EF4-FFF2-40B4-BE49-F238E27FC236}">
                <a16:creationId xmlns:a16="http://schemas.microsoft.com/office/drawing/2014/main" id="{2BCB4BC8-B429-45B2-AB95-18517E776FB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3392116" y="1106115"/>
            <a:ext cx="6858001" cy="4645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ovéPole 5">
            <a:extLst>
              <a:ext uri="{FF2B5EF4-FFF2-40B4-BE49-F238E27FC236}">
                <a16:creationId xmlns:a16="http://schemas.microsoft.com/office/drawing/2014/main" id="{1B114E7D-4581-437E-A4B7-7C6993815B0A}"/>
              </a:ext>
            </a:extLst>
          </p:cNvPr>
          <p:cNvSpPr txBox="1"/>
          <p:nvPr/>
        </p:nvSpPr>
        <p:spPr>
          <a:xfrm>
            <a:off x="465526" y="1093390"/>
            <a:ext cx="4106474" cy="4196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00050" marR="0" lvl="0" indent="-4000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romanUcPeriod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 Trocha teorie</a:t>
            </a:r>
          </a:p>
          <a:p>
            <a:pPr marL="400050" marR="0" lvl="0" indent="-4000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romanUcPeriod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 </a:t>
            </a:r>
            <a:r>
              <a:rPr lang="cs-CZ" sz="1800" b="0" dirty="0">
                <a:solidFill>
                  <a:srgbClr val="010000"/>
                </a:solidFill>
                <a:latin typeface="Arial"/>
              </a:rPr>
              <a:t>Žhaví kandidáti</a:t>
            </a:r>
            <a:endParaRPr kumimoji="1" lang="cs-CZ" sz="1800" b="0" i="0" u="none" strike="noStrike" kern="1200" cap="none" spc="0" normalizeH="0" baseline="0" noProof="0" dirty="0">
              <a:ln>
                <a:noFill/>
              </a:ln>
              <a:solidFill>
                <a:srgbClr val="01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400050" marR="0" lvl="0" indent="-4000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romanUcPeriod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 Centrum Galaxie</a:t>
            </a:r>
          </a:p>
          <a:p>
            <a:pPr marL="400050" marR="0" lvl="0" indent="-4000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romanUcPeriod"/>
              <a:tabLst/>
              <a:defRPr/>
            </a:pPr>
            <a:r>
              <a:rPr lang="cs-CZ" sz="1800" b="0" dirty="0">
                <a:solidFill>
                  <a:srgbClr val="010000"/>
                </a:solidFill>
                <a:latin typeface="Arial"/>
              </a:rPr>
              <a:t>  Červí díry?</a:t>
            </a:r>
            <a:endParaRPr kumimoji="1" lang="cs-CZ" sz="1800" b="0" i="0" u="none" strike="noStrike" kern="1200" cap="none" spc="0" normalizeH="0" baseline="0" noProof="0" dirty="0">
              <a:ln>
                <a:noFill/>
              </a:ln>
              <a:solidFill>
                <a:srgbClr val="01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400050" marR="0" lvl="0" indent="-4000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romanUcPeriod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 Fotografování děr</a:t>
            </a:r>
          </a:p>
          <a:p>
            <a:pPr marL="400050" marR="0" lvl="0" indent="-4000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romanUcPeriod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 </a:t>
            </a:r>
            <a:r>
              <a:rPr lang="cs-CZ" sz="1800" b="0" dirty="0">
                <a:solidFill>
                  <a:srgbClr val="010000"/>
                </a:solidFill>
                <a:latin typeface="Arial"/>
              </a:rPr>
              <a:t>Gravitační vlny</a:t>
            </a:r>
          </a:p>
          <a:p>
            <a:pPr marL="400050" marR="0" lvl="0" indent="-4000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romanUcPeriod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 Mechanizmy výtrysků</a:t>
            </a:r>
          </a:p>
          <a:p>
            <a:pPr marL="400050" marR="0" lvl="0" indent="-4000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romanUcPeriod"/>
              <a:tabLst/>
              <a:defRPr/>
            </a:pPr>
            <a:r>
              <a:rPr lang="cs-CZ" sz="1800" b="0" dirty="0">
                <a:solidFill>
                  <a:srgbClr val="010000"/>
                </a:solidFill>
                <a:latin typeface="Arial"/>
              </a:rPr>
              <a:t>  Holografický princip</a:t>
            </a:r>
            <a:endParaRPr kumimoji="1" lang="cs-CZ" sz="1800" b="0" i="0" u="none" strike="noStrike" kern="1200" cap="none" spc="0" normalizeH="0" baseline="0" noProof="0" dirty="0">
              <a:ln>
                <a:noFill/>
              </a:ln>
              <a:solidFill>
                <a:srgbClr val="01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400050" marR="0" lvl="0" indent="-4000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romanUcPeriod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50000"/>
                    <a:lumOff val="50000"/>
                  </a:schemeClr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 </a:t>
            </a:r>
            <a:r>
              <a:rPr kumimoji="1" lang="cs-CZ" sz="1800" b="0" i="0" u="none" strike="noStrike" kern="1200" cap="none" spc="0" normalizeH="0" baseline="0" noProof="0" dirty="0" err="1">
                <a:ln>
                  <a:noFill/>
                </a:ln>
                <a:solidFill>
                  <a:schemeClr val="bg2">
                    <a:lumMod val="50000"/>
                    <a:lumOff val="50000"/>
                  </a:schemeClr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Černoděroví</a:t>
            </a: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50000"/>
                    <a:lumOff val="50000"/>
                  </a:schemeClr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rekordmani</a:t>
            </a:r>
          </a:p>
          <a:p>
            <a:pPr marL="400050" marR="0" lvl="0" indent="-4000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romanUcPeriod"/>
              <a:tabLst/>
              <a:defRPr/>
            </a:pPr>
            <a:r>
              <a:rPr lang="cs-CZ" sz="1800" b="0" dirty="0">
                <a:solidFill>
                  <a:srgbClr val="010000"/>
                </a:solidFill>
                <a:latin typeface="Arial"/>
              </a:rPr>
              <a:t>  Duté díry</a:t>
            </a:r>
            <a:endParaRPr kumimoji="1" lang="cs-CZ" sz="1800" b="0" i="0" u="none" strike="noStrike" kern="1200" cap="none" spc="0" normalizeH="0" baseline="0" noProof="0" dirty="0">
              <a:ln>
                <a:noFill/>
              </a:ln>
              <a:solidFill>
                <a:srgbClr val="01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1718196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Obrázek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64443" y="0"/>
            <a:ext cx="10159999" cy="6857999"/>
          </a:xfrm>
          <a:prstGeom prst="rect">
            <a:avLst/>
          </a:prstGeom>
        </p:spPr>
      </p:pic>
      <p:pic>
        <p:nvPicPr>
          <p:cNvPr id="8" name="Obrázek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91581" y="3133724"/>
            <a:ext cx="2647950" cy="590550"/>
          </a:xfrm>
          <a:prstGeom prst="rect">
            <a:avLst/>
          </a:prstGeom>
        </p:spPr>
      </p:pic>
      <p:sp>
        <p:nvSpPr>
          <p:cNvPr id="4" name="Rectangle 2">
            <a:extLst>
              <a:ext uri="{FF2B5EF4-FFF2-40B4-BE49-F238E27FC236}">
                <a16:creationId xmlns:a16="http://schemas.microsoft.com/office/drawing/2014/main" id="{315A04E6-6485-4D4A-AC1E-D3B468E4975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4493" y="98303"/>
            <a:ext cx="5919789" cy="693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2800" b="1" i="0" u="none" strike="noStrike" kern="1200" cap="none" spc="0" normalizeH="0" baseline="0" noProof="0" dirty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Miniaturní černé díry</a:t>
            </a:r>
          </a:p>
        </p:txBody>
      </p:sp>
    </p:spTree>
    <p:extLst>
      <p:ext uri="{BB962C8B-B14F-4D97-AF65-F5344CB8AC3E}">
        <p14:creationId xmlns:p14="http://schemas.microsoft.com/office/powerpoint/2010/main" val="15351601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>
            <a:extLst>
              <a:ext uri="{FF2B5EF4-FFF2-40B4-BE49-F238E27FC236}">
                <a16:creationId xmlns:a16="http://schemas.microsoft.com/office/drawing/2014/main" id="{D2A2D713-7FE9-4728-87A4-3EE182E8C01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4493" y="98303"/>
            <a:ext cx="5919789" cy="693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2800" b="1" i="0" u="none" strike="noStrike" kern="1200" cap="none" spc="0" normalizeH="0" baseline="0" noProof="0" dirty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Hvězdné černé díry</a:t>
            </a:r>
          </a:p>
        </p:txBody>
      </p:sp>
      <p:pic>
        <p:nvPicPr>
          <p:cNvPr id="3" name="Obrázek 2">
            <a:extLst>
              <a:ext uri="{FF2B5EF4-FFF2-40B4-BE49-F238E27FC236}">
                <a16:creationId xmlns:a16="http://schemas.microsoft.com/office/drawing/2014/main" id="{0B9B1DC2-6DF4-4405-B117-9F223FDCD20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45515"/>
            <a:ext cx="9144000" cy="5143500"/>
          </a:xfrm>
          <a:prstGeom prst="rect">
            <a:avLst/>
          </a:prstGeom>
        </p:spPr>
      </p:pic>
      <p:sp>
        <p:nvSpPr>
          <p:cNvPr id="5" name="Obdélník 4">
            <a:extLst>
              <a:ext uri="{FF2B5EF4-FFF2-40B4-BE49-F238E27FC236}">
                <a16:creationId xmlns:a16="http://schemas.microsoft.com/office/drawing/2014/main" id="{25DE2D1B-9285-4FFD-AF52-C11936CD294C}"/>
              </a:ext>
            </a:extLst>
          </p:cNvPr>
          <p:cNvSpPr/>
          <p:nvPr/>
        </p:nvSpPr>
        <p:spPr bwMode="auto">
          <a:xfrm>
            <a:off x="1272988" y="5459506"/>
            <a:ext cx="824753" cy="206289"/>
          </a:xfrm>
          <a:prstGeom prst="rect">
            <a:avLst/>
          </a:prstGeom>
          <a:solidFill>
            <a:srgbClr val="1D1A19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cs-CZ" sz="14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</a:endParaRPr>
          </a:p>
        </p:txBody>
      </p:sp>
      <p:sp>
        <p:nvSpPr>
          <p:cNvPr id="10" name="Obdélník 9">
            <a:extLst>
              <a:ext uri="{FF2B5EF4-FFF2-40B4-BE49-F238E27FC236}">
                <a16:creationId xmlns:a16="http://schemas.microsoft.com/office/drawing/2014/main" id="{848EC1BD-8557-4CB6-A0BD-E936F5EB6384}"/>
              </a:ext>
            </a:extLst>
          </p:cNvPr>
          <p:cNvSpPr/>
          <p:nvPr/>
        </p:nvSpPr>
        <p:spPr bwMode="auto">
          <a:xfrm>
            <a:off x="6669741" y="5459506"/>
            <a:ext cx="824753" cy="206289"/>
          </a:xfrm>
          <a:prstGeom prst="rect">
            <a:avLst/>
          </a:prstGeom>
          <a:solidFill>
            <a:srgbClr val="26222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cs-CZ" sz="14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</a:endParaRPr>
          </a:p>
        </p:txBody>
      </p:sp>
      <p:sp>
        <p:nvSpPr>
          <p:cNvPr id="11" name="Obdélník 10">
            <a:extLst>
              <a:ext uri="{FF2B5EF4-FFF2-40B4-BE49-F238E27FC236}">
                <a16:creationId xmlns:a16="http://schemas.microsoft.com/office/drawing/2014/main" id="{29CAE49D-22B0-4CBA-B957-ECBBD96ED1FB}"/>
              </a:ext>
            </a:extLst>
          </p:cNvPr>
          <p:cNvSpPr/>
          <p:nvPr/>
        </p:nvSpPr>
        <p:spPr bwMode="auto">
          <a:xfrm>
            <a:off x="3724835" y="5459506"/>
            <a:ext cx="824753" cy="206289"/>
          </a:xfrm>
          <a:prstGeom prst="rect">
            <a:avLst/>
          </a:prstGeom>
          <a:solidFill>
            <a:srgbClr val="26222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cs-CZ" sz="14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</a:endParaRPr>
          </a:p>
        </p:txBody>
      </p:sp>
      <p:sp>
        <p:nvSpPr>
          <p:cNvPr id="12" name="Text Box 7">
            <a:extLst>
              <a:ext uri="{FF2B5EF4-FFF2-40B4-BE49-F238E27FC236}">
                <a16:creationId xmlns:a16="http://schemas.microsoft.com/office/drawing/2014/main" id="{D6A94D19-0BC0-423F-AFD9-CD9B1C5776E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8222" y="5439356"/>
            <a:ext cx="2280118" cy="8617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1250" b="0" i="0" u="none" strike="noStrike" kern="1200" cap="none" spc="0" normalizeH="0" baseline="0" noProof="0" dirty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1500 </a:t>
            </a:r>
            <a:r>
              <a:rPr kumimoji="1" lang="cs-CZ" sz="1250" b="0" i="0" u="none" strike="noStrike" kern="1200" cap="none" spc="0" normalizeH="0" baseline="0" noProof="0" dirty="0" err="1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ly</a:t>
            </a:r>
            <a:endParaRPr kumimoji="1" lang="cs-CZ" sz="1250" b="0" i="0" u="none" strike="noStrike" kern="1200" cap="none" spc="0" normalizeH="0" baseline="0" noProof="0" dirty="0">
              <a:ln>
                <a:noFill/>
              </a:ln>
              <a:solidFill>
                <a:schemeClr val="accent3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1250" b="0" i="0" u="none" strike="noStrike" kern="1200" cap="none" spc="0" normalizeH="0" baseline="0" noProof="0" dirty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souhvězdí </a:t>
            </a:r>
            <a:r>
              <a:rPr kumimoji="1" lang="cs-CZ" sz="1250" b="0" i="0" u="none" strike="noStrike" kern="1200" cap="none" spc="0" normalizeH="0" baseline="0" noProof="0" dirty="0" err="1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Hadonoše</a:t>
            </a:r>
            <a:endParaRPr kumimoji="1" lang="cs-CZ" sz="1250" b="0" i="0" u="none" strike="noStrike" kern="1200" cap="none" spc="0" normalizeH="0" baseline="0" noProof="0" dirty="0">
              <a:ln>
                <a:noFill/>
              </a:ln>
              <a:solidFill>
                <a:schemeClr val="accent3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cs-CZ" sz="1250" b="0" dirty="0">
                <a:solidFill>
                  <a:schemeClr val="accent3"/>
                </a:solidFill>
                <a:latin typeface="Arial" panose="020B0604020202020204" pitchFamily="34" charset="0"/>
              </a:rPr>
              <a:t>druhá složka:  G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1250" b="0" i="0" u="none" strike="noStrike" kern="1200" cap="none" spc="0" normalizeH="0" baseline="0" noProof="0" dirty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Arial" panose="020B0604020202020204" pitchFamily="34" charset="0"/>
              </a:rPr>
              <a:t>objev: 2022</a:t>
            </a:r>
          </a:p>
        </p:txBody>
      </p:sp>
      <p:sp>
        <p:nvSpPr>
          <p:cNvPr id="13" name="Text Box 7">
            <a:extLst>
              <a:ext uri="{FF2B5EF4-FFF2-40B4-BE49-F238E27FC236}">
                <a16:creationId xmlns:a16="http://schemas.microsoft.com/office/drawing/2014/main" id="{0A30FA78-E869-4C6A-B864-42FB868C064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59907" y="5439356"/>
            <a:ext cx="2280118" cy="8617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1250" b="0" i="0" u="none" strike="noStrike" kern="1200" cap="none" spc="0" normalizeH="0" baseline="0" noProof="0" dirty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7000 </a:t>
            </a:r>
            <a:r>
              <a:rPr kumimoji="1" lang="cs-CZ" sz="1250" b="0" i="0" u="none" strike="noStrike" kern="1200" cap="none" spc="0" normalizeH="0" baseline="0" noProof="0" dirty="0" err="1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ly</a:t>
            </a:r>
            <a:endParaRPr kumimoji="1" lang="cs-CZ" sz="1250" b="0" i="0" u="none" strike="noStrike" kern="1200" cap="none" spc="0" normalizeH="0" baseline="0" noProof="0" dirty="0">
              <a:ln>
                <a:noFill/>
              </a:ln>
              <a:solidFill>
                <a:schemeClr val="accent3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1250" b="0" i="0" u="none" strike="noStrike" kern="1200" cap="none" spc="0" normalizeH="0" baseline="0" noProof="0" dirty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souhvězdí Labutě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cs-CZ" sz="1250" b="0" dirty="0">
                <a:solidFill>
                  <a:schemeClr val="accent3"/>
                </a:solidFill>
                <a:latin typeface="Arial" panose="020B0604020202020204" pitchFamily="34" charset="0"/>
              </a:rPr>
              <a:t>druhá složka:  modrý obr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1250" b="0" i="0" u="none" strike="noStrike" kern="1200" cap="none" spc="0" normalizeH="0" baseline="0" noProof="0" dirty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Arial" panose="020B0604020202020204" pitchFamily="34" charset="0"/>
              </a:rPr>
              <a:t>objev: 1971</a:t>
            </a:r>
          </a:p>
        </p:txBody>
      </p:sp>
      <p:sp>
        <p:nvSpPr>
          <p:cNvPr id="14" name="Text Box 7">
            <a:extLst>
              <a:ext uri="{FF2B5EF4-FFF2-40B4-BE49-F238E27FC236}">
                <a16:creationId xmlns:a16="http://schemas.microsoft.com/office/drawing/2014/main" id="{780DC81D-838D-47F3-93BF-85E24DCB94D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95848" y="5441576"/>
            <a:ext cx="2280118" cy="8617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1250" b="0" i="0" u="none" strike="noStrike" kern="1200" cap="none" spc="0" normalizeH="0" baseline="0" noProof="0" dirty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2000 </a:t>
            </a:r>
            <a:r>
              <a:rPr kumimoji="1" lang="cs-CZ" sz="1250" b="0" i="0" u="none" strike="noStrike" kern="1200" cap="none" spc="0" normalizeH="0" baseline="0" noProof="0" dirty="0" err="1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ly</a:t>
            </a:r>
            <a:endParaRPr kumimoji="1" lang="cs-CZ" sz="1250" b="0" i="0" u="none" strike="noStrike" kern="1200" cap="none" spc="0" normalizeH="0" baseline="0" noProof="0" dirty="0">
              <a:ln>
                <a:noFill/>
              </a:ln>
              <a:solidFill>
                <a:schemeClr val="accent3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1250" b="0" i="0" u="none" strike="noStrike" kern="1200" cap="none" spc="0" normalizeH="0" baseline="0" noProof="0" dirty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souhvězdí Orla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cs-CZ" sz="1250" b="0" dirty="0">
                <a:solidFill>
                  <a:schemeClr val="accent3"/>
                </a:solidFill>
                <a:latin typeface="Arial" panose="020B0604020202020204" pitchFamily="34" charset="0"/>
              </a:rPr>
              <a:t>druhá složka: proud ED-2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1250" b="0" i="0" u="none" strike="noStrike" kern="1200" cap="none" spc="0" normalizeH="0" baseline="0" noProof="0" dirty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Arial" panose="020B0604020202020204" pitchFamily="34" charset="0"/>
              </a:rPr>
              <a:t>objev: 2024</a:t>
            </a:r>
          </a:p>
        </p:txBody>
      </p:sp>
    </p:spTree>
    <p:extLst>
      <p:ext uri="{BB962C8B-B14F-4D97-AF65-F5344CB8AC3E}">
        <p14:creationId xmlns:p14="http://schemas.microsoft.com/office/powerpoint/2010/main" val="41193593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>
            <a:extLst>
              <a:ext uri="{FF2B5EF4-FFF2-40B4-BE49-F238E27FC236}">
                <a16:creationId xmlns:a16="http://schemas.microsoft.com/office/drawing/2014/main" id="{D2A2D713-7FE9-4728-87A4-3EE182E8C01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4493" y="98303"/>
            <a:ext cx="5919789" cy="693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2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Zatím největší díra střední hmotnosti</a:t>
            </a:r>
          </a:p>
        </p:txBody>
      </p:sp>
      <p:pic>
        <p:nvPicPr>
          <p:cNvPr id="4" name="Obrázek 3">
            <a:extLst>
              <a:ext uri="{FF2B5EF4-FFF2-40B4-BE49-F238E27FC236}">
                <a16:creationId xmlns:a16="http://schemas.microsoft.com/office/drawing/2014/main" id="{45CE649F-9DAC-4BFD-9423-7F437A56D8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78" y="792040"/>
            <a:ext cx="8063843" cy="4536303"/>
          </a:xfrm>
          <a:prstGeom prst="rect">
            <a:avLst/>
          </a:prstGeom>
          <a:ln w="12700">
            <a:solidFill>
              <a:schemeClr val="bg1"/>
            </a:solidFill>
          </a:ln>
        </p:spPr>
      </p:pic>
      <p:sp>
        <p:nvSpPr>
          <p:cNvPr id="5" name="Text Box 7">
            <a:extLst>
              <a:ext uri="{FF2B5EF4-FFF2-40B4-BE49-F238E27FC236}">
                <a16:creationId xmlns:a16="http://schemas.microsoft.com/office/drawing/2014/main" id="{CD1943B5-3AC3-45D2-9439-92569E0CEDD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0078" y="5524860"/>
            <a:ext cx="4605663" cy="9944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125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definice: 100 až 10 000 Sluncí, máme 305 kandidátů (2025)</a:t>
            </a:r>
          </a:p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125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2019</a:t>
            </a:r>
            <a:r>
              <a:rPr kumimoji="1" lang="cs-CZ" sz="125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: GW 190521 hmotnost </a:t>
            </a:r>
            <a:r>
              <a:rPr kumimoji="1" lang="cs-CZ" sz="125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142</a:t>
            </a:r>
            <a:r>
              <a:rPr kumimoji="1" lang="cs-CZ" sz="125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Sluncí</a:t>
            </a:r>
          </a:p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125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2023</a:t>
            </a:r>
            <a:r>
              <a:rPr kumimoji="1" lang="cs-CZ" sz="125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: kulová hvězdokupa M4 – </a:t>
            </a:r>
            <a:r>
              <a:rPr kumimoji="1" lang="cs-CZ" sz="125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800</a:t>
            </a:r>
            <a:r>
              <a:rPr kumimoji="1" lang="cs-CZ" sz="125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Sluncí?</a:t>
            </a:r>
          </a:p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125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2024</a:t>
            </a:r>
            <a:r>
              <a:rPr kumimoji="1" lang="cs-CZ" sz="125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: kulová hvězdokupa Omega Centauri – </a:t>
            </a:r>
            <a:r>
              <a:rPr kumimoji="1" lang="cs-CZ" sz="125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8 200 </a:t>
            </a:r>
            <a:r>
              <a:rPr kumimoji="1" lang="cs-CZ" sz="125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Sluncí ?</a:t>
            </a:r>
          </a:p>
        </p:txBody>
      </p:sp>
    </p:spTree>
    <p:extLst>
      <p:ext uri="{BB962C8B-B14F-4D97-AF65-F5344CB8AC3E}">
        <p14:creationId xmlns:p14="http://schemas.microsoft.com/office/powerpoint/2010/main" val="41274482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Obrázek 7">
            <a:extLst>
              <a:ext uri="{FF2B5EF4-FFF2-40B4-BE49-F238E27FC236}">
                <a16:creationId xmlns:a16="http://schemas.microsoft.com/office/drawing/2014/main" id="{3B3D2829-04D8-4F11-B93C-72F833DDE30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89204" y="98303"/>
            <a:ext cx="5365592" cy="5365592"/>
          </a:xfrm>
          <a:prstGeom prst="rect">
            <a:avLst/>
          </a:prstGeom>
        </p:spPr>
      </p:pic>
      <p:sp>
        <p:nvSpPr>
          <p:cNvPr id="9" name="Rectangle 2">
            <a:extLst>
              <a:ext uri="{FF2B5EF4-FFF2-40B4-BE49-F238E27FC236}">
                <a16:creationId xmlns:a16="http://schemas.microsoft.com/office/drawing/2014/main" id="{149B1526-E847-4D7A-8AA0-CD10CDB9E4F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57410" y="5558279"/>
            <a:ext cx="5453625" cy="12997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85838" rtl="0" eaLnBrk="0" fontAlgn="base" latinLnBrk="0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1450" b="0" i="0" u="none" strike="noStrike" kern="1200" cap="none" spc="0" normalizeH="0" baseline="0" noProof="0" dirty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Galaxie:   </a:t>
            </a:r>
            <a:r>
              <a:rPr kumimoji="1" lang="cs-CZ" sz="1450" b="0" i="0" u="none" strike="noStrike" kern="1200" cap="none" spc="0" normalizeH="0" baseline="0" noProof="0" dirty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	    4 miliony Sluncí 	26 kly 	Střelec</a:t>
            </a:r>
          </a:p>
          <a:p>
            <a:pPr defTabSz="985838">
              <a:lnSpc>
                <a:spcPct val="110000"/>
              </a:lnSpc>
              <a:defRPr/>
            </a:pPr>
            <a:r>
              <a:rPr lang="cs-CZ" sz="1450" b="0" dirty="0">
                <a:solidFill>
                  <a:schemeClr val="accent2">
                    <a:lumMod val="75000"/>
                  </a:schemeClr>
                </a:solidFill>
                <a:latin typeface="+mn-lt"/>
              </a:rPr>
              <a:t>M87:</a:t>
            </a:r>
            <a:r>
              <a:rPr lang="cs-CZ" sz="1450" b="0" dirty="0">
                <a:solidFill>
                  <a:schemeClr val="accent3"/>
                </a:solidFill>
                <a:latin typeface="+mn-lt"/>
              </a:rPr>
              <a:t>	 7,5 miliardy Sluncí 	55 </a:t>
            </a:r>
            <a:r>
              <a:rPr lang="cs-CZ" sz="1450" b="0" dirty="0" err="1">
                <a:solidFill>
                  <a:schemeClr val="accent3"/>
                </a:solidFill>
                <a:latin typeface="+mn-lt"/>
              </a:rPr>
              <a:t>Mly</a:t>
            </a:r>
            <a:r>
              <a:rPr lang="cs-CZ" sz="1450" b="0" dirty="0">
                <a:solidFill>
                  <a:schemeClr val="accent3"/>
                </a:solidFill>
                <a:latin typeface="+mn-lt"/>
              </a:rPr>
              <a:t> 	Panna</a:t>
            </a:r>
          </a:p>
          <a:p>
            <a:pPr defTabSz="985838">
              <a:lnSpc>
                <a:spcPct val="110000"/>
              </a:lnSpc>
              <a:defRPr/>
            </a:pPr>
            <a:r>
              <a:rPr lang="cs-CZ" sz="1450" b="0" dirty="0">
                <a:solidFill>
                  <a:schemeClr val="accent2">
                    <a:lumMod val="75000"/>
                  </a:schemeClr>
                </a:solidFill>
                <a:latin typeface="+mn-lt"/>
              </a:rPr>
              <a:t>TON 618:      </a:t>
            </a:r>
            <a:r>
              <a:rPr lang="cs-CZ" sz="1450" b="0" dirty="0">
                <a:solidFill>
                  <a:schemeClr val="accent3"/>
                </a:solidFill>
                <a:latin typeface="+mn-lt"/>
              </a:rPr>
              <a:t>40 miliard Sluncí 	18 </a:t>
            </a:r>
            <a:r>
              <a:rPr lang="cs-CZ" sz="1450" b="0" dirty="0" err="1">
                <a:solidFill>
                  <a:schemeClr val="accent3"/>
                </a:solidFill>
                <a:latin typeface="+mn-lt"/>
              </a:rPr>
              <a:t>Gly</a:t>
            </a:r>
            <a:r>
              <a:rPr lang="cs-CZ" sz="1450" b="0" dirty="0">
                <a:solidFill>
                  <a:schemeClr val="accent3"/>
                </a:solidFill>
                <a:latin typeface="+mn-lt"/>
              </a:rPr>
              <a:t> 	Honící psi</a:t>
            </a:r>
          </a:p>
          <a:p>
            <a:pPr defTabSz="985838">
              <a:lnSpc>
                <a:spcPct val="110000"/>
              </a:lnSpc>
              <a:defRPr/>
            </a:pPr>
            <a:r>
              <a:rPr lang="cs-CZ" sz="1450" b="0" dirty="0">
                <a:solidFill>
                  <a:schemeClr val="accent2">
                    <a:lumMod val="75000"/>
                  </a:schemeClr>
                </a:solidFill>
                <a:latin typeface="+mn-lt"/>
              </a:rPr>
              <a:t>Phoenix A:  </a:t>
            </a:r>
            <a:r>
              <a:rPr lang="cs-CZ" sz="1450" b="0" dirty="0">
                <a:solidFill>
                  <a:schemeClr val="accent3"/>
                </a:solidFill>
                <a:latin typeface="+mn-lt"/>
              </a:rPr>
              <a:t>100 miliard Sluncí 	  5 </a:t>
            </a:r>
            <a:r>
              <a:rPr lang="cs-CZ" sz="1450" b="0" dirty="0" err="1">
                <a:solidFill>
                  <a:schemeClr val="accent3"/>
                </a:solidFill>
                <a:latin typeface="+mn-lt"/>
              </a:rPr>
              <a:t>Gly</a:t>
            </a:r>
            <a:r>
              <a:rPr lang="cs-CZ" sz="1450" b="0" dirty="0">
                <a:solidFill>
                  <a:schemeClr val="accent3"/>
                </a:solidFill>
                <a:latin typeface="+mn-lt"/>
              </a:rPr>
              <a:t> 	Kupa Fénix</a:t>
            </a:r>
          </a:p>
        </p:txBody>
      </p:sp>
      <p:sp>
        <p:nvSpPr>
          <p:cNvPr id="10" name="Rectangle 2">
            <a:extLst>
              <a:ext uri="{FF2B5EF4-FFF2-40B4-BE49-F238E27FC236}">
                <a16:creationId xmlns:a16="http://schemas.microsoft.com/office/drawing/2014/main" id="{73E14D8E-C185-4188-B4AF-693F62E01C2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4493" y="98303"/>
            <a:ext cx="5919789" cy="693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2800" b="1" i="0" u="none" strike="noStrike" kern="1200" cap="none" spc="0" normalizeH="0" baseline="0" noProof="0" dirty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Galaktické černé díry</a:t>
            </a:r>
          </a:p>
        </p:txBody>
      </p:sp>
    </p:spTree>
    <p:extLst>
      <p:ext uri="{BB962C8B-B14F-4D97-AF65-F5344CB8AC3E}">
        <p14:creationId xmlns:p14="http://schemas.microsoft.com/office/powerpoint/2010/main" val="29877034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>
          <a:gsLst>
            <a:gs pos="0">
              <a:schemeClr val="accent1">
                <a:lumMod val="7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03_m87_jet">
            <a:extLst>
              <a:ext uri="{FF2B5EF4-FFF2-40B4-BE49-F238E27FC236}">
                <a16:creationId xmlns:a16="http://schemas.microsoft.com/office/drawing/2014/main" id="{2BCB4BC8-B429-45B2-AB95-18517E776FB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3392116" y="1106115"/>
            <a:ext cx="6858001" cy="4645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ovéPole 5">
            <a:extLst>
              <a:ext uri="{FF2B5EF4-FFF2-40B4-BE49-F238E27FC236}">
                <a16:creationId xmlns:a16="http://schemas.microsoft.com/office/drawing/2014/main" id="{174380FB-B7A7-4171-B9DD-3A3F8290A553}"/>
              </a:ext>
            </a:extLst>
          </p:cNvPr>
          <p:cNvSpPr txBox="1"/>
          <p:nvPr/>
        </p:nvSpPr>
        <p:spPr>
          <a:xfrm>
            <a:off x="465526" y="1093390"/>
            <a:ext cx="4106474" cy="4196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00050" marR="0" lvl="0" indent="-4000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romanUcPeriod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 Trocha teorie</a:t>
            </a:r>
          </a:p>
          <a:p>
            <a:pPr marL="400050" marR="0" lvl="0" indent="-4000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romanUcPeriod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 </a:t>
            </a:r>
            <a:r>
              <a:rPr lang="cs-CZ" sz="1800" b="0" dirty="0">
                <a:solidFill>
                  <a:srgbClr val="010000"/>
                </a:solidFill>
                <a:latin typeface="Arial"/>
              </a:rPr>
              <a:t>Žhaví kandidáti</a:t>
            </a:r>
            <a:endParaRPr kumimoji="1" lang="cs-CZ" sz="1800" b="0" i="0" u="none" strike="noStrike" kern="1200" cap="none" spc="0" normalizeH="0" baseline="0" noProof="0" dirty="0">
              <a:ln>
                <a:noFill/>
              </a:ln>
              <a:solidFill>
                <a:srgbClr val="01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400050" marR="0" lvl="0" indent="-4000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romanUcPeriod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 Centrum Galaxie</a:t>
            </a:r>
          </a:p>
          <a:p>
            <a:pPr marL="400050" marR="0" lvl="0" indent="-4000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romanUcPeriod"/>
              <a:tabLst/>
              <a:defRPr/>
            </a:pPr>
            <a:r>
              <a:rPr lang="cs-CZ" sz="1800" b="0" dirty="0">
                <a:solidFill>
                  <a:srgbClr val="010000"/>
                </a:solidFill>
                <a:latin typeface="Arial"/>
              </a:rPr>
              <a:t>  Červí díry?</a:t>
            </a:r>
            <a:endParaRPr kumimoji="1" lang="cs-CZ" sz="1800" b="0" i="0" u="none" strike="noStrike" kern="1200" cap="none" spc="0" normalizeH="0" baseline="0" noProof="0" dirty="0">
              <a:ln>
                <a:noFill/>
              </a:ln>
              <a:solidFill>
                <a:srgbClr val="01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400050" marR="0" lvl="0" indent="-4000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romanUcPeriod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 Fotografování děr</a:t>
            </a:r>
          </a:p>
          <a:p>
            <a:pPr marL="400050" marR="0" lvl="0" indent="-4000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romanUcPeriod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 </a:t>
            </a:r>
            <a:r>
              <a:rPr lang="cs-CZ" sz="1800" b="0" dirty="0">
                <a:solidFill>
                  <a:srgbClr val="010000"/>
                </a:solidFill>
                <a:latin typeface="Arial"/>
              </a:rPr>
              <a:t>Gravitační vlny</a:t>
            </a:r>
          </a:p>
          <a:p>
            <a:pPr marL="400050" marR="0" lvl="0" indent="-4000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romanUcPeriod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 Mechanizmy výtrysků</a:t>
            </a:r>
          </a:p>
          <a:p>
            <a:pPr marL="400050" marR="0" lvl="0" indent="-4000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romanUcPeriod"/>
              <a:tabLst/>
              <a:defRPr/>
            </a:pPr>
            <a:r>
              <a:rPr lang="cs-CZ" sz="1800" b="0" dirty="0">
                <a:solidFill>
                  <a:srgbClr val="010000"/>
                </a:solidFill>
                <a:latin typeface="Arial"/>
              </a:rPr>
              <a:t>  Holografický princip</a:t>
            </a:r>
            <a:endParaRPr kumimoji="1" lang="cs-CZ" sz="1800" b="0" i="0" u="none" strike="noStrike" kern="1200" cap="none" spc="0" normalizeH="0" baseline="0" noProof="0" dirty="0">
              <a:ln>
                <a:noFill/>
              </a:ln>
              <a:solidFill>
                <a:srgbClr val="01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400050" marR="0" lvl="0" indent="-4000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romanUcPeriod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 </a:t>
            </a:r>
            <a:r>
              <a:rPr kumimoji="1" lang="cs-CZ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Černoděroví</a:t>
            </a: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rekordmani</a:t>
            </a:r>
          </a:p>
          <a:p>
            <a:pPr marL="400050" marR="0" lvl="0" indent="-4000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romanUcPeriod"/>
              <a:tabLst/>
              <a:defRPr/>
            </a:pPr>
            <a:r>
              <a:rPr lang="cs-CZ" sz="1800" b="0" dirty="0">
                <a:solidFill>
                  <a:schemeClr val="bg2">
                    <a:lumMod val="50000"/>
                    <a:lumOff val="50000"/>
                  </a:schemeClr>
                </a:solidFill>
                <a:latin typeface="Arial"/>
              </a:rPr>
              <a:t>  Duté díry</a:t>
            </a:r>
            <a:endParaRPr kumimoji="1" lang="cs-CZ" sz="18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50000"/>
                  <a:lumOff val="50000"/>
                </a:schemeClr>
              </a:solidFill>
              <a:effectLst/>
              <a:uLnTx/>
              <a:uFillTx/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27748796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ek 2">
            <a:extLst>
              <a:ext uri="{FF2B5EF4-FFF2-40B4-BE49-F238E27FC236}">
                <a16:creationId xmlns:a16="http://schemas.microsoft.com/office/drawing/2014/main" id="{517625C1-C3FA-489E-9392-DBB06135D9A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11" y="1550894"/>
            <a:ext cx="9144000" cy="5307106"/>
          </a:xfrm>
          <a:prstGeom prst="rect">
            <a:avLst/>
          </a:prstGeom>
        </p:spPr>
      </p:pic>
      <p:sp>
        <p:nvSpPr>
          <p:cNvPr id="9" name="Rectangle 2">
            <a:extLst>
              <a:ext uri="{FF2B5EF4-FFF2-40B4-BE49-F238E27FC236}">
                <a16:creationId xmlns:a16="http://schemas.microsoft.com/office/drawing/2014/main" id="{DAEA30E6-AB9C-436A-8923-1587A882F82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673" y="0"/>
            <a:ext cx="6334013" cy="693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28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BH v expandujícím vesmíru</a:t>
            </a:r>
          </a:p>
        </p:txBody>
      </p:sp>
      <p:sp>
        <p:nvSpPr>
          <p:cNvPr id="12" name="Text Box 7">
            <a:extLst>
              <a:ext uri="{FF2B5EF4-FFF2-40B4-BE49-F238E27FC236}">
                <a16:creationId xmlns:a16="http://schemas.microsoft.com/office/drawing/2014/main" id="{B7277579-193D-455A-AA0A-B94079F8043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11" y="511120"/>
            <a:ext cx="9144000" cy="1477328"/>
          </a:xfrm>
          <a:prstGeom prst="rect">
            <a:avLst/>
          </a:prstGeom>
          <a:solidFill>
            <a:schemeClr val="bg2">
              <a:alpha val="71000"/>
            </a:schemeClr>
          </a:solidFill>
          <a:ln>
            <a:noFill/>
          </a:ln>
          <a:effectLst/>
          <a:extLst/>
        </p:spPr>
        <p:txBody>
          <a:bodyPr wrap="square">
            <a:spAutoFit/>
          </a:bodyPr>
          <a:lstStyle>
            <a:lvl1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285750" lvl="0" indent="-285750">
              <a:buFont typeface="Arial" panose="020B0604020202020204" pitchFamily="34" charset="0"/>
              <a:buChar char="•"/>
              <a:defRPr/>
            </a:pPr>
            <a:r>
              <a:rPr lang="cs-CZ" sz="1800" b="0" dirty="0">
                <a:solidFill>
                  <a:srgbClr val="FFFFFF"/>
                </a:solidFill>
                <a:latin typeface="Arial" panose="020B0604020202020204" pitchFamily="34" charset="0"/>
              </a:rPr>
              <a:t>1933 George </a:t>
            </a:r>
            <a:r>
              <a:rPr lang="cs-CZ" sz="1800" b="0" dirty="0" err="1">
                <a:solidFill>
                  <a:srgbClr val="FFFFFF"/>
                </a:solidFill>
                <a:latin typeface="Arial" panose="020B0604020202020204" pitchFamily="34" charset="0"/>
              </a:rPr>
              <a:t>McVittie</a:t>
            </a:r>
            <a:r>
              <a:rPr lang="cs-CZ" sz="1800" b="0" dirty="0">
                <a:solidFill>
                  <a:srgbClr val="FFFFFF"/>
                </a:solidFill>
                <a:latin typeface="Arial" panose="020B0604020202020204" pitchFamily="34" charset="0"/>
              </a:rPr>
              <a:t> (UK): zobecnění v expandujícím vesmíru</a:t>
            </a:r>
          </a:p>
          <a:p>
            <a:pPr marL="285750" lvl="0" indent="-285750">
              <a:buFont typeface="Arial" panose="020B0604020202020204" pitchFamily="34" charset="0"/>
              <a:buChar char="•"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1993 </a:t>
            </a:r>
            <a:r>
              <a:rPr kumimoji="1" lang="cs-CZ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Brien</a:t>
            </a: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</a:t>
            </a:r>
            <a:r>
              <a:rPr kumimoji="1" lang="cs-CZ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Nolan</a:t>
            </a: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(Irsko): singularita není nutná</a:t>
            </a: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2019: zabrání singularitě fluktuace vakua?</a:t>
            </a: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cs-CZ" sz="1800" b="0" dirty="0">
                <a:solidFill>
                  <a:srgbClr val="FFFFFF"/>
                </a:solidFill>
                <a:latin typeface="Arial" panose="020B0604020202020204" pitchFamily="34" charset="0"/>
                <a:sym typeface="Wingdings" panose="05000000000000000000" pitchFamily="2" charset="2"/>
              </a:rPr>
              <a:t></a:t>
            </a: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  <a:sym typeface="Wingdings" panose="05000000000000000000" pitchFamily="2" charset="2"/>
              </a:rPr>
              <a:t> kosmologická vazba černých děr</a:t>
            </a: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cs-CZ" sz="1800" b="0" dirty="0">
                <a:solidFill>
                  <a:srgbClr val="FFFFFF"/>
                </a:solidFill>
                <a:latin typeface="Arial" panose="020B0604020202020204" pitchFamily="34" charset="0"/>
                <a:sym typeface="Wingdings" panose="05000000000000000000" pitchFamily="2" charset="2"/>
              </a:rPr>
              <a:t>2023: </a:t>
            </a:r>
            <a:r>
              <a:rPr lang="cs-CZ" sz="1800" b="0" dirty="0" err="1">
                <a:solidFill>
                  <a:srgbClr val="FFFFFF"/>
                </a:solidFill>
                <a:latin typeface="Arial" panose="020B0604020202020204" pitchFamily="34" charset="0"/>
                <a:sym typeface="Wingdings" panose="05000000000000000000" pitchFamily="2" charset="2"/>
              </a:rPr>
              <a:t>Duncan</a:t>
            </a:r>
            <a:r>
              <a:rPr lang="cs-CZ" sz="1800" b="0" dirty="0">
                <a:solidFill>
                  <a:srgbClr val="FFFFFF"/>
                </a:solidFill>
                <a:latin typeface="Arial" panose="020B0604020202020204" pitchFamily="34" charset="0"/>
                <a:sym typeface="Wingdings" panose="05000000000000000000" pitchFamily="2" charset="2"/>
              </a:rPr>
              <a:t> </a:t>
            </a:r>
            <a:r>
              <a:rPr lang="cs-CZ" sz="1800" b="0" dirty="0" err="1">
                <a:solidFill>
                  <a:srgbClr val="FFFFFF"/>
                </a:solidFill>
                <a:latin typeface="Arial" panose="020B0604020202020204" pitchFamily="34" charset="0"/>
                <a:sym typeface="Wingdings" panose="05000000000000000000" pitchFamily="2" charset="2"/>
              </a:rPr>
              <a:t>Farah</a:t>
            </a:r>
            <a:r>
              <a:rPr lang="cs-CZ" sz="1800" b="0" dirty="0">
                <a:solidFill>
                  <a:srgbClr val="FFFFFF"/>
                </a:solidFill>
                <a:latin typeface="Arial" panose="020B0604020202020204" pitchFamily="34" charset="0"/>
                <a:sym typeface="Wingdings" panose="05000000000000000000" pitchFamily="2" charset="2"/>
              </a:rPr>
              <a:t> (US) statistická měření, </a:t>
            </a:r>
            <a:r>
              <a:rPr lang="cs-CZ" sz="1800" b="0" dirty="0" err="1">
                <a:solidFill>
                  <a:srgbClr val="FFFFFF"/>
                </a:solidFill>
                <a:latin typeface="Arial" panose="020B0604020202020204" pitchFamily="34" charset="0"/>
                <a:sym typeface="Wingdings" panose="05000000000000000000" pitchFamily="2" charset="2"/>
              </a:rPr>
              <a:t>celooblohové</a:t>
            </a:r>
            <a:r>
              <a:rPr lang="cs-CZ" sz="1800" b="0" dirty="0">
                <a:solidFill>
                  <a:srgbClr val="FFFFFF"/>
                </a:solidFill>
                <a:latin typeface="Arial" panose="020B0604020202020204" pitchFamily="34" charset="0"/>
                <a:sym typeface="Wingdings" panose="05000000000000000000" pitchFamily="2" charset="2"/>
              </a:rPr>
              <a:t> přehlídky </a:t>
            </a:r>
            <a:endParaRPr kumimoji="1" lang="cs-CZ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Obdélník 5">
            <a:extLst>
              <a:ext uri="{FF2B5EF4-FFF2-40B4-BE49-F238E27FC236}">
                <a16:creationId xmlns:a16="http://schemas.microsoft.com/office/drawing/2014/main" id="{94D595BB-EF90-4675-B35D-5006FE050C91}"/>
              </a:ext>
            </a:extLst>
          </p:cNvPr>
          <p:cNvSpPr/>
          <p:nvPr/>
        </p:nvSpPr>
        <p:spPr bwMode="auto">
          <a:xfrm>
            <a:off x="9106292" y="2271860"/>
            <a:ext cx="45719" cy="3846136"/>
          </a:xfrm>
          <a:prstGeom prst="rect">
            <a:avLst/>
          </a:prstGeom>
          <a:solidFill>
            <a:schemeClr val="bg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1" i="0" u="none" strike="noStrike" kern="1200" cap="none" spc="0" normalizeH="0" baseline="0" noProof="0">
              <a:ln>
                <a:noFill/>
              </a:ln>
              <a:solidFill>
                <a:srgbClr val="005654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463431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2">
            <a:extLst>
              <a:ext uri="{FF2B5EF4-FFF2-40B4-BE49-F238E27FC236}">
                <a16:creationId xmlns:a16="http://schemas.microsoft.com/office/drawing/2014/main" id="{B141E0ED-BE65-4483-8831-E6DFAB3366C8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7100888" cy="527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2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Experimenty</a:t>
            </a:r>
          </a:p>
        </p:txBody>
      </p:sp>
      <p:sp>
        <p:nvSpPr>
          <p:cNvPr id="7" name="Text Box 7">
            <a:extLst>
              <a:ext uri="{FF2B5EF4-FFF2-40B4-BE49-F238E27FC236}">
                <a16:creationId xmlns:a16="http://schemas.microsoft.com/office/drawing/2014/main" id="{58FA8613-1684-4106-AB49-1350836DD67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6540" y="607226"/>
            <a:ext cx="8525435" cy="63812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>
            <a:lvl1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8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2023 </a:t>
            </a:r>
            <a:r>
              <a:rPr kumimoji="1" lang="cs-CZ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Duncan</a:t>
            </a: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</a:t>
            </a:r>
            <a:r>
              <a:rPr kumimoji="1" lang="cs-CZ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Farrah</a:t>
            </a: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statistika WISE (2 soubory), SDSS (2), COSMOS (1)</a:t>
            </a:r>
          </a:p>
          <a:p>
            <a:pPr marL="0" marR="0" lvl="0" indent="0" algn="l" defTabSz="914400" rtl="0" eaLnBrk="0" fontAlgn="base" latinLnBrk="0" hangingPunct="0">
              <a:lnSpc>
                <a:spcPct val="8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staré eliptické galaxie: 8 až 20× hmotnější díry než z pouhé akrece (3,9 </a:t>
            </a:r>
            <a:r>
              <a:rPr kumimoji="1" lang="cs-CZ" sz="1800" b="0" i="1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σ</a:t>
            </a: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)</a:t>
            </a:r>
          </a:p>
        </p:txBody>
      </p:sp>
      <p:pic>
        <p:nvPicPr>
          <p:cNvPr id="3" name="Obrázek 2">
            <a:extLst>
              <a:ext uri="{FF2B5EF4-FFF2-40B4-BE49-F238E27FC236}">
                <a16:creationId xmlns:a16="http://schemas.microsoft.com/office/drawing/2014/main" id="{BE0C0620-0853-4595-973C-FA0020A4F8E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1537" y="1272244"/>
            <a:ext cx="6881342" cy="5505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11187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ázek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3585" y="0"/>
            <a:ext cx="6796829" cy="6858000"/>
          </a:xfrm>
          <a:prstGeom prst="rect">
            <a:avLst/>
          </a:prstGeom>
        </p:spPr>
      </p:pic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0"/>
            <a:ext cx="7100888" cy="5539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Ergosféra</a:t>
            </a:r>
            <a:endParaRPr kumimoji="1" lang="cs-CZ" sz="2800" b="1" i="0" u="none" strike="noStrike" kern="1200" cap="none" spc="0" normalizeH="0" baseline="0" noProof="0" dirty="0">
              <a:ln>
                <a:noFill/>
              </a:ln>
              <a:solidFill>
                <a:srgbClr val="CCECFF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3" name="TextovéPole 2"/>
          <p:cNvSpPr txBox="1"/>
          <p:nvPr/>
        </p:nvSpPr>
        <p:spPr>
          <a:xfrm>
            <a:off x="7262447" y="4404945"/>
            <a:ext cx="118013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1400" b="0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statická mez</a:t>
            </a:r>
          </a:p>
        </p:txBody>
      </p:sp>
      <p:sp>
        <p:nvSpPr>
          <p:cNvPr id="7" name="TextovéPole 6"/>
          <p:cNvSpPr txBox="1"/>
          <p:nvPr/>
        </p:nvSpPr>
        <p:spPr>
          <a:xfrm>
            <a:off x="6148755" y="4012222"/>
            <a:ext cx="82105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1400" b="0" i="0" u="none" strike="noStrike" kern="1200" cap="none" spc="0" normalizeH="0" baseline="0" noProof="0" dirty="0">
                <a:ln>
                  <a:noFill/>
                </a:ln>
                <a:solidFill>
                  <a:srgbClr val="010000">
                    <a:lumMod val="50000"/>
                    <a:lumOff val="50000"/>
                  </a:srgbClr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horizont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ovéPole 3"/>
          <p:cNvSpPr txBox="1"/>
          <p:nvPr/>
        </p:nvSpPr>
        <p:spPr>
          <a:xfrm>
            <a:off x="2304469" y="5945498"/>
            <a:ext cx="462639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32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A to je pro dnešek vše…</a:t>
            </a:r>
          </a:p>
        </p:txBody>
      </p:sp>
      <p:pic>
        <p:nvPicPr>
          <p:cNvPr id="2" name="Obrázek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1421" y="1548971"/>
            <a:ext cx="5081158" cy="37600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61857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ChangeArrowheads="1"/>
          </p:cNvSpPr>
          <p:nvPr/>
        </p:nvSpPr>
        <p:spPr bwMode="auto">
          <a:xfrm>
            <a:off x="0" y="0"/>
            <a:ext cx="7100888" cy="589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Kerrova</a:t>
            </a:r>
            <a:r>
              <a:rPr kumimoji="1" lang="cs-CZ" sz="2800" b="1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 díra</a:t>
            </a:r>
          </a:p>
        </p:txBody>
      </p:sp>
      <p:pic>
        <p:nvPicPr>
          <p:cNvPr id="3" name="Obrázek 2">
            <a:extLst>
              <a:ext uri="{FF2B5EF4-FFF2-40B4-BE49-F238E27FC236}">
                <a16:creationId xmlns:a16="http://schemas.microsoft.com/office/drawing/2014/main" id="{B8A0D116-5E5F-493A-8F2F-1EEE3B4D6BF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80953"/>
            <a:ext cx="9144000" cy="5096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56498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Default Design">
  <a:themeElements>
    <a:clrScheme name="Default Design 5">
      <a:dk1>
        <a:srgbClr val="005654"/>
      </a:dk1>
      <a:lt1>
        <a:srgbClr val="FFFFFF"/>
      </a:lt1>
      <a:dk2>
        <a:srgbClr val="336699"/>
      </a:dk2>
      <a:lt2>
        <a:srgbClr val="010000"/>
      </a:lt2>
      <a:accent1>
        <a:srgbClr val="CCECFF"/>
      </a:accent1>
      <a:accent2>
        <a:srgbClr val="FFFFCC"/>
      </a:accent2>
      <a:accent3>
        <a:srgbClr val="FFFFFF"/>
      </a:accent3>
      <a:accent4>
        <a:srgbClr val="004846"/>
      </a:accent4>
      <a:accent5>
        <a:srgbClr val="E2F4FF"/>
      </a:accent5>
      <a:accent6>
        <a:srgbClr val="E7E7B9"/>
      </a:accent6>
      <a:hlink>
        <a:srgbClr val="0000FF"/>
      </a:hlink>
      <a:folHlink>
        <a:srgbClr val="0000FF"/>
      </a:folHlink>
    </a:clrScheme>
    <a:fontScheme name="Default Design">
      <a:majorFont>
        <a:latin typeface="Arial Narrow"/>
        <a:ea typeface=""/>
        <a:cs typeface=""/>
      </a:majorFont>
      <a:minorFont>
        <a:latin typeface="Arial"/>
        <a:ea typeface=""/>
        <a:cs typeface="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US" sz="1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US" sz="1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</a:defRPr>
        </a:defPPr>
      </a:lstStyle>
    </a:lnDef>
  </a:objectDefaults>
  <a:extraClrSchemeLst>
    <a:extraClrScheme>
      <a:clrScheme name="Default Design 1">
        <a:dk1>
          <a:srgbClr val="009999"/>
        </a:dk1>
        <a:lt1>
          <a:srgbClr val="FFFFFF"/>
        </a:lt1>
        <a:dk2>
          <a:srgbClr val="336699"/>
        </a:dk2>
        <a:lt2>
          <a:srgbClr val="010000"/>
        </a:lt2>
        <a:accent1>
          <a:srgbClr val="CCECFF"/>
        </a:accent1>
        <a:accent2>
          <a:srgbClr val="FFFFCC"/>
        </a:accent2>
        <a:accent3>
          <a:srgbClr val="FFFFFF"/>
        </a:accent3>
        <a:accent4>
          <a:srgbClr val="008282"/>
        </a:accent4>
        <a:accent5>
          <a:srgbClr val="E2F4FF"/>
        </a:accent5>
        <a:accent6>
          <a:srgbClr val="E7E7B9"/>
        </a:accent6>
        <a:hlink>
          <a:srgbClr val="FF9966"/>
        </a:hlink>
        <a:folHlink>
          <a:srgbClr val="FFFF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800000"/>
        </a:dk1>
        <a:lt1>
          <a:srgbClr val="FFFFFF"/>
        </a:lt1>
        <a:dk2>
          <a:srgbClr val="000000"/>
        </a:dk2>
        <a:lt2>
          <a:srgbClr val="FFFFCC"/>
        </a:lt2>
        <a:accent1>
          <a:srgbClr val="000000"/>
        </a:accent1>
        <a:accent2>
          <a:srgbClr val="000099"/>
        </a:accent2>
        <a:accent3>
          <a:srgbClr val="AAAAAA"/>
        </a:accent3>
        <a:accent4>
          <a:srgbClr val="DADADA"/>
        </a:accent4>
        <a:accent5>
          <a:srgbClr val="AAAAAA"/>
        </a:accent5>
        <a:accent6>
          <a:srgbClr val="00008A"/>
        </a:accent6>
        <a:hlink>
          <a:srgbClr val="800000"/>
        </a:hlink>
        <a:folHlink>
          <a:srgbClr val="000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CBCBCB"/>
        </a:lt2>
        <a:accent1>
          <a:srgbClr val="C0C0C0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C8C8C8"/>
        </a:accent6>
        <a:hlink>
          <a:srgbClr val="5F5F5F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5654"/>
        </a:dk1>
        <a:lt1>
          <a:srgbClr val="FFFFFF"/>
        </a:lt1>
        <a:dk2>
          <a:srgbClr val="336699"/>
        </a:dk2>
        <a:lt2>
          <a:srgbClr val="010000"/>
        </a:lt2>
        <a:accent1>
          <a:srgbClr val="CCECFF"/>
        </a:accent1>
        <a:accent2>
          <a:srgbClr val="FFFFCC"/>
        </a:accent2>
        <a:accent3>
          <a:srgbClr val="FFFFFF"/>
        </a:accent3>
        <a:accent4>
          <a:srgbClr val="004846"/>
        </a:accent4>
        <a:accent5>
          <a:srgbClr val="E2F4FF"/>
        </a:accent5>
        <a:accent6>
          <a:srgbClr val="E7E7B9"/>
        </a:accent6>
        <a:hlink>
          <a:srgbClr val="0000FF"/>
        </a:hlink>
        <a:folHlink>
          <a:srgbClr val="FFFF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5654"/>
        </a:dk1>
        <a:lt1>
          <a:srgbClr val="FFFFFF"/>
        </a:lt1>
        <a:dk2>
          <a:srgbClr val="336699"/>
        </a:dk2>
        <a:lt2>
          <a:srgbClr val="010000"/>
        </a:lt2>
        <a:accent1>
          <a:srgbClr val="CCECFF"/>
        </a:accent1>
        <a:accent2>
          <a:srgbClr val="FFFFCC"/>
        </a:accent2>
        <a:accent3>
          <a:srgbClr val="FFFFFF"/>
        </a:accent3>
        <a:accent4>
          <a:srgbClr val="004846"/>
        </a:accent4>
        <a:accent5>
          <a:srgbClr val="E2F4FF"/>
        </a:accent5>
        <a:accent6>
          <a:srgbClr val="E7E7B9"/>
        </a:accent6>
        <a:hlink>
          <a:srgbClr val="0000FF"/>
        </a:hlink>
        <a:folHlink>
          <a:srgbClr val="0000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Default Design">
  <a:themeElements>
    <a:clrScheme name="Default Design 5">
      <a:dk1>
        <a:srgbClr val="005654"/>
      </a:dk1>
      <a:lt1>
        <a:srgbClr val="FFFFFF"/>
      </a:lt1>
      <a:dk2>
        <a:srgbClr val="336699"/>
      </a:dk2>
      <a:lt2>
        <a:srgbClr val="010000"/>
      </a:lt2>
      <a:accent1>
        <a:srgbClr val="CCECFF"/>
      </a:accent1>
      <a:accent2>
        <a:srgbClr val="FFFFCC"/>
      </a:accent2>
      <a:accent3>
        <a:srgbClr val="FFFFFF"/>
      </a:accent3>
      <a:accent4>
        <a:srgbClr val="004846"/>
      </a:accent4>
      <a:accent5>
        <a:srgbClr val="E2F4FF"/>
      </a:accent5>
      <a:accent6>
        <a:srgbClr val="E7E7B9"/>
      </a:accent6>
      <a:hlink>
        <a:srgbClr val="0000FF"/>
      </a:hlink>
      <a:folHlink>
        <a:srgbClr val="0000FF"/>
      </a:folHlink>
    </a:clrScheme>
    <a:fontScheme name="Default Design">
      <a:majorFont>
        <a:latin typeface="Arial Narrow"/>
        <a:ea typeface=""/>
        <a:cs typeface=""/>
      </a:majorFont>
      <a:minorFont>
        <a:latin typeface="Arial"/>
        <a:ea typeface=""/>
        <a:cs typeface="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US" sz="1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US" sz="1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Default Design 1">
        <a:dk1>
          <a:srgbClr val="009999"/>
        </a:dk1>
        <a:lt1>
          <a:srgbClr val="FFFFFF"/>
        </a:lt1>
        <a:dk2>
          <a:srgbClr val="336699"/>
        </a:dk2>
        <a:lt2>
          <a:srgbClr val="010000"/>
        </a:lt2>
        <a:accent1>
          <a:srgbClr val="CCECFF"/>
        </a:accent1>
        <a:accent2>
          <a:srgbClr val="FFFFCC"/>
        </a:accent2>
        <a:accent3>
          <a:srgbClr val="FFFFFF"/>
        </a:accent3>
        <a:accent4>
          <a:srgbClr val="008282"/>
        </a:accent4>
        <a:accent5>
          <a:srgbClr val="E2F4FF"/>
        </a:accent5>
        <a:accent6>
          <a:srgbClr val="E7E7B9"/>
        </a:accent6>
        <a:hlink>
          <a:srgbClr val="FF9966"/>
        </a:hlink>
        <a:folHlink>
          <a:srgbClr val="FFFF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800000"/>
        </a:dk1>
        <a:lt1>
          <a:srgbClr val="FFFFFF"/>
        </a:lt1>
        <a:dk2>
          <a:srgbClr val="000000"/>
        </a:dk2>
        <a:lt2>
          <a:srgbClr val="FFFFCC"/>
        </a:lt2>
        <a:accent1>
          <a:srgbClr val="000000"/>
        </a:accent1>
        <a:accent2>
          <a:srgbClr val="000099"/>
        </a:accent2>
        <a:accent3>
          <a:srgbClr val="AAAAAA"/>
        </a:accent3>
        <a:accent4>
          <a:srgbClr val="DADADA"/>
        </a:accent4>
        <a:accent5>
          <a:srgbClr val="AAAAAA"/>
        </a:accent5>
        <a:accent6>
          <a:srgbClr val="00008A"/>
        </a:accent6>
        <a:hlink>
          <a:srgbClr val="800000"/>
        </a:hlink>
        <a:folHlink>
          <a:srgbClr val="000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CBCBCB"/>
        </a:lt2>
        <a:accent1>
          <a:srgbClr val="C0C0C0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C8C8C8"/>
        </a:accent6>
        <a:hlink>
          <a:srgbClr val="5F5F5F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5654"/>
        </a:dk1>
        <a:lt1>
          <a:srgbClr val="FFFFFF"/>
        </a:lt1>
        <a:dk2>
          <a:srgbClr val="336699"/>
        </a:dk2>
        <a:lt2>
          <a:srgbClr val="010000"/>
        </a:lt2>
        <a:accent1>
          <a:srgbClr val="CCECFF"/>
        </a:accent1>
        <a:accent2>
          <a:srgbClr val="FFFFCC"/>
        </a:accent2>
        <a:accent3>
          <a:srgbClr val="FFFFFF"/>
        </a:accent3>
        <a:accent4>
          <a:srgbClr val="004846"/>
        </a:accent4>
        <a:accent5>
          <a:srgbClr val="E2F4FF"/>
        </a:accent5>
        <a:accent6>
          <a:srgbClr val="E7E7B9"/>
        </a:accent6>
        <a:hlink>
          <a:srgbClr val="0000FF"/>
        </a:hlink>
        <a:folHlink>
          <a:srgbClr val="FFFF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5654"/>
        </a:dk1>
        <a:lt1>
          <a:srgbClr val="FFFFFF"/>
        </a:lt1>
        <a:dk2>
          <a:srgbClr val="336699"/>
        </a:dk2>
        <a:lt2>
          <a:srgbClr val="010000"/>
        </a:lt2>
        <a:accent1>
          <a:srgbClr val="CCECFF"/>
        </a:accent1>
        <a:accent2>
          <a:srgbClr val="FFFFCC"/>
        </a:accent2>
        <a:accent3>
          <a:srgbClr val="FFFFFF"/>
        </a:accent3>
        <a:accent4>
          <a:srgbClr val="004846"/>
        </a:accent4>
        <a:accent5>
          <a:srgbClr val="E2F4FF"/>
        </a:accent5>
        <a:accent6>
          <a:srgbClr val="E7E7B9"/>
        </a:accent6>
        <a:hlink>
          <a:srgbClr val="0000FF"/>
        </a:hlink>
        <a:folHlink>
          <a:srgbClr val="0000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4_Default Design">
  <a:themeElements>
    <a:clrScheme name="Default Design 5">
      <a:dk1>
        <a:srgbClr val="005654"/>
      </a:dk1>
      <a:lt1>
        <a:srgbClr val="FFFFFF"/>
      </a:lt1>
      <a:dk2>
        <a:srgbClr val="336699"/>
      </a:dk2>
      <a:lt2>
        <a:srgbClr val="010000"/>
      </a:lt2>
      <a:accent1>
        <a:srgbClr val="CCECFF"/>
      </a:accent1>
      <a:accent2>
        <a:srgbClr val="FFFFCC"/>
      </a:accent2>
      <a:accent3>
        <a:srgbClr val="FFFFFF"/>
      </a:accent3>
      <a:accent4>
        <a:srgbClr val="004846"/>
      </a:accent4>
      <a:accent5>
        <a:srgbClr val="E2F4FF"/>
      </a:accent5>
      <a:accent6>
        <a:srgbClr val="E7E7B9"/>
      </a:accent6>
      <a:hlink>
        <a:srgbClr val="0000FF"/>
      </a:hlink>
      <a:folHlink>
        <a:srgbClr val="0000FF"/>
      </a:folHlink>
    </a:clrScheme>
    <a:fontScheme name="Default Design">
      <a:majorFont>
        <a:latin typeface="Arial Narrow"/>
        <a:ea typeface=""/>
        <a:cs typeface=""/>
      </a:majorFont>
      <a:minorFont>
        <a:latin typeface="Arial"/>
        <a:ea typeface=""/>
        <a:cs typeface="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US" sz="1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US" sz="1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Default Design 1">
        <a:dk1>
          <a:srgbClr val="009999"/>
        </a:dk1>
        <a:lt1>
          <a:srgbClr val="FFFFFF"/>
        </a:lt1>
        <a:dk2>
          <a:srgbClr val="336699"/>
        </a:dk2>
        <a:lt2>
          <a:srgbClr val="010000"/>
        </a:lt2>
        <a:accent1>
          <a:srgbClr val="CCECFF"/>
        </a:accent1>
        <a:accent2>
          <a:srgbClr val="FFFFCC"/>
        </a:accent2>
        <a:accent3>
          <a:srgbClr val="FFFFFF"/>
        </a:accent3>
        <a:accent4>
          <a:srgbClr val="008282"/>
        </a:accent4>
        <a:accent5>
          <a:srgbClr val="E2F4FF"/>
        </a:accent5>
        <a:accent6>
          <a:srgbClr val="E7E7B9"/>
        </a:accent6>
        <a:hlink>
          <a:srgbClr val="FF9966"/>
        </a:hlink>
        <a:folHlink>
          <a:srgbClr val="FFFF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800000"/>
        </a:dk1>
        <a:lt1>
          <a:srgbClr val="FFFFFF"/>
        </a:lt1>
        <a:dk2>
          <a:srgbClr val="000000"/>
        </a:dk2>
        <a:lt2>
          <a:srgbClr val="FFFFCC"/>
        </a:lt2>
        <a:accent1>
          <a:srgbClr val="000000"/>
        </a:accent1>
        <a:accent2>
          <a:srgbClr val="000099"/>
        </a:accent2>
        <a:accent3>
          <a:srgbClr val="AAAAAA"/>
        </a:accent3>
        <a:accent4>
          <a:srgbClr val="DADADA"/>
        </a:accent4>
        <a:accent5>
          <a:srgbClr val="AAAAAA"/>
        </a:accent5>
        <a:accent6>
          <a:srgbClr val="00008A"/>
        </a:accent6>
        <a:hlink>
          <a:srgbClr val="800000"/>
        </a:hlink>
        <a:folHlink>
          <a:srgbClr val="000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CBCBCB"/>
        </a:lt2>
        <a:accent1>
          <a:srgbClr val="C0C0C0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C8C8C8"/>
        </a:accent6>
        <a:hlink>
          <a:srgbClr val="5F5F5F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5654"/>
        </a:dk1>
        <a:lt1>
          <a:srgbClr val="FFFFFF"/>
        </a:lt1>
        <a:dk2>
          <a:srgbClr val="336699"/>
        </a:dk2>
        <a:lt2>
          <a:srgbClr val="010000"/>
        </a:lt2>
        <a:accent1>
          <a:srgbClr val="CCECFF"/>
        </a:accent1>
        <a:accent2>
          <a:srgbClr val="FFFFCC"/>
        </a:accent2>
        <a:accent3>
          <a:srgbClr val="FFFFFF"/>
        </a:accent3>
        <a:accent4>
          <a:srgbClr val="004846"/>
        </a:accent4>
        <a:accent5>
          <a:srgbClr val="E2F4FF"/>
        </a:accent5>
        <a:accent6>
          <a:srgbClr val="E7E7B9"/>
        </a:accent6>
        <a:hlink>
          <a:srgbClr val="0000FF"/>
        </a:hlink>
        <a:folHlink>
          <a:srgbClr val="FFFF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5654"/>
        </a:dk1>
        <a:lt1>
          <a:srgbClr val="FFFFFF"/>
        </a:lt1>
        <a:dk2>
          <a:srgbClr val="336699"/>
        </a:dk2>
        <a:lt2>
          <a:srgbClr val="010000"/>
        </a:lt2>
        <a:accent1>
          <a:srgbClr val="CCECFF"/>
        </a:accent1>
        <a:accent2>
          <a:srgbClr val="FFFFCC"/>
        </a:accent2>
        <a:accent3>
          <a:srgbClr val="FFFFFF"/>
        </a:accent3>
        <a:accent4>
          <a:srgbClr val="004846"/>
        </a:accent4>
        <a:accent5>
          <a:srgbClr val="E2F4FF"/>
        </a:accent5>
        <a:accent6>
          <a:srgbClr val="E7E7B9"/>
        </a:accent6>
        <a:hlink>
          <a:srgbClr val="0000FF"/>
        </a:hlink>
        <a:folHlink>
          <a:srgbClr val="0000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1_Default Design">
  <a:themeElements>
    <a:clrScheme name="Default Design 5">
      <a:dk1>
        <a:srgbClr val="005654"/>
      </a:dk1>
      <a:lt1>
        <a:srgbClr val="FFFFFF"/>
      </a:lt1>
      <a:dk2>
        <a:srgbClr val="336699"/>
      </a:dk2>
      <a:lt2>
        <a:srgbClr val="010000"/>
      </a:lt2>
      <a:accent1>
        <a:srgbClr val="CCECFF"/>
      </a:accent1>
      <a:accent2>
        <a:srgbClr val="FFFFCC"/>
      </a:accent2>
      <a:accent3>
        <a:srgbClr val="FFFFFF"/>
      </a:accent3>
      <a:accent4>
        <a:srgbClr val="004846"/>
      </a:accent4>
      <a:accent5>
        <a:srgbClr val="E2F4FF"/>
      </a:accent5>
      <a:accent6>
        <a:srgbClr val="E7E7B9"/>
      </a:accent6>
      <a:hlink>
        <a:srgbClr val="0000FF"/>
      </a:hlink>
      <a:folHlink>
        <a:srgbClr val="0000FF"/>
      </a:folHlink>
    </a:clrScheme>
    <a:fontScheme name="Default Design">
      <a:majorFont>
        <a:latin typeface="Arial Narrow"/>
        <a:ea typeface=""/>
        <a:cs typeface=""/>
      </a:majorFont>
      <a:minorFont>
        <a:latin typeface="Arial"/>
        <a:ea typeface=""/>
        <a:cs typeface="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US" sz="1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US" sz="1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Default Design 1">
        <a:dk1>
          <a:srgbClr val="009999"/>
        </a:dk1>
        <a:lt1>
          <a:srgbClr val="FFFFFF"/>
        </a:lt1>
        <a:dk2>
          <a:srgbClr val="336699"/>
        </a:dk2>
        <a:lt2>
          <a:srgbClr val="010000"/>
        </a:lt2>
        <a:accent1>
          <a:srgbClr val="CCECFF"/>
        </a:accent1>
        <a:accent2>
          <a:srgbClr val="FFFFCC"/>
        </a:accent2>
        <a:accent3>
          <a:srgbClr val="FFFFFF"/>
        </a:accent3>
        <a:accent4>
          <a:srgbClr val="008282"/>
        </a:accent4>
        <a:accent5>
          <a:srgbClr val="E2F4FF"/>
        </a:accent5>
        <a:accent6>
          <a:srgbClr val="E7E7B9"/>
        </a:accent6>
        <a:hlink>
          <a:srgbClr val="FF9966"/>
        </a:hlink>
        <a:folHlink>
          <a:srgbClr val="FFFF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800000"/>
        </a:dk1>
        <a:lt1>
          <a:srgbClr val="FFFFFF"/>
        </a:lt1>
        <a:dk2>
          <a:srgbClr val="000000"/>
        </a:dk2>
        <a:lt2>
          <a:srgbClr val="FFFFCC"/>
        </a:lt2>
        <a:accent1>
          <a:srgbClr val="000000"/>
        </a:accent1>
        <a:accent2>
          <a:srgbClr val="000099"/>
        </a:accent2>
        <a:accent3>
          <a:srgbClr val="AAAAAA"/>
        </a:accent3>
        <a:accent4>
          <a:srgbClr val="DADADA"/>
        </a:accent4>
        <a:accent5>
          <a:srgbClr val="AAAAAA"/>
        </a:accent5>
        <a:accent6>
          <a:srgbClr val="00008A"/>
        </a:accent6>
        <a:hlink>
          <a:srgbClr val="800000"/>
        </a:hlink>
        <a:folHlink>
          <a:srgbClr val="000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CBCBCB"/>
        </a:lt2>
        <a:accent1>
          <a:srgbClr val="C0C0C0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C8C8C8"/>
        </a:accent6>
        <a:hlink>
          <a:srgbClr val="5F5F5F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5654"/>
        </a:dk1>
        <a:lt1>
          <a:srgbClr val="FFFFFF"/>
        </a:lt1>
        <a:dk2>
          <a:srgbClr val="336699"/>
        </a:dk2>
        <a:lt2>
          <a:srgbClr val="010000"/>
        </a:lt2>
        <a:accent1>
          <a:srgbClr val="CCECFF"/>
        </a:accent1>
        <a:accent2>
          <a:srgbClr val="FFFFCC"/>
        </a:accent2>
        <a:accent3>
          <a:srgbClr val="FFFFFF"/>
        </a:accent3>
        <a:accent4>
          <a:srgbClr val="004846"/>
        </a:accent4>
        <a:accent5>
          <a:srgbClr val="E2F4FF"/>
        </a:accent5>
        <a:accent6>
          <a:srgbClr val="E7E7B9"/>
        </a:accent6>
        <a:hlink>
          <a:srgbClr val="0000FF"/>
        </a:hlink>
        <a:folHlink>
          <a:srgbClr val="FFFF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5654"/>
        </a:dk1>
        <a:lt1>
          <a:srgbClr val="FFFFFF"/>
        </a:lt1>
        <a:dk2>
          <a:srgbClr val="336699"/>
        </a:dk2>
        <a:lt2>
          <a:srgbClr val="010000"/>
        </a:lt2>
        <a:accent1>
          <a:srgbClr val="CCECFF"/>
        </a:accent1>
        <a:accent2>
          <a:srgbClr val="FFFFCC"/>
        </a:accent2>
        <a:accent3>
          <a:srgbClr val="FFFFFF"/>
        </a:accent3>
        <a:accent4>
          <a:srgbClr val="004846"/>
        </a:accent4>
        <a:accent5>
          <a:srgbClr val="E2F4FF"/>
        </a:accent5>
        <a:accent6>
          <a:srgbClr val="E7E7B9"/>
        </a:accent6>
        <a:hlink>
          <a:srgbClr val="0000FF"/>
        </a:hlink>
        <a:folHlink>
          <a:srgbClr val="0000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Motiv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Kancelář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Motiv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Kancelář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10857</TotalTime>
  <Words>2199</Words>
  <Application>Microsoft Office PowerPoint</Application>
  <PresentationFormat>Předvádění na obrazovce (4:3)</PresentationFormat>
  <Paragraphs>470</Paragraphs>
  <Slides>80</Slides>
  <Notes>2</Notes>
  <HiddenSlides>0</HiddenSlides>
  <MMClips>4</MMClips>
  <ScaleCrop>false</ScaleCrop>
  <HeadingPairs>
    <vt:vector size="8" baseType="variant">
      <vt:variant>
        <vt:lpstr>Použitá písma</vt:lpstr>
      </vt:variant>
      <vt:variant>
        <vt:i4>7</vt:i4>
      </vt:variant>
      <vt:variant>
        <vt:lpstr>Motiv</vt:lpstr>
      </vt:variant>
      <vt:variant>
        <vt:i4>4</vt:i4>
      </vt:variant>
      <vt:variant>
        <vt:lpstr>Vložené servery OLE</vt:lpstr>
      </vt:variant>
      <vt:variant>
        <vt:i4>3</vt:i4>
      </vt:variant>
      <vt:variant>
        <vt:lpstr>Nadpisy snímků</vt:lpstr>
      </vt:variant>
      <vt:variant>
        <vt:i4>80</vt:i4>
      </vt:variant>
    </vt:vector>
  </HeadingPairs>
  <TitlesOfParts>
    <vt:vector size="94" baseType="lpstr">
      <vt:lpstr>ＭＳ Ｐゴシック</vt:lpstr>
      <vt:lpstr>Arial</vt:lpstr>
      <vt:lpstr>Arial Narrow</vt:lpstr>
      <vt:lpstr>Monotype Sorts</vt:lpstr>
      <vt:lpstr>Symbol</vt:lpstr>
      <vt:lpstr>Times New Roman</vt:lpstr>
      <vt:lpstr>Wingdings</vt:lpstr>
      <vt:lpstr>Default Design</vt:lpstr>
      <vt:lpstr>2_Default Design</vt:lpstr>
      <vt:lpstr>4_Default Design</vt:lpstr>
      <vt:lpstr>1_Default Design</vt:lpstr>
      <vt:lpstr>CorelDRAW</vt:lpstr>
      <vt:lpstr>PHOTO-PAINT</vt:lpstr>
      <vt:lpstr>Equation</vt:lpstr>
      <vt:lpstr>Černé díry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</vt:vector>
  </TitlesOfParts>
  <Company> 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Kde jsou gravitační vlny?</dc:title>
  <dc:creator>Petr Kulhanek</dc:creator>
  <cp:lastModifiedBy>Petr</cp:lastModifiedBy>
  <cp:revision>1042</cp:revision>
  <dcterms:created xsi:type="dcterms:W3CDTF">1998-08-13T14:52:10Z</dcterms:created>
  <dcterms:modified xsi:type="dcterms:W3CDTF">2025-12-05T10:41:28Z</dcterms:modified>
</cp:coreProperties>
</file>