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674" r:id="rId2"/>
    <p:sldMasterId id="2147483730" r:id="rId3"/>
    <p:sldMasterId id="2147483865" r:id="rId4"/>
    <p:sldMasterId id="2147483905" r:id="rId5"/>
    <p:sldMasterId id="2147483918" r:id="rId6"/>
  </p:sldMasterIdLst>
  <p:notesMasterIdLst>
    <p:notesMasterId r:id="rId53"/>
  </p:notesMasterIdLst>
  <p:handoutMasterIdLst>
    <p:handoutMasterId r:id="rId54"/>
  </p:handoutMasterIdLst>
  <p:sldIdLst>
    <p:sldId id="1299" r:id="rId7"/>
    <p:sldId id="554" r:id="rId8"/>
    <p:sldId id="1149" r:id="rId9"/>
    <p:sldId id="450" r:id="rId10"/>
    <p:sldId id="1301" r:id="rId11"/>
    <p:sldId id="1302" r:id="rId12"/>
    <p:sldId id="1303" r:id="rId13"/>
    <p:sldId id="1304" r:id="rId14"/>
    <p:sldId id="1305" r:id="rId15"/>
    <p:sldId id="1306" r:id="rId16"/>
    <p:sldId id="1307" r:id="rId17"/>
    <p:sldId id="1308" r:id="rId18"/>
    <p:sldId id="1309" r:id="rId19"/>
    <p:sldId id="1310" r:id="rId20"/>
    <p:sldId id="1311" r:id="rId21"/>
    <p:sldId id="1312" r:id="rId22"/>
    <p:sldId id="1313" r:id="rId23"/>
    <p:sldId id="1314" r:id="rId24"/>
    <p:sldId id="1315" r:id="rId25"/>
    <p:sldId id="1316" r:id="rId26"/>
    <p:sldId id="1317" r:id="rId27"/>
    <p:sldId id="1318" r:id="rId28"/>
    <p:sldId id="1319" r:id="rId29"/>
    <p:sldId id="1206" r:id="rId30"/>
    <p:sldId id="1208" r:id="rId31"/>
    <p:sldId id="1210" r:id="rId32"/>
    <p:sldId id="1212" r:id="rId33"/>
    <p:sldId id="1249" r:id="rId34"/>
    <p:sldId id="1320" r:id="rId35"/>
    <p:sldId id="408" r:id="rId36"/>
    <p:sldId id="1151" r:id="rId37"/>
    <p:sldId id="1152" r:id="rId38"/>
    <p:sldId id="1153" r:id="rId39"/>
    <p:sldId id="1154" r:id="rId40"/>
    <p:sldId id="1157" r:id="rId41"/>
    <p:sldId id="1321" r:id="rId42"/>
    <p:sldId id="1323" r:id="rId43"/>
    <p:sldId id="1325" r:id="rId44"/>
    <p:sldId id="1322" r:id="rId45"/>
    <p:sldId id="415" r:id="rId46"/>
    <p:sldId id="481" r:id="rId47"/>
    <p:sldId id="1116" r:id="rId48"/>
    <p:sldId id="1118" r:id="rId49"/>
    <p:sldId id="1117" r:id="rId50"/>
    <p:sldId id="1120" r:id="rId51"/>
    <p:sldId id="430" r:id="rId52"/>
  </p:sldIdLst>
  <p:sldSz cx="9144000" cy="6858000" type="screen4x3"/>
  <p:notesSz cx="6645275" cy="97774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FF1FD"/>
    <a:srgbClr val="7F8791"/>
    <a:srgbClr val="795547"/>
    <a:srgbClr val="1C12FF"/>
    <a:srgbClr val="BDE6FF"/>
    <a:srgbClr val="E6E6E6"/>
    <a:srgbClr val="D1EBFC"/>
    <a:srgbClr val="FA492D"/>
    <a:srgbClr val="00083A"/>
    <a:srgbClr val="90F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8" autoAdjust="0"/>
    <p:restoredTop sz="92779" autoAdjust="0"/>
  </p:normalViewPr>
  <p:slideViewPr>
    <p:cSldViewPr snapToGrid="0">
      <p:cViewPr varScale="1">
        <p:scale>
          <a:sx n="107" d="100"/>
          <a:sy n="107" d="100"/>
        </p:scale>
        <p:origin x="870" y="144"/>
      </p:cViewPr>
      <p:guideLst>
        <p:guide orient="horz" pos="213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8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viewProps" Target="viewProp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r>
              <a:rPr lang="cs-CZ" altLang="cs-CZ"/>
              <a:t>Petr Kulhánek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25299B30-3DBF-45DF-B914-8651D327EB66}" type="datetime1">
              <a:rPr lang="cs-CZ" altLang="cs-CZ" smtClean="0"/>
              <a:t>28.05.2024</a:t>
            </a:fld>
            <a:endParaRPr lang="cs-CZ" altLang="cs-CZ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r>
              <a:rPr lang="cs-CZ" altLang="cs-CZ"/>
              <a:t>Kosmologie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704715D5-1A52-46CE-8C41-AE262D005F8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857495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endParaRPr lang="cs-CZ" altLang="cs-CZ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17742034-AFA6-41AD-9E2A-C3D4F4E027A3}" type="datetime1">
              <a:rPr lang="cs-CZ" altLang="cs-CZ" smtClean="0"/>
              <a:t>28.05.2024</a:t>
            </a:fld>
            <a:endParaRPr lang="cs-CZ" altLang="cs-CZ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733425"/>
            <a:ext cx="48895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styly předlohy textu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endParaRPr lang="cs-CZ" altLang="cs-CZ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fld id="{B6A82522-FE63-42EF-ACE2-0D368C6451EE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0533006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42034-AFA6-41AD-9E2A-C3D4F4E027A3}" type="datetime1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28.05.2024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A82522-FE63-42EF-ACE2-0D368C6451EE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423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42034-AFA6-41AD-9E2A-C3D4F4E027A3}" type="datetime1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28.05.2024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A82522-FE63-42EF-ACE2-0D368C6451EE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90843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cs-CZ" noProof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0E7A37A-A88A-429C-93B7-9E7AC11EA67F}" type="slidenum">
              <a:rPr lang="cs-CZ" altLang="cs-CZ"/>
              <a:pPr/>
              <a:t>‹#›</a:t>
            </a:fld>
            <a:endParaRPr lang="cs-CZ" alt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67BA2-B6F0-45FA-8BC4-257BEF9921C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5658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3D48CF-FE40-4069-9C7D-C6AC3D99A743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59367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B3429-7485-4D9C-8DF0-D0EFAC8C3B36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409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5DE9A0-7693-4E6F-8180-D7095C64653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443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D6A134-7AF2-4E9F-9F85-F9B00EFA0D0F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5690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7F9F25-2CBC-4317-9935-7F9F5A6C6D8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008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7489E2-C70A-4BE4-AB5A-152DCB17DF3B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767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7B0AE7-9629-45EA-82D2-2EA0FDF21B4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869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D90AA4-B0E0-4FDB-B8A3-541F31F23859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926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F7BA56-CF32-40C8-AD2F-5961AF9AA97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451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C8049-DFE9-4603-B012-3EF88833361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793802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265467-7125-4C3F-A671-0EE2D1DC2A68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473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3FBE0F-1E37-4443-BF18-E34C1C88CE8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715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6A110D-9A4C-4BF0-B87F-2CD8CCD11C6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601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0CD07D-2EF7-4636-89E9-9210BF253A5A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432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5E907F-416B-4C53-9E3A-2550D5E52223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428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B3429-7485-4D9C-8DF0-D0EFAC8C3B36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3885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5DE9A0-7693-4E6F-8180-D7095C64653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76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D6A134-7AF2-4E9F-9F85-F9B00EFA0D0F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8058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7F9F25-2CBC-4317-9935-7F9F5A6C6D8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242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7489E2-C70A-4BE4-AB5A-152DCB17DF3B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62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7380FF-60D1-4F2C-9200-B83EFFD38ACD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03944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7B0AE7-9629-45EA-82D2-2EA0FDF21B4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245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D90AA4-B0E0-4FDB-B8A3-541F31F23859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762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F7BA56-CF32-40C8-AD2F-5961AF9AA97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92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265467-7125-4C3F-A671-0EE2D1DC2A68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740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3FBE0F-1E37-4443-BF18-E34C1C88CE8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8922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6A110D-9A4C-4BF0-B87F-2CD8CCD11C6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195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0CD07D-2EF7-4636-89E9-9210BF253A5A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4942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5E907F-416B-4C53-9E3A-2550D5E52223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018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3429-7485-4D9C-8DF0-D0EFAC8C3B3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168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DE9A0-7693-4E6F-8180-D7095C6465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719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292715-C2B7-4FB6-96F9-8673A4E81E15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71866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6A134-7AF2-4E9F-9F85-F9B00EFA0D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984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F9F25-2CBC-4317-9935-7F9F5A6C6D8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170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489E2-C70A-4BE4-AB5A-152DCB17DF3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219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B0AE7-9629-45EA-82D2-2EA0FDF21B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706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90AA4-B0E0-4FDB-B8A3-541F31F238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285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7BA56-CF32-40C8-AD2F-5961AF9AA97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701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65467-7125-4C3F-A671-0EE2D1DC2A6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770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FBE0F-1E37-4443-BF18-E34C1C88CE8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132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A110D-9A4C-4BF0-B87F-2CD8CCD11C6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039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CD07D-2EF7-4636-89E9-9210BF253A5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24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7D2628-1329-41B5-AA9F-1F3A3349D3A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94242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5E907F-416B-4C53-9E3A-2550D5E5222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51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3500438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pPr lvl="0"/>
            <a:r>
              <a:rPr lang="cs-CZ" noProof="0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1FD0C93-B725-4F68-93FF-65A95A29BFF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867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80F5B-7280-4AF9-BBB7-FF5700670E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351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CE3221-87D2-4586-A418-27A20AF5B8F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7152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DC42E-A813-4C7B-B81D-B6525478AEE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421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D5ED6D-FD9E-44FC-A0C3-2720DE45ECC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002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C322F1-5B71-41B3-8150-9B0EEB6B296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392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A30DA-5D10-4099-AD7B-3CB288EAB0A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724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A5D31-CD47-4CFC-9A7E-BD2B1BD4A53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868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BE0298-3B0D-4971-B6C1-9D7468CEEED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510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8B7614-19E5-4542-9F85-6BB1D0AA492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871984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62558-DAC3-45DD-8956-5F0DB9748CE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92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B7CA0-C669-41EB-B504-AB7C28582A1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4232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24A10-93FA-458B-AE3F-27A847044DD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890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en-US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en-US" noProof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23C14D6-F1A0-4CAA-8B7A-3A1E24479DFA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414142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E29653-46C3-422E-8838-4BAC5B05FED5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05287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A86432-A67F-436C-B678-AC543302539C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406262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7C4C2E-7CE5-4E95-9B2F-5A63C4B39C09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66968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69D043-A26F-4BBF-BB8B-1232EA600C26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54142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1C76E3-48FF-4656-AAA4-D9F0F04FB9F8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62560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AF30DC-3870-4559-AE86-6A87AF03A18E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405887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E47AE3-9F86-4103-A409-0058F00622E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0420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3BB370-688E-4E99-BADC-E22A4D3FF9A0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104915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B3219E-A944-491D-B546-C3EE549E08D1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57127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F2D6EE-3735-42EF-9B46-C2BB540DD99F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24826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41A384-1921-469F-8EF5-9A910E939BDD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13463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A6FF3AE-75A1-4C4A-85F0-D41ECF8F0DB0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329396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98624D-3853-447A-ABC4-3572BF855DC8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04401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DF0A6D-A490-4975-9036-740C6BE50253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0162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4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1CAAED83-56CF-4343-80E5-35A3E4EAED15}" type="slidenum">
              <a:rPr lang="cs-CZ" altLang="cs-CZ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AD8D76-CF9F-45FA-B818-E6A9F7AFF367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0176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AD8D76-CF9F-45FA-B818-E6A9F7AFF367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4830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AD8D76-CF9F-45FA-B818-E6A9F7AFF36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0430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  <p:sldLayoutId id="2147483877" r:id="rId12"/>
    <p:sldLayoutId id="2147483878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2895600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fld id="{738DE8A7-704F-4DC5-BC13-F7C4C8BCBBB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3596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  <p:sldLayoutId id="2147483917" r:id="rId12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/>
              <a:t>Klepnutím upravíte styly předlohy textu.</a:t>
            </a:r>
          </a:p>
          <a:p>
            <a:pPr lvl="1"/>
            <a:r>
              <a:rPr lang="cs-CZ" altLang="en-US"/>
              <a:t>Druhá úroveň</a:t>
            </a:r>
          </a:p>
          <a:p>
            <a:pPr lvl="2"/>
            <a:r>
              <a:rPr lang="cs-CZ" altLang="en-US"/>
              <a:t>Třetí úroveň</a:t>
            </a:r>
          </a:p>
          <a:p>
            <a:pPr lvl="3"/>
            <a:r>
              <a:rPr lang="cs-CZ" altLang="en-US"/>
              <a:t>Čtvrtá úroveň</a:t>
            </a:r>
          </a:p>
          <a:p>
            <a:pPr lvl="4"/>
            <a:r>
              <a:rPr lang="cs-CZ" altLang="en-US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43356832-37F1-4180-B1CC-61DEEF126F3E}" type="slidenum">
              <a:rPr lang="cs-CZ" altLang="en-US"/>
              <a:pPr/>
              <a:t>‹#›</a:t>
            </a:fld>
            <a:endParaRPr lang="cs-CZ" altLang="en-US"/>
          </a:p>
        </p:txBody>
      </p:sp>
    </p:spTree>
    <p:extLst>
      <p:ext uri="{BB962C8B-B14F-4D97-AF65-F5344CB8AC3E}">
        <p14:creationId xmlns:p14="http://schemas.microsoft.com/office/powerpoint/2010/main" val="2451196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  <p:sldLayoutId id="2147483930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4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>
            <a:extLst>
              <a:ext uri="{FF2B5EF4-FFF2-40B4-BE49-F238E27FC236}">
                <a16:creationId xmlns:a16="http://schemas.microsoft.com/office/drawing/2014/main" id="{B7F84FC1-632B-4974-B947-059AA6B6A8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5754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5257" y="496146"/>
            <a:ext cx="9138509" cy="430823"/>
          </a:xfrm>
          <a:noFill/>
          <a:ln/>
          <a:extLst/>
        </p:spPr>
        <p:txBody>
          <a:bodyPr/>
          <a:lstStyle/>
          <a:p>
            <a:pPr>
              <a:spcBef>
                <a:spcPts val="0"/>
              </a:spcBef>
            </a:pPr>
            <a:r>
              <a:rPr lang="cs-CZ" altLang="cs-CZ" sz="1800" dirty="0">
                <a:solidFill>
                  <a:schemeClr val="bg1"/>
                </a:solidFill>
              </a:rPr>
              <a:t>Petr Kulhánek</a:t>
            </a: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1" y="955826"/>
            <a:ext cx="1001739" cy="952176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45375" y="5624"/>
            <a:ext cx="9138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Novinky z fyziky a astronomie</a:t>
            </a:r>
            <a:endParaRPr kumimoji="1" 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B141E0ED-BE65-4483-8831-E6DFAB336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08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Polaron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7E68D351-6F01-4A4C-ABE4-10E925DB7D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094" y="1400668"/>
            <a:ext cx="6857654" cy="5331826"/>
          </a:xfrm>
          <a:prstGeom prst="rect">
            <a:avLst/>
          </a:prstGeom>
        </p:spPr>
      </p:pic>
      <p:sp>
        <p:nvSpPr>
          <p:cNvPr id="8" name="Text Box 7">
            <a:extLst>
              <a:ext uri="{FF2B5EF4-FFF2-40B4-BE49-F238E27FC236}">
                <a16:creationId xmlns:a16="http://schemas.microsoft.com/office/drawing/2014/main" id="{4B3BBFED-FEBE-471E-9F62-C4BEB92A90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" y="607368"/>
            <a:ext cx="4249273" cy="63812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kvazičástice (cválající kůň)</a:t>
            </a:r>
          </a:p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velké využití (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qubity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senzory, detektory)</a:t>
            </a:r>
          </a:p>
        </p:txBody>
      </p:sp>
    </p:spTree>
    <p:extLst>
      <p:ext uri="{BB962C8B-B14F-4D97-AF65-F5344CB8AC3E}">
        <p14:creationId xmlns:p14="http://schemas.microsoft.com/office/powerpoint/2010/main" val="502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B141E0ED-BE65-4483-8831-E6DFAB336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08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Detektor elektromagnetických vln (U. S.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Army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36CF911-934C-4154-8461-83B95E943A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143000"/>
            <a:ext cx="9144000" cy="5715000"/>
          </a:xfrm>
          <a:prstGeom prst="rect">
            <a:avLst/>
          </a:prstGeom>
        </p:spPr>
      </p:pic>
      <p:sp>
        <p:nvSpPr>
          <p:cNvPr id="7" name="Text Box 7">
            <a:extLst>
              <a:ext uri="{FF2B5EF4-FFF2-40B4-BE49-F238E27FC236}">
                <a16:creationId xmlns:a16="http://schemas.microsoft.com/office/drawing/2014/main" id="{58FA8613-1684-4106-AB49-1350836DD6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98403"/>
            <a:ext cx="5540190" cy="3139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širokopásmový detektor elektromagnetických vln</a:t>
            </a:r>
          </a:p>
        </p:txBody>
      </p:sp>
    </p:spTree>
    <p:extLst>
      <p:ext uri="{BB962C8B-B14F-4D97-AF65-F5344CB8AC3E}">
        <p14:creationId xmlns:p14="http://schemas.microsoft.com/office/powerpoint/2010/main" val="45820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19" y="2172763"/>
            <a:ext cx="4571999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Geneze magnetických polí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Atomy uvnitř atomů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Neutrinové mapy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Duté díry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 atmosféře Slunce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Princip ekvivalence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Provázanost kvarků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PTA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8020" y="68367"/>
            <a:ext cx="8408988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Novinky 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D490BDF-1131-4EEC-B194-086E0B0AE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6168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2022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4B5B2EBD-3CCE-4EDE-AF2E-822C76B8B7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661785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B141E0ED-BE65-4483-8831-E6DFAB336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08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Neutrinové mapy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58FA8613-1684-4106-AB49-1350836DD6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98403"/>
            <a:ext cx="5540190" cy="96231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Ice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Cube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10 let sbírání dat (2013 až 2023)</a:t>
            </a:r>
          </a:p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86 strun</a:t>
            </a:r>
          </a:p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5 160 fotonásobičů</a:t>
            </a:r>
          </a:p>
        </p:txBody>
      </p:sp>
    </p:spTree>
    <p:extLst>
      <p:ext uri="{BB962C8B-B14F-4D97-AF65-F5344CB8AC3E}">
        <p14:creationId xmlns:p14="http://schemas.microsoft.com/office/powerpoint/2010/main" val="30216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DFF1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4FAEDDAE-F97A-43C9-9273-4B15AA189B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732"/>
            <a:ext cx="8937812" cy="5953812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B141E0ED-BE65-4483-8831-E6DFAB336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08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Neutrinové mapy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58FA8613-1684-4106-AB49-1350836DD6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434" y="590854"/>
            <a:ext cx="8525435" cy="96231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2013 difúzní pozadí</a:t>
            </a:r>
          </a:p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2023 strukturovaná mapa</a:t>
            </a:r>
          </a:p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</a:rPr>
              <a:t>původ kosmického záření: </a:t>
            </a: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částice s extrémní energií vytvoří v okolí zdroje γ, ν</a:t>
            </a:r>
          </a:p>
        </p:txBody>
      </p:sp>
    </p:spTree>
    <p:extLst>
      <p:ext uri="{BB962C8B-B14F-4D97-AF65-F5344CB8AC3E}">
        <p14:creationId xmlns:p14="http://schemas.microsoft.com/office/powerpoint/2010/main" val="304286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DFF1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7264BD34-679F-459A-B7AE-42C58C0272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 Box 7">
            <a:extLst>
              <a:ext uri="{FF2B5EF4-FFF2-40B4-BE49-F238E27FC236}">
                <a16:creationId xmlns:a16="http://schemas.microsoft.com/office/drawing/2014/main" id="{4BB55F2B-9859-43CF-B654-3476972EA5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65458" y="87415"/>
            <a:ext cx="851647" cy="3139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rádio</a:t>
            </a: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id="{1CFBA176-F22C-4F1F-98A3-10F17B122B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3558" y="2346707"/>
            <a:ext cx="851647" cy="3139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infra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Text Box 7">
            <a:extLst>
              <a:ext uri="{FF2B5EF4-FFF2-40B4-BE49-F238E27FC236}">
                <a16:creationId xmlns:a16="http://schemas.microsoft.com/office/drawing/2014/main" id="{BA37B1A9-9795-46A4-898D-F3A5B17875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7870" y="1246010"/>
            <a:ext cx="851647" cy="3139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světlo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CAF0C346-2A3D-462B-A53C-C07F088AA7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3387" y="3529862"/>
            <a:ext cx="851647" cy="3139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RTG</a:t>
            </a:r>
          </a:p>
        </p:txBody>
      </p:sp>
      <p:sp>
        <p:nvSpPr>
          <p:cNvPr id="13" name="Text Box 7">
            <a:extLst>
              <a:ext uri="{FF2B5EF4-FFF2-40B4-BE49-F238E27FC236}">
                <a16:creationId xmlns:a16="http://schemas.microsoft.com/office/drawing/2014/main" id="{4288EAE3-73F2-4F52-AAD6-546B50C32F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96833" y="4740098"/>
            <a:ext cx="851647" cy="3139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gama</a:t>
            </a:r>
          </a:p>
        </p:txBody>
      </p:sp>
      <p:sp>
        <p:nvSpPr>
          <p:cNvPr id="14" name="Text Box 7">
            <a:extLst>
              <a:ext uri="{FF2B5EF4-FFF2-40B4-BE49-F238E27FC236}">
                <a16:creationId xmlns:a16="http://schemas.microsoft.com/office/drawing/2014/main" id="{CECD28A8-2273-4528-9046-90C7A8C16B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5481" y="5847053"/>
            <a:ext cx="1129553" cy="3139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neutrina</a:t>
            </a:r>
          </a:p>
        </p:txBody>
      </p:sp>
    </p:spTree>
    <p:extLst>
      <p:ext uri="{BB962C8B-B14F-4D97-AF65-F5344CB8AC3E}">
        <p14:creationId xmlns:p14="http://schemas.microsoft.com/office/powerpoint/2010/main" val="284298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BDE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7D41C51A-558C-4284-8C80-58DB09C38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27538"/>
            <a:ext cx="8686800" cy="6422319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CED860F3-534F-4BC2-8C49-3AD008602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08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Geoneutrina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985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CED860F3-534F-4BC2-8C49-3AD008602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08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795547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Geoneutrina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rgbClr val="795547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2D9E3F2-28ED-4BE8-BB00-ADAB37CEDC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47" y="1363721"/>
            <a:ext cx="8812306" cy="4541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47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CED860F3-534F-4BC2-8C49-3AD008602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08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1C12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Detektory uranové a thoriové řady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A17C39E0-4E0B-423C-9A5B-701B2F06D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53" y="1231589"/>
            <a:ext cx="8846093" cy="4595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80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19" y="2172763"/>
            <a:ext cx="4571999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Geneze magnetických polí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Atomy uvnitř atomů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Neutrinové mapy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Duté díry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 atmosféře Slunce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Princip ekvivalence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Provázanost kvarků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PTA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8020" y="68367"/>
            <a:ext cx="8408988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Novinky 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D490BDF-1131-4EEC-B194-086E0B0AE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6168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5238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19" y="2172763"/>
            <a:ext cx="4571999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indent="-627063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Geneze magnetických polí</a:t>
            </a:r>
          </a:p>
          <a:p>
            <a:pPr marL="627063" indent="-627063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Atomy uvnitř atomů</a:t>
            </a:r>
          </a:p>
          <a:p>
            <a:pPr marL="627063" indent="-627063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Neutrinové mapy</a:t>
            </a:r>
          </a:p>
          <a:p>
            <a:pPr marL="627063" indent="-627063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Duté díry</a:t>
            </a:r>
          </a:p>
          <a:p>
            <a:pPr marL="627063" indent="-627063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V atmosféře Slunce</a:t>
            </a:r>
          </a:p>
          <a:p>
            <a:pPr marL="627063" indent="-627063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Princip ekvivalence</a:t>
            </a:r>
          </a:p>
          <a:p>
            <a:pPr marL="627063" indent="-627063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Provázanost kvarků</a:t>
            </a:r>
          </a:p>
          <a:p>
            <a:pPr marL="627063" indent="-627063">
              <a:lnSpc>
                <a:spcPct val="150000"/>
              </a:lnSpc>
              <a:buFont typeface="+mj-lt"/>
              <a:buAutoNum type="romanUcPeriod"/>
            </a:pPr>
            <a:r>
              <a:rPr lang="cs-CZ" sz="1800" b="0" dirty="0">
                <a:solidFill>
                  <a:schemeClr val="bg2"/>
                </a:solidFill>
                <a:latin typeface="+mn-lt"/>
              </a:rPr>
              <a:t>PTA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8020" y="68367"/>
            <a:ext cx="8408988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Novinky 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D490BDF-1131-4EEC-B194-086E0B0AE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6168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9936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DFF1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B141E0ED-BE65-4483-8831-E6DFAB336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08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Schwarschildovo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a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Kerrovo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řešení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58FA8613-1684-4106-AB49-1350836DD6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469" y="653607"/>
            <a:ext cx="8525435" cy="96231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1916 Karl </a:t>
            </a:r>
            <a:r>
              <a:rPr lang="cs-CZ" sz="1800" b="0" dirty="0" err="1">
                <a:solidFill>
                  <a:srgbClr val="010000"/>
                </a:solidFill>
                <a:latin typeface="Arial" panose="020B0604020202020204" pitchFamily="34" charset="0"/>
              </a:rPr>
              <a:t>Schwarzschild</a:t>
            </a:r>
            <a:r>
              <a:rPr 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  <a:t>: sféricky symetrické těleso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1963 Roy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Kerr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rotující těleso</a:t>
            </a:r>
          </a:p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  <a:t>1933 George </a:t>
            </a:r>
            <a:r>
              <a:rPr lang="cs-CZ" sz="1800" b="0" dirty="0" err="1">
                <a:solidFill>
                  <a:srgbClr val="010000"/>
                </a:solidFill>
                <a:latin typeface="Arial" panose="020B0604020202020204" pitchFamily="34" charset="0"/>
              </a:rPr>
              <a:t>McWittie</a:t>
            </a:r>
            <a:r>
              <a:rPr 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  <a:t>: řešení přecházející do expandujícího vesmíru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22908847-8D56-47FA-AE86-7F5DD4DFA7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4863"/>
            <a:ext cx="9144000" cy="491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DFF1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B141E0ED-BE65-4483-8831-E6DFAB336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08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Duté díry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58FA8613-1684-4106-AB49-1350836DD6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540" y="607226"/>
            <a:ext cx="8525435" cy="96231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1993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Brien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Nolan</a:t>
            </a:r>
            <a:r>
              <a:rPr 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  <a:t>: singularita není nutná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2019 zabrání jí fluktuace vakua, dutá díra, narůstání její hmotnosti</a:t>
            </a:r>
          </a:p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  <a:t>kosmologická vazba černé díry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DF3E1E4-06E1-4922-8CA8-836848522C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1990"/>
            <a:ext cx="9144000" cy="511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57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B141E0ED-BE65-4483-8831-E6DFAB336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08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Experimenty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58FA8613-1684-4106-AB49-1350836DD6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540" y="607226"/>
            <a:ext cx="8525435" cy="63812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2023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Duncan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Farrah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statistika WISE (2 soubory), SDSS (2), COSMOS (1)</a:t>
            </a:r>
          </a:p>
          <a:p>
            <a:pPr lvl="0">
              <a:lnSpc>
                <a:spcPct val="80000"/>
              </a:lnSpc>
              <a:spcAft>
                <a:spcPts val="800"/>
              </a:spcAft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staré eliptické galaxie: 8 až 20× hmotnější díry než z pouhé akrece (3,9 </a:t>
            </a:r>
            <a:r>
              <a:rPr lang="cs-CZ" sz="1800" b="0" i="1" dirty="0">
                <a:solidFill>
                  <a:schemeClr val="bg1"/>
                </a:solidFill>
                <a:latin typeface="Arial" panose="020B0604020202020204" pitchFamily="34" charset="0"/>
              </a:rPr>
              <a:t>σ</a:t>
            </a:r>
            <a:r>
              <a:rPr lang="cs-CZ" sz="1800" b="0" dirty="0">
                <a:solidFill>
                  <a:schemeClr val="bg1"/>
                </a:solidFill>
                <a:latin typeface="Arial" panose="020B0604020202020204" pitchFamily="34" charset="0"/>
              </a:rPr>
              <a:t>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E0C0620-0853-4595-973C-FA0020A4F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537" y="1272244"/>
            <a:ext cx="6881342" cy="5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11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19" y="2172763"/>
            <a:ext cx="4571999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Geneze magnetických polí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Atomy uvnitř atomů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Neutrinové mapy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Duté díry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 atmosféře Slunce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Princip ekvivalence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Provázanost kvarků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PTA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8020" y="68367"/>
            <a:ext cx="8408988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Novinky 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D490BDF-1131-4EEC-B194-086E0B0AE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6168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93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6576" y="0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PSP (od 2018)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6ED1870B-6FB0-4779-99CC-5777E57925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505" y="191530"/>
            <a:ext cx="5517292" cy="5517292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27DE2352-A88A-4ED6-9F0B-4F8F984ECD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" y="5004487"/>
            <a:ext cx="8310594" cy="1408669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uhlíkatá slitina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speciální tepelný štít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perihelium: 25 milionů km 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 7 milionů km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od 2021 průlety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Alfvénovým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 povrchem (AS, 19 </a:t>
            </a:r>
            <a:r>
              <a:rPr kumimoji="1" lang="cs-CZ" sz="1400" b="0" i="1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R</a:t>
            </a:r>
            <a:r>
              <a:rPr kumimoji="1" lang="cs-CZ" sz="1400" b="0" i="0" u="none" strike="noStrike" kern="1200" cap="none" spc="0" normalizeH="0" baseline="-2500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S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pod AS: atmosféra, v &gt;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v</a:t>
            </a:r>
            <a:r>
              <a:rPr kumimoji="1" lang="cs-CZ" sz="1400" b="0" i="0" u="none" strike="noStrike" kern="1200" cap="none" spc="0" normalizeH="0" baseline="-25000" noProof="0" dirty="0" err="1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A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, vlny nesené větrem se nemohou vrátit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Wingdings" panose="05000000000000000000" pitchFamily="2" charset="2"/>
              </a:rPr>
              <a:t>nad AS: vznik slunečního větru vlekoucího magnetické pole</a:t>
            </a:r>
            <a:endParaRPr kumimoji="1" lang="cs-CZ" sz="1400" b="0" i="0" u="none" strike="noStrike" kern="1200" cap="none" spc="0" normalizeH="0" baseline="0" noProof="0" dirty="0">
              <a:ln>
                <a:noFill/>
              </a:ln>
              <a:solidFill>
                <a:srgbClr val="E7E7B9">
                  <a:lumMod val="1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005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6576" y="0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Parker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Solar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Probe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: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minizáblesky</a:t>
            </a:r>
            <a:endParaRPr kumimoji="1" lang="cs-CZ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ACC70CE-0006-446C-9B56-7AE743DC0A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7595"/>
            <a:ext cx="9144000" cy="499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6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6576" y="0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Parker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Solar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Probe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: záhyby (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switchbacks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</a:p>
        </p:txBody>
      </p:sp>
      <p:pic>
        <p:nvPicPr>
          <p:cNvPr id="2" name="switchbacks">
            <a:hlinkClick r:id="" action="ppaction://media"/>
            <a:extLst>
              <a:ext uri="{FF2B5EF4-FFF2-40B4-BE49-F238E27FC236}">
                <a16:creationId xmlns:a16="http://schemas.microsoft.com/office/drawing/2014/main" id="{078EB78E-83CD-4F8D-A1AE-C9EB8DBE5E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60425"/>
            <a:ext cx="9144000" cy="513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95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6576" y="0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Parker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Solar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Probe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: záhyby</a:t>
            </a:r>
          </a:p>
        </p:txBody>
      </p:sp>
      <p:pic>
        <p:nvPicPr>
          <p:cNvPr id="2" name="switchbacks-2">
            <a:hlinkClick r:id="" action="ppaction://media"/>
            <a:extLst>
              <a:ext uri="{FF2B5EF4-FFF2-40B4-BE49-F238E27FC236}">
                <a16:creationId xmlns:a16="http://schemas.microsoft.com/office/drawing/2014/main" id="{B65DFC22-C043-4F00-98C2-756908C6829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885" y="1164566"/>
            <a:ext cx="9146885" cy="5158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1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5" name="Rectangle 3"/>
          <p:cNvSpPr>
            <a:spLocks noChangeArrowheads="1"/>
          </p:cNvSpPr>
          <p:nvPr/>
        </p:nvSpPr>
        <p:spPr bwMode="auto">
          <a:xfrm>
            <a:off x="36576" y="0"/>
            <a:ext cx="8991600" cy="747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Parker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Solar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Probe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pod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Alfvénovým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povrchem</a:t>
            </a:r>
          </a:p>
        </p:txBody>
      </p:sp>
      <p:pic>
        <p:nvPicPr>
          <p:cNvPr id="4" name="2024_PSP">
            <a:hlinkClick r:id="" action="ppaction://media"/>
            <a:extLst>
              <a:ext uri="{FF2B5EF4-FFF2-40B4-BE49-F238E27FC236}">
                <a16:creationId xmlns:a16="http://schemas.microsoft.com/office/drawing/2014/main" id="{570F3258-2618-4EA4-B663-FBB5E1A334C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CC727B37-82E2-4F3E-9E46-EE737091D4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" y="6194854"/>
            <a:ext cx="8310594" cy="473675"/>
          </a:xfrm>
          <a:prstGeom prst="rect">
            <a:avLst/>
          </a:prstGeom>
          <a:noFill/>
          <a:ln>
            <a:noFill/>
          </a:ln>
          <a:extLst/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Poprvé v atmosféře Slunce (2021)</a:t>
            </a:r>
          </a:p>
        </p:txBody>
      </p:sp>
    </p:spTree>
    <p:extLst>
      <p:ext uri="{BB962C8B-B14F-4D97-AF65-F5344CB8AC3E}">
        <p14:creationId xmlns:p14="http://schemas.microsoft.com/office/powerpoint/2010/main" val="353566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5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19" y="2172763"/>
            <a:ext cx="4571999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Geneze magnetických polí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Atomy uvnitř atomů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Neutrinové mapy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Duté díry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 atmosféře Slunce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Princip ekvivalence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Provázanost kvarků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PTA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8020" y="68367"/>
            <a:ext cx="8408988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Novinky 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D490BDF-1131-4EEC-B194-086E0B0AE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6168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1254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>
            <a:extLst>
              <a:ext uri="{FF2B5EF4-FFF2-40B4-BE49-F238E27FC236}">
                <a16:creationId xmlns:a16="http://schemas.microsoft.com/office/drawing/2014/main" id="{A4E3FDEF-3054-42C8-8D88-09F5D8777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0424" y="5779423"/>
            <a:ext cx="2940424" cy="646331"/>
          </a:xfrm>
          <a:prstGeom prst="rect">
            <a:avLst/>
          </a:prstGeom>
          <a:solidFill>
            <a:schemeClr val="bg2">
              <a:alpha val="24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víme, jak se pole mění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</a:rPr>
              <a:t>nevíme, jak vznikají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EF22AEE-2568-4D48-AE13-B9F03FFC34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3693"/>
            <a:ext cx="9144000" cy="4558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3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53790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Eötvösův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experiment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C6942D24-903A-4DD9-8A39-02AA4345CEA6}"/>
              </a:ext>
            </a:extLst>
          </p:cNvPr>
          <p:cNvSpPr txBox="1"/>
          <p:nvPr/>
        </p:nvSpPr>
        <p:spPr>
          <a:xfrm>
            <a:off x="0" y="581328"/>
            <a:ext cx="240161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Loránd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Eötvös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(1848–1919)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experimenty: 1885–1909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relativní přesnost: 5×10</a:t>
            </a:r>
            <a:r>
              <a:rPr kumimoji="1" lang="cs-CZ" sz="16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–9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5ECD343-8593-4DE2-A78C-FF0CDC1636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376" y="-9382"/>
            <a:ext cx="4921624" cy="6867383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D411E667-B194-4219-A7F9-AF1FC9C829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74" y="1565265"/>
            <a:ext cx="3406622" cy="45090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53790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Eötvösův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experiment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7EB9F3C-3C2D-414D-B631-7484B355E0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9119616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16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53790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Další experimenty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F7999BE2-5F70-4486-87D8-E95C4F2029E1}"/>
              </a:ext>
            </a:extLst>
          </p:cNvPr>
          <p:cNvSpPr txBox="1"/>
          <p:nvPr/>
        </p:nvSpPr>
        <p:spPr>
          <a:xfrm>
            <a:off x="4482353" y="231704"/>
            <a:ext cx="4354077" cy="13550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1909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Loránd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Eötvös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relativní přesnost: 5×10</a:t>
            </a:r>
            <a:r>
              <a:rPr kumimoji="1" lang="cs-CZ" sz="16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–9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1964 Robert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Dicke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i Slunce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</a:t>
            </a:r>
            <a:r>
              <a:rPr kumimoji="1" lang="cs-CZ" sz="16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–11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1996 Jean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Dicke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odraz paprsku od Měsíce: 4×10</a:t>
            </a:r>
            <a:r>
              <a:rPr kumimoji="1" lang="cs-CZ" sz="16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–13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2012: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Eric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Adelberger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3×10</a:t>
            </a:r>
            <a:r>
              <a:rPr kumimoji="1" lang="cs-CZ" sz="16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–14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2022: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Microscope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1,5×10</a:t>
            </a:r>
            <a:r>
              <a:rPr kumimoji="1" lang="cs-CZ" sz="16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–15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907FE248-2E3F-43FA-A0D2-46056144FA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133"/>
            <a:ext cx="9144000" cy="5143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93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53790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Microscope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F7999BE2-5F70-4486-87D8-E95C4F2029E1}"/>
              </a:ext>
            </a:extLst>
          </p:cNvPr>
          <p:cNvSpPr txBox="1"/>
          <p:nvPr/>
        </p:nvSpPr>
        <p:spPr>
          <a:xfrm>
            <a:off x="0" y="581328"/>
            <a:ext cx="658353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start: 2016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deaktivace: 2018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výsledky: 2022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hmotnost: 300 kg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Francie, ESA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Akcelerometry: ONERA (</a:t>
            </a:r>
            <a:r>
              <a:rPr kumimoji="1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Office national d'études et de recherches aérospatiales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C693089-0CE2-4886-84D4-978403B5EA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6992"/>
            <a:ext cx="9144000" cy="474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33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91CDB41B-2614-473D-9995-1FF8BB4775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19" y="0"/>
            <a:ext cx="8773561" cy="6858000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090D0C71-4506-44B5-80E1-1E7659085987}"/>
              </a:ext>
            </a:extLst>
          </p:cNvPr>
          <p:cNvSpPr txBox="1"/>
          <p:nvPr/>
        </p:nvSpPr>
        <p:spPr>
          <a:xfrm>
            <a:off x="185219" y="124128"/>
            <a:ext cx="6078070" cy="338554"/>
          </a:xfrm>
          <a:prstGeom prst="rect">
            <a:avLst/>
          </a:prstGeom>
          <a:solidFill>
            <a:srgbClr val="F0F0F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T-SAGE = </a:t>
            </a:r>
            <a:r>
              <a:rPr kumimoji="1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Twin-Space</a:t>
            </a: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Accelerometer for Gravity </a:t>
            </a: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</a:t>
            </a:r>
            <a:r>
              <a:rPr kumimoji="1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xperiment</a:t>
            </a:r>
            <a:endParaRPr kumimoji="1" lang="cs-CZ" sz="16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87B18ADD-CFBA-4A74-A38A-1DDCDE7E199B}"/>
              </a:ext>
            </a:extLst>
          </p:cNvPr>
          <p:cNvSpPr/>
          <p:nvPr/>
        </p:nvSpPr>
        <p:spPr bwMode="auto">
          <a:xfrm>
            <a:off x="358588" y="431905"/>
            <a:ext cx="2097741" cy="518354"/>
          </a:xfrm>
          <a:prstGeom prst="rect">
            <a:avLst/>
          </a:prstGeom>
          <a:solidFill>
            <a:srgbClr val="F0F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0A717BB0-90AD-4EE1-836A-BA3F8684852B}"/>
              </a:ext>
            </a:extLst>
          </p:cNvPr>
          <p:cNvSpPr txBox="1"/>
          <p:nvPr/>
        </p:nvSpPr>
        <p:spPr>
          <a:xfrm>
            <a:off x="7123901" y="6121517"/>
            <a:ext cx="1643581" cy="338554"/>
          </a:xfrm>
          <a:prstGeom prst="rect">
            <a:avLst/>
          </a:prstGeom>
          <a:solidFill>
            <a:srgbClr val="F0F0F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MICROSCOPE</a:t>
            </a:r>
          </a:p>
        </p:txBody>
      </p:sp>
    </p:spTree>
    <p:extLst>
      <p:ext uri="{BB962C8B-B14F-4D97-AF65-F5344CB8AC3E}">
        <p14:creationId xmlns:p14="http://schemas.microsoft.com/office/powerpoint/2010/main" val="160753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53790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Microscope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0555308-420E-43F0-B18F-F1DF82E8FD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147" y="0"/>
            <a:ext cx="5490853" cy="6858000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7851D413-68B4-40E6-A513-1F3C1BC7E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7412"/>
            <a:ext cx="3585882" cy="239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06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19" y="2172763"/>
            <a:ext cx="4571999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Geneze magnetických polí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Atomy uvnitř atomů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Neutrinové mapy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Duté díry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 atmosféře Slunce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Princip ekvivalence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Provázanost kvarků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PTA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8020" y="68367"/>
            <a:ext cx="8408988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Novinky 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D490BDF-1131-4EEC-B194-086E0B0AE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6168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2198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DFF1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047370A0-B5EA-46D3-BF23-170667AFBB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9472"/>
            <a:ext cx="8686800" cy="6508528"/>
          </a:xfrm>
          <a:prstGeom prst="rect">
            <a:avLst/>
          </a:prstGeom>
        </p:spPr>
      </p:pic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80684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Provázanost kvarků t,</a:t>
            </a:r>
            <a:r>
              <a:rPr kumimoji="1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 (ATLAS, 2023)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6FC13C63-1863-4B52-A41B-30EE626421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4894" y="-116540"/>
            <a:ext cx="349624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~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373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DFF1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0" y="80684"/>
            <a:ext cx="8964706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Provázanost kvarků t,</a:t>
            </a:r>
            <a:r>
              <a:rPr kumimoji="1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 (ATLAS, 2023)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6FC13C63-1863-4B52-A41B-30EE626421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4894" y="-116540"/>
            <a:ext cx="349624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~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9C2167F-E31F-449A-9869-9EBC7F0B26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883" y="708603"/>
            <a:ext cx="5764306" cy="1712259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D03A2715-27DB-455F-A533-CD74A0B2AE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64" y="2564296"/>
            <a:ext cx="9144000" cy="4293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72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19" y="2172763"/>
            <a:ext cx="4571999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Geneze magnetických polí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Atomy uvnitř atomů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Neutrinové mapy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Duté díry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 atmosféře Slunce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Princip ekvivalence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Provázanost kvarků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PTA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8020" y="68367"/>
            <a:ext cx="8408988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Novinky 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D490BDF-1131-4EEC-B194-086E0B0AE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6168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785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DFF1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B141E0ED-BE65-4483-8831-E6DFAB336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08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Tekutinové dynamo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D99259FD-62AF-4939-A8DB-722BBB9C19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791307"/>
            <a:ext cx="9143999" cy="74892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R="0" lvl="0" algn="l" defTabSz="914400" rtl="0" eaLnBrk="0" fontAlgn="base" latinLnBrk="0" hangingPunct="0">
              <a:spcBef>
                <a:spcPct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1934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Thomas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Cowling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Anti-dynamo teorém</a:t>
            </a:r>
          </a:p>
          <a:p>
            <a:pPr marR="0" lvl="0" algn="l" defTabSz="914400" rtl="0" eaLnBrk="0" fontAlgn="base" latinLnBrk="0" hangingPunct="0">
              <a:spcBef>
                <a:spcPct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1655</a:t>
            </a:r>
            <a:r>
              <a:rPr lang="cs-CZ" sz="1800" b="0" dirty="0">
                <a:solidFill>
                  <a:srgbClr val="FFFFCC"/>
                </a:solidFill>
                <a:latin typeface="Arial" panose="020B0604020202020204" pitchFamily="34" charset="0"/>
              </a:rPr>
              <a:t> </a:t>
            </a: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Eugen </a:t>
            </a:r>
            <a:r>
              <a:rPr lang="cs-CZ" sz="1800" b="0" dirty="0" err="1">
                <a:solidFill>
                  <a:schemeClr val="bg2"/>
                </a:solidFill>
                <a:latin typeface="Arial" panose="020B0604020202020204" pitchFamily="34" charset="0"/>
              </a:rPr>
              <a:t>Parker</a:t>
            </a: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: teorie dynama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6258B9D0-9282-448F-843C-1EE733D23A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2292291"/>
            <a:ext cx="9144000" cy="4036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60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agw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15975"/>
            <a:ext cx="9144000" cy="5143500"/>
          </a:xfrm>
          <a:prstGeom prst="rect">
            <a:avLst/>
          </a:prstGeom>
        </p:spPr>
      </p:pic>
      <p:sp>
        <p:nvSpPr>
          <p:cNvPr id="2" name="Obdélník 1">
            <a:extLst>
              <a:ext uri="{FF2B5EF4-FFF2-40B4-BE49-F238E27FC236}">
                <a16:creationId xmlns:a16="http://schemas.microsoft.com/office/drawing/2014/main" id="{0669DAB0-45EA-4878-8E1E-867045F44C34}"/>
              </a:ext>
            </a:extLst>
          </p:cNvPr>
          <p:cNvSpPr/>
          <p:nvPr/>
        </p:nvSpPr>
        <p:spPr bwMode="auto">
          <a:xfrm>
            <a:off x="152400" y="1004047"/>
            <a:ext cx="1255059" cy="591671"/>
          </a:xfrm>
          <a:prstGeom prst="rect">
            <a:avLst/>
          </a:prstGeom>
          <a:solidFill>
            <a:srgbClr val="01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0C35357-4042-45F9-923C-74849EB3D4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0888" cy="576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Gravitační vlny</a:t>
            </a:r>
          </a:p>
        </p:txBody>
      </p:sp>
    </p:spTree>
    <p:extLst>
      <p:ext uri="{BB962C8B-B14F-4D97-AF65-F5344CB8AC3E}">
        <p14:creationId xmlns:p14="http://schemas.microsoft.com/office/powerpoint/2010/main" val="10037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4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02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-1" y="0"/>
            <a:ext cx="7354529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Pulsar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Timing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Array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3CE93F11-BB58-43BC-9BFA-B73C2BA777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3736"/>
            <a:ext cx="9144000" cy="5016782"/>
          </a:xfrm>
          <a:prstGeom prst="rect">
            <a:avLst/>
          </a:prstGeom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D379342F-6A53-47F9-8A88-AE671CB4F9F7}"/>
              </a:ext>
            </a:extLst>
          </p:cNvPr>
          <p:cNvSpPr txBox="1"/>
          <p:nvPr/>
        </p:nvSpPr>
        <p:spPr>
          <a:xfrm>
            <a:off x="242047" y="5778525"/>
            <a:ext cx="551497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1983: </a:t>
            </a:r>
            <a:r>
              <a:rPr kumimoji="1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Ronald </a:t>
            </a:r>
            <a:r>
              <a:rPr kumimoji="1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Hellings</a:t>
            </a:r>
            <a:r>
              <a:rPr kumimoji="1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a George Downs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(NASA JPL)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jsou třeba dvojice pulzarů + statistika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zředění a zhuštění časových signálů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největší rozdíl na 90°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sz="14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36E90FB9-91B1-4875-8FF8-72C47214C577}"/>
              </a:ext>
            </a:extLst>
          </p:cNvPr>
          <p:cNvSpPr txBox="1"/>
          <p:nvPr/>
        </p:nvSpPr>
        <p:spPr>
          <a:xfrm>
            <a:off x="5325036" y="5778525"/>
            <a:ext cx="3818964" cy="1021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dnes 115 dvojic pulzarů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milisekundové pulzary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15 minut = 0,5 milionu  impulzů na pulzar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měření korelačního koeficientu</a:t>
            </a:r>
          </a:p>
        </p:txBody>
      </p:sp>
    </p:spTree>
    <p:extLst>
      <p:ext uri="{BB962C8B-B14F-4D97-AF65-F5344CB8AC3E}">
        <p14:creationId xmlns:p14="http://schemas.microsoft.com/office/powerpoint/2010/main" val="343733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B51DBA93-DFB1-4824-80A3-9E068787E2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27794"/>
            <a:ext cx="9144000" cy="6271348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32B2BA38-9FEB-45A4-97DB-0BA914FE026A}"/>
              </a:ext>
            </a:extLst>
          </p:cNvPr>
          <p:cNvSpPr txBox="1"/>
          <p:nvPr/>
        </p:nvSpPr>
        <p:spPr>
          <a:xfrm>
            <a:off x="6221507" y="6050128"/>
            <a:ext cx="32093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EPTA: 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25 pulzarů, 25 let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NANOGrav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67 pulzarů, 15 let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PPTA: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30 pulzarů 18 let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CB5E0D2A-22B3-4D68-8AC2-03D6B9A52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7354529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Pulsar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Timing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Array</a:t>
            </a:r>
            <a:endParaRPr kumimoji="1" lang="cs-CZ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214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C569990B-BDCB-402D-BD2D-3464A22248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96459"/>
            <a:ext cx="9144000" cy="6361541"/>
          </a:xfrm>
          <a:prstGeom prst="rect">
            <a:avLst/>
          </a:prstGeom>
          <a:solidFill>
            <a:srgbClr val="002040"/>
          </a:solidFill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-1" y="0"/>
            <a:ext cx="7354529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Hellingsova-Downsova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křivka</a:t>
            </a:r>
          </a:p>
        </p:txBody>
      </p:sp>
    </p:spTree>
    <p:extLst>
      <p:ext uri="{BB962C8B-B14F-4D97-AF65-F5344CB8AC3E}">
        <p14:creationId xmlns:p14="http://schemas.microsoft.com/office/powerpoint/2010/main" val="258284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D4ED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005C188C-E825-4630-8001-35162F7602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73762"/>
            <a:ext cx="9144000" cy="5810250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52D8016E-0227-4D11-A46C-362F33D16C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7354529" cy="700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Astronomy </a:t>
            </a:r>
            <a:r>
              <a:rPr kumimoji="1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&amp;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Astrophysics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, 3. června 2023</a:t>
            </a:r>
          </a:p>
        </p:txBody>
      </p:sp>
      <p:sp>
        <p:nvSpPr>
          <p:cNvPr id="5" name="Obdélník: se zakulacenými rohy 4">
            <a:extLst>
              <a:ext uri="{FF2B5EF4-FFF2-40B4-BE49-F238E27FC236}">
                <a16:creationId xmlns:a16="http://schemas.microsoft.com/office/drawing/2014/main" id="{EC616D19-824C-4883-95E9-882BF72A5A02}"/>
              </a:ext>
            </a:extLst>
          </p:cNvPr>
          <p:cNvSpPr/>
          <p:nvPr/>
        </p:nvSpPr>
        <p:spPr bwMode="auto">
          <a:xfrm>
            <a:off x="6849034" y="5885189"/>
            <a:ext cx="2034990" cy="851657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0C3876A2-62DF-4FF8-BC1C-483C55687154}"/>
              </a:ext>
            </a:extLst>
          </p:cNvPr>
          <p:cNvSpPr txBox="1"/>
          <p:nvPr/>
        </p:nvSpPr>
        <p:spPr>
          <a:xfrm>
            <a:off x="6974540" y="5941686"/>
            <a:ext cx="1909484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EPTA: 3σ (99,7 </a:t>
            </a:r>
            <a:r>
              <a:rPr kumimoji="1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%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CPTA: 4,6σ (1:2×10</a:t>
            </a:r>
            <a:r>
              <a:rPr kumimoji="1" lang="cs-CZ" sz="1400" b="0" i="0" u="none" strike="noStrike" kern="1200" cap="none" spc="0" normalizeH="0" baseline="3000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IPTA: 5σ v roce 2025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DECC9D7F-5371-489E-9755-A85D7BC65009}"/>
              </a:ext>
            </a:extLst>
          </p:cNvPr>
          <p:cNvSpPr txBox="1"/>
          <p:nvPr/>
        </p:nvSpPr>
        <p:spPr>
          <a:xfrm>
            <a:off x="3829662" y="877607"/>
            <a:ext cx="172845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PPTA</a:t>
            </a: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716214EA-CD08-42AD-92FE-DFAB532889EA}"/>
              </a:ext>
            </a:extLst>
          </p:cNvPr>
          <p:cNvSpPr/>
          <p:nvPr/>
        </p:nvSpPr>
        <p:spPr>
          <a:xfrm>
            <a:off x="1593389" y="4849754"/>
            <a:ext cx="3538148" cy="312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Hellingsova-Downsova</a:t>
            </a:r>
            <a:r>
              <a:rPr kumimoji="1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křivka</a:t>
            </a:r>
          </a:p>
        </p:txBody>
      </p:sp>
    </p:spTree>
    <p:extLst>
      <p:ext uri="{BB962C8B-B14F-4D97-AF65-F5344CB8AC3E}">
        <p14:creationId xmlns:p14="http://schemas.microsoft.com/office/powerpoint/2010/main" val="74666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2304469" y="5945498"/>
            <a:ext cx="46263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0" dirty="0">
                <a:solidFill>
                  <a:schemeClr val="tx2"/>
                </a:solidFill>
                <a:latin typeface="+mn-lt"/>
              </a:rPr>
              <a:t>A to je pro dnešek vše…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421" y="1548971"/>
            <a:ext cx="5081158" cy="3760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18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B141E0ED-BE65-4483-8831-E6DFAB336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08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Weybelova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nestabilita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D99259FD-62AF-4939-A8DB-722BBB9C19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9386" y="196753"/>
            <a:ext cx="5181180" cy="112851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 rychlostní části fázového prostoru</a:t>
            </a:r>
          </a:p>
          <a:p>
            <a:pPr marL="285750" marR="0" lvl="0" indent="-285750" algn="l" defTabSz="914400" rtl="0" eaLnBrk="0" fontAlgn="base" latinLnBrk="0" hangingPunct="0"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</a:rPr>
              <a:t>turbulence </a:t>
            </a: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 magnetická pole</a:t>
            </a:r>
          </a:p>
          <a:p>
            <a:pPr marL="285750" marR="0" lvl="0" indent="-285750" algn="l" defTabSz="914400" rtl="0" eaLnBrk="0" fontAlgn="base" latinLnBrk="0" hangingPunct="0"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800" b="0" dirty="0">
                <a:solidFill>
                  <a:schemeClr val="bg2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simulace MIT (2022) – spontánní geneze pole</a:t>
            </a:r>
            <a:endParaRPr lang="cs-CZ" sz="1800" b="0" dirty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C9D0D90-2A28-4EF3-932B-1C490C0254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5267"/>
            <a:ext cx="9144000" cy="5532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79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27207545-DD46-4DAC-A6FD-70263857AE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769"/>
            <a:ext cx="9144000" cy="6626352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E3CE6520-277F-4910-8FD7-42800AA079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08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Simulce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MIT</a:t>
            </a:r>
          </a:p>
        </p:txBody>
      </p:sp>
    </p:spTree>
    <p:extLst>
      <p:ext uri="{BB962C8B-B14F-4D97-AF65-F5344CB8AC3E}">
        <p14:creationId xmlns:p14="http://schemas.microsoft.com/office/powerpoint/2010/main" val="13380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98019" y="2172763"/>
            <a:ext cx="4571999" cy="336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Geneze magnetických polí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Atomy uvnitř atomů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Neutrinové mapy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Duté díry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 atmosféře Slunce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Princip ekvivalence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Provázanost kvarků</a:t>
            </a:r>
          </a:p>
          <a:p>
            <a:pPr marL="627063" marR="0" lvl="0" indent="-62706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PTA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8020" y="68367"/>
            <a:ext cx="8408988" cy="52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Novinky 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D490BDF-1131-4EEC-B194-086E0B0AE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6168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4891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DFF1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B141E0ED-BE65-4483-8831-E6DFAB336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08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Rydbergovy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atomy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D99259FD-62AF-4939-A8DB-722BBB9C19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" y="607368"/>
            <a:ext cx="9143999" cy="96231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vysoce excitované stavy</a:t>
            </a:r>
          </a:p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 superpozici citlivé na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elmg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pole</a:t>
            </a:r>
          </a:p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cs-CZ" sz="1800" b="0" dirty="0" err="1">
                <a:solidFill>
                  <a:srgbClr val="010000"/>
                </a:solidFill>
                <a:latin typeface="Arial" panose="020B0604020202020204" pitchFamily="34" charset="0"/>
              </a:rPr>
              <a:t>rydbergovská</a:t>
            </a:r>
            <a:r>
              <a:rPr lang="cs-CZ" sz="1800" b="0" dirty="0">
                <a:solidFill>
                  <a:srgbClr val="010000"/>
                </a:solidFill>
                <a:latin typeface="Arial" panose="020B0604020202020204" pitchFamily="34" charset="0"/>
              </a:rPr>
              <a:t> hmota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7E20084-20CD-4B89-A94A-4DAF5736BD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7145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02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B141E0ED-BE65-4483-8831-E6DFAB336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0888" cy="5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Atomy v atomech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D99259FD-62AF-4939-A8DB-722BBB9C19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" y="607368"/>
            <a:ext cx="4249273" cy="63812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2015: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Purduova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univerzita, předpověď</a:t>
            </a:r>
          </a:p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2015: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Riceova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univerzita realizace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BA368D15-9A61-4724-8E81-A3EC1E96F1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4727" y="118140"/>
            <a:ext cx="4249273" cy="10895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stroncium, laserové ochlazování (</a:t>
            </a:r>
            <a:r>
              <a:rPr kumimoji="1" lang="cs-CZ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nK</a:t>
            </a:r>
            <a:r>
              <a:rPr kumimoji="1" lang="cs-CZ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</a:t>
            </a:r>
          </a:p>
          <a:p>
            <a:pPr marL="285750" marR="0" lvl="0" indent="-28575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b="0" dirty="0">
                <a:solidFill>
                  <a:srgbClr val="010000"/>
                </a:solidFill>
                <a:latin typeface="Arial" panose="020B0604020202020204" pitchFamily="34" charset="0"/>
              </a:rPr>
              <a:t>bosonový kondenzát</a:t>
            </a:r>
          </a:p>
          <a:p>
            <a:pPr marL="285750" marR="0" lvl="0" indent="-28575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laserový impulz </a:t>
            </a:r>
            <a:r>
              <a:rPr kumimoji="1" lang="cs-CZ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 alespoň 1 </a:t>
            </a:r>
            <a:r>
              <a:rPr kumimoji="1" lang="cs-CZ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Rydbergův</a:t>
            </a:r>
            <a:r>
              <a:rPr kumimoji="1" lang="cs-CZ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 atom</a:t>
            </a:r>
          </a:p>
          <a:p>
            <a:pPr marL="285750" marR="0" lvl="0" indent="-28575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b="0" dirty="0">
                <a:solidFill>
                  <a:srgbClr val="010000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170 atomů BEC uvnitř (spektroskopicky)</a:t>
            </a:r>
            <a:endParaRPr kumimoji="1" lang="cs-CZ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F4D8DAF5-7D59-41F7-8DD8-81676344F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38" y="1517957"/>
            <a:ext cx="8006324" cy="522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17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12673</TotalTime>
  <Words>740</Words>
  <Application>Microsoft Office PowerPoint</Application>
  <PresentationFormat>Předvádění na obrazovce (4:3)</PresentationFormat>
  <Paragraphs>191</Paragraphs>
  <Slides>46</Slides>
  <Notes>2</Notes>
  <HiddenSlides>0</HiddenSlides>
  <MMClips>4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6</vt:i4>
      </vt:variant>
      <vt:variant>
        <vt:lpstr>Nadpisy snímků</vt:lpstr>
      </vt:variant>
      <vt:variant>
        <vt:i4>46</vt:i4>
      </vt:variant>
    </vt:vector>
  </HeadingPairs>
  <TitlesOfParts>
    <vt:vector size="57" baseType="lpstr">
      <vt:lpstr>Arial</vt:lpstr>
      <vt:lpstr>Arial Narrow</vt:lpstr>
      <vt:lpstr>Monotype Sorts</vt:lpstr>
      <vt:lpstr>Times New Roman</vt:lpstr>
      <vt:lpstr>Wingdings</vt:lpstr>
      <vt:lpstr>Default Design</vt:lpstr>
      <vt:lpstr>2_Default Design</vt:lpstr>
      <vt:lpstr>6_Default Design</vt:lpstr>
      <vt:lpstr>3_Default Design</vt:lpstr>
      <vt:lpstr>5_Default Design</vt:lpstr>
      <vt:lpstr>4_Default Design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2021 news</dc:title>
  <dc:creator>Petr Kulhanek</dc:creator>
  <cp:lastModifiedBy>Kulhanek, Petr</cp:lastModifiedBy>
  <cp:revision>1268</cp:revision>
  <dcterms:created xsi:type="dcterms:W3CDTF">1998-08-13T14:52:10Z</dcterms:created>
  <dcterms:modified xsi:type="dcterms:W3CDTF">2024-05-28T14:13:12Z</dcterms:modified>
</cp:coreProperties>
</file>