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3" r:id="rId3"/>
    <p:sldId id="262" r:id="rId4"/>
    <p:sldId id="258" r:id="rId5"/>
    <p:sldId id="303" r:id="rId6"/>
    <p:sldId id="257" r:id="rId7"/>
    <p:sldId id="304" r:id="rId8"/>
    <p:sldId id="307" r:id="rId9"/>
    <p:sldId id="305" r:id="rId10"/>
    <p:sldId id="306" r:id="rId11"/>
    <p:sldId id="277" r:id="rId12"/>
    <p:sldId id="276" r:id="rId13"/>
    <p:sldId id="289" r:id="rId14"/>
    <p:sldId id="287" r:id="rId15"/>
    <p:sldId id="288" r:id="rId16"/>
    <p:sldId id="284" r:id="rId17"/>
    <p:sldId id="282" r:id="rId18"/>
    <p:sldId id="283" r:id="rId19"/>
    <p:sldId id="286" r:id="rId20"/>
    <p:sldId id="285" r:id="rId21"/>
    <p:sldId id="281" r:id="rId22"/>
    <p:sldId id="308" r:id="rId23"/>
    <p:sldId id="280" r:id="rId24"/>
    <p:sldId id="278" r:id="rId25"/>
    <p:sldId id="309" r:id="rId26"/>
    <p:sldId id="291" r:id="rId27"/>
    <p:sldId id="296" r:id="rId28"/>
    <p:sldId id="266" r:id="rId29"/>
    <p:sldId id="297" r:id="rId30"/>
    <p:sldId id="298" r:id="rId31"/>
    <p:sldId id="299" r:id="rId32"/>
    <p:sldId id="300" r:id="rId33"/>
    <p:sldId id="293" r:id="rId34"/>
    <p:sldId id="294" r:id="rId35"/>
    <p:sldId id="301" r:id="rId36"/>
    <p:sldId id="310" r:id="rId37"/>
    <p:sldId id="279" r:id="rId38"/>
    <p:sldId id="290" r:id="rId39"/>
    <p:sldId id="260" r:id="rId40"/>
    <p:sldId id="302" r:id="rId41"/>
    <p:sldId id="261" r:id="rId42"/>
    <p:sldId id="264" r:id="rId43"/>
    <p:sldId id="265" r:id="rId44"/>
    <p:sldId id="295" r:id="rId45"/>
    <p:sldId id="267"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0145"/>
    <a:srgbClr val="2301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50" autoAdjust="0"/>
    <p:restoredTop sz="94660"/>
  </p:normalViewPr>
  <p:slideViewPr>
    <p:cSldViewPr snapToGrid="0">
      <p:cViewPr varScale="1">
        <p:scale>
          <a:sx n="111" d="100"/>
          <a:sy n="111" d="100"/>
        </p:scale>
        <p:origin x="1632" y="102"/>
      </p:cViewPr>
      <p:guideLst>
        <p:guide orient="horz" pos="2160"/>
        <p:guide pos="2880"/>
      </p:guideLst>
    </p:cSldViewPr>
  </p:slideViewPr>
  <p:notesTextViewPr>
    <p:cViewPr>
      <p:scale>
        <a:sx n="1" d="1"/>
        <a:sy n="1" d="1"/>
      </p:scale>
      <p:origin x="0" y="0"/>
    </p:cViewPr>
  </p:notesTextViewPr>
  <p:sorterViewPr>
    <p:cViewPr>
      <p:scale>
        <a:sx n="80" d="100"/>
        <a:sy n="80" d="100"/>
      </p:scale>
      <p:origin x="0" y="1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cs-CZ"/>
              <a:t>Kliknutím lze upravit styl.</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fld id="{EF7481C8-019B-495A-8A4D-F6313324F3E6}" type="datetimeFigureOut">
              <a:rPr lang="cs-CZ" smtClean="0"/>
              <a:t>19.02.2024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1439875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EF7481C8-019B-495A-8A4D-F6313324F3E6}" type="datetimeFigureOut">
              <a:rPr lang="cs-CZ" smtClean="0"/>
              <a:t>19.02.2024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2591887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cs-CZ"/>
              <a:t>Kliknutím lze upravit styl.</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EF7481C8-019B-495A-8A4D-F6313324F3E6}" type="datetimeFigureOut">
              <a:rPr lang="cs-CZ" smtClean="0"/>
              <a:t>19.02.2024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2602003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EF7481C8-019B-495A-8A4D-F6313324F3E6}" type="datetimeFigureOut">
              <a:rPr lang="cs-CZ" smtClean="0"/>
              <a:t>19.02.2024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3680005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cs-CZ"/>
              <a:t>Kliknutím lze upravit styl.</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Upravte styly předlohy textu.</a:t>
            </a:r>
          </a:p>
        </p:txBody>
      </p:sp>
      <p:sp>
        <p:nvSpPr>
          <p:cNvPr id="4" name="Date Placeholder 3"/>
          <p:cNvSpPr>
            <a:spLocks noGrp="1"/>
          </p:cNvSpPr>
          <p:nvPr>
            <p:ph type="dt" sz="half" idx="10"/>
          </p:nvPr>
        </p:nvSpPr>
        <p:spPr/>
        <p:txBody>
          <a:bodyPr/>
          <a:lstStyle/>
          <a:p>
            <a:fld id="{EF7481C8-019B-495A-8A4D-F6313324F3E6}" type="datetimeFigureOut">
              <a:rPr lang="cs-CZ" smtClean="0"/>
              <a:t>19.02.2024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281156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EF7481C8-019B-495A-8A4D-F6313324F3E6}" type="datetimeFigureOut">
              <a:rPr lang="cs-CZ" smtClean="0"/>
              <a:t>19.02.2024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853047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cs-CZ"/>
              <a:t>Kliknutím lze upravit styl.</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4" name="Content Placeholder 3"/>
          <p:cNvSpPr>
            <a:spLocks noGrp="1"/>
          </p:cNvSpPr>
          <p:nvPr>
            <p:ph sz="half" idx="2"/>
          </p:nvPr>
        </p:nvSpPr>
        <p:spPr>
          <a:xfrm>
            <a:off x="629842" y="2505075"/>
            <a:ext cx="3868340"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6" name="Content Placeholder 5"/>
          <p:cNvSpPr>
            <a:spLocks noGrp="1"/>
          </p:cNvSpPr>
          <p:nvPr>
            <p:ph sz="quarter" idx="4"/>
          </p:nvPr>
        </p:nvSpPr>
        <p:spPr>
          <a:xfrm>
            <a:off x="4629150" y="2505075"/>
            <a:ext cx="3887391"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EF7481C8-019B-495A-8A4D-F6313324F3E6}" type="datetimeFigureOut">
              <a:rPr lang="cs-CZ" smtClean="0"/>
              <a:t>19.02.2024</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1179236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EF7481C8-019B-495A-8A4D-F6313324F3E6}" type="datetimeFigureOut">
              <a:rPr lang="cs-CZ" smtClean="0"/>
              <a:t>19.02.2024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1856719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7481C8-019B-495A-8A4D-F6313324F3E6}" type="datetimeFigureOut">
              <a:rPr lang="cs-CZ" smtClean="0"/>
              <a:t>19.02.2024</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1383285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cs-CZ"/>
              <a:t>Kliknutím lze upravit styl.</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Date Placeholder 4"/>
          <p:cNvSpPr>
            <a:spLocks noGrp="1"/>
          </p:cNvSpPr>
          <p:nvPr>
            <p:ph type="dt" sz="half" idx="10"/>
          </p:nvPr>
        </p:nvSpPr>
        <p:spPr/>
        <p:txBody>
          <a:bodyPr/>
          <a:lstStyle/>
          <a:p>
            <a:fld id="{EF7481C8-019B-495A-8A4D-F6313324F3E6}" type="datetimeFigureOut">
              <a:rPr lang="cs-CZ" smtClean="0"/>
              <a:t>19.02.2024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1146218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cs-CZ"/>
              <a:t>Kliknutím lze upravit styl.</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a:t>Kliknutím na ikonu přidáte obrázek.</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Date Placeholder 4"/>
          <p:cNvSpPr>
            <a:spLocks noGrp="1"/>
          </p:cNvSpPr>
          <p:nvPr>
            <p:ph type="dt" sz="half" idx="10"/>
          </p:nvPr>
        </p:nvSpPr>
        <p:spPr/>
        <p:txBody>
          <a:bodyPr/>
          <a:lstStyle/>
          <a:p>
            <a:fld id="{EF7481C8-019B-495A-8A4D-F6313324F3E6}" type="datetimeFigureOut">
              <a:rPr lang="cs-CZ" smtClean="0"/>
              <a:t>19.02.2024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8C828926-E400-45B4-BB0B-B212948CD8D0}" type="slidenum">
              <a:rPr lang="cs-CZ" smtClean="0"/>
              <a:t>‹#›</a:t>
            </a:fld>
            <a:endParaRPr lang="cs-CZ"/>
          </a:p>
        </p:txBody>
      </p:sp>
    </p:spTree>
    <p:extLst>
      <p:ext uri="{BB962C8B-B14F-4D97-AF65-F5344CB8AC3E}">
        <p14:creationId xmlns:p14="http://schemas.microsoft.com/office/powerpoint/2010/main" val="275870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cs-CZ"/>
              <a:t>Kliknutím lze upravit styl.</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7481C8-019B-495A-8A4D-F6313324F3E6}" type="datetimeFigureOut">
              <a:rPr lang="cs-CZ" smtClean="0"/>
              <a:t>19.02.2024</a:t>
            </a:fld>
            <a:endParaRPr lang="cs-CZ"/>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828926-E400-45B4-BB0B-B212948CD8D0}" type="slidenum">
              <a:rPr lang="cs-CZ" smtClean="0"/>
              <a:t>‹#›</a:t>
            </a:fld>
            <a:endParaRPr lang="cs-CZ"/>
          </a:p>
        </p:txBody>
      </p:sp>
    </p:spTree>
    <p:extLst>
      <p:ext uri="{BB962C8B-B14F-4D97-AF65-F5344CB8AC3E}">
        <p14:creationId xmlns:p14="http://schemas.microsoft.com/office/powerpoint/2010/main" val="8965138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annesastronomynews.com/photo-gallery-ii/galaxies-clusters/messier-77/" TargetMode="External"/><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chandra.harvard.edu/photo/2003/ngc1068/" TargetMode="External"/><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hyperlink" Target="https://www.almaobservatory.org/en/press-releases/alma-revealed-calm-pockets-protecting-organic-molecules/" TargetMode="External"/><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ui.adsabs.harvard.edu/abs/2023Galax..11...85S/abstract" TargetMode="External"/><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aanda.org/articles/aa/pdf/2015/09/aa26554-15.pdf" TargetMode="External"/><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iopscience.iop.org/article/10.3847/2041-8213/ac59ae" TargetMode="External"/><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7.xml"/><Relationship Id="rId5" Type="http://schemas.openxmlformats.org/officeDocument/2006/relationships/hyperlink" Target="https://iopscience.iop.org/article/10.3847/2041-8213/ac59ae" TargetMode="Externa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hyperlink" Target="https://www.researchgate.net/publication/336544612_Counter-rotation_and_High-velocity_Outflow_in_the_Parsec-scale_Molecular_Torus_of_NGC_1068" TargetMode="External"/><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https://www.researchgate.net/publication/336544612_Counter-rotation_and_High-velocity_Outflow_in_the_Parsec-scale_Molecular_Torus_of_NGC_1068" TargetMode="External"/><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7.xml"/><Relationship Id="rId5" Type="http://schemas.openxmlformats.org/officeDocument/2006/relationships/hyperlink" Target="https://www.science.org/doi/10.1126/science.abg3395" TargetMode="External"/><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hyperlink" Target="https://www.science.org/doi/10.1126/science.abg3395" TargetMode="External"/><Relationship Id="rId2" Type="http://schemas.openxmlformats.org/officeDocument/2006/relationships/image" Target="../media/image36.jp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hyperlink" Target="https://arxiv.org/abs/2207.00102" TargetMode="External"/><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arxiv.org/pdf/2207.00102.pdf" TargetMode="External"/><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hyperlink" Target="https://www.aldebaran.cz/bulletin/2013_24_sli.php"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s://arxiv.org/abs/astro-ph/0012162" TargetMode="External"/><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hyperlink" Target="https://pages.astronomy.ua.edu/keel/agn/spectra.html" TargetMode="External"/><Relationship Id="rId2" Type="http://schemas.openxmlformats.org/officeDocument/2006/relationships/image" Target="../media/image63.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www.aavso.org/vsots_bllac" TargetMode="External"/><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37.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hyperlink" Target="https://pages.astronomy.ua.edu/keel/agn/mkn421.html"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pages.astronomy.ua.edu/keel/agn/vary.html" TargetMode="External"/><Relationship Id="rId2" Type="http://schemas.openxmlformats.org/officeDocument/2006/relationships/image" Target="../media/image68.g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hyperlink" Target="https://www.astrobin.com/381175/"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hubblesite.org/contents/news-releases/2015/news-2015-13.html" TargetMode="External"/><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https://www.spacetelescope.org/images/heic1507a/" TargetMode="External"/><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hyperlink" Target="https://www.aldebaran.cz/bulletin/2019_16_hol.php" TargetMode="External"/><Relationship Id="rId4" Type="http://schemas.openxmlformats.org/officeDocument/2006/relationships/image" Target="../media/image76.pn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www.messier.seds.org/xtra/Bios/seyfert.html" TargetMode="Externa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A16CEBD7-19CE-4F7C-A485-F9E4D7AA7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 Box 9">
            <a:extLst>
              <a:ext uri="{FF2B5EF4-FFF2-40B4-BE49-F238E27FC236}">
                <a16:creationId xmlns:a16="http://schemas.microsoft.com/office/drawing/2014/main" id="{3803EBDF-7F01-468C-A3DB-4BF237EA89C0}"/>
              </a:ext>
            </a:extLst>
          </p:cNvPr>
          <p:cNvSpPr txBox="1">
            <a:spLocks noChangeArrowheads="1"/>
          </p:cNvSpPr>
          <p:nvPr/>
        </p:nvSpPr>
        <p:spPr bwMode="auto">
          <a:xfrm>
            <a:off x="139527" y="118538"/>
            <a:ext cx="6145016"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cs-CZ" altLang="cs-CZ" sz="3500" b="1" cap="all" dirty="0" err="1">
                <a:solidFill>
                  <a:schemeClr val="bg1"/>
                </a:solidFill>
              </a:rPr>
              <a:t>Seyfertovy</a:t>
            </a:r>
            <a:r>
              <a:rPr lang="cs-CZ" altLang="cs-CZ" sz="3500" b="1" cap="all" dirty="0">
                <a:solidFill>
                  <a:schemeClr val="bg1"/>
                </a:solidFill>
              </a:rPr>
              <a:t> galaxie </a:t>
            </a:r>
          </a:p>
          <a:p>
            <a:pPr eaLnBrk="1" hangingPunct="1">
              <a:spcBef>
                <a:spcPct val="0"/>
              </a:spcBef>
              <a:buFontTx/>
              <a:buNone/>
            </a:pPr>
            <a:r>
              <a:rPr lang="cs-CZ" altLang="cs-CZ" sz="3000" b="1" cap="all" dirty="0">
                <a:solidFill>
                  <a:schemeClr val="bg1"/>
                </a:solidFill>
              </a:rPr>
              <a:t>a aktivní jádra galaktická</a:t>
            </a:r>
          </a:p>
          <a:p>
            <a:pPr eaLnBrk="1" hangingPunct="1">
              <a:spcBef>
                <a:spcPct val="0"/>
              </a:spcBef>
              <a:buFontTx/>
              <a:buNone/>
            </a:pPr>
            <a:r>
              <a:rPr lang="cs-CZ" altLang="cs-CZ" sz="1800" b="1" dirty="0">
                <a:solidFill>
                  <a:schemeClr val="bg1"/>
                </a:solidFill>
              </a:rPr>
              <a:t>Hvězdárna Zlín 2024</a:t>
            </a:r>
          </a:p>
          <a:p>
            <a:pPr eaLnBrk="1" hangingPunct="1">
              <a:spcBef>
                <a:spcPct val="0"/>
              </a:spcBef>
              <a:buFontTx/>
              <a:buNone/>
            </a:pPr>
            <a:r>
              <a:rPr lang="cs-CZ" altLang="cs-CZ" sz="1000" b="1" dirty="0">
                <a:solidFill>
                  <a:schemeClr val="bg1"/>
                </a:solidFill>
              </a:rPr>
              <a:t>Z internetu vykradl a sestavil Ivan Havlíček</a:t>
            </a:r>
          </a:p>
        </p:txBody>
      </p:sp>
    </p:spTree>
    <p:extLst>
      <p:ext uri="{BB962C8B-B14F-4D97-AF65-F5344CB8AC3E}">
        <p14:creationId xmlns:p14="http://schemas.microsoft.com/office/powerpoint/2010/main" val="10701015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Astronomy\Nuclear Emission in Spiral Nebulae\Messier-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464968"/>
          </a:xfrm>
          <a:prstGeom prst="rect">
            <a:avLst/>
          </a:prstGeom>
          <a:noFill/>
          <a:extLst>
            <a:ext uri="{909E8E84-426E-40DD-AFC4-6F175D3DCCD1}">
              <a14:hiddenFill xmlns:a14="http://schemas.microsoft.com/office/drawing/2010/main">
                <a:solidFill>
                  <a:srgbClr val="FFFFFF"/>
                </a:solidFill>
              </a14:hiddenFill>
            </a:ext>
          </a:extLst>
        </p:spPr>
      </p:pic>
      <p:sp>
        <p:nvSpPr>
          <p:cNvPr id="2" name="TextovéPole 1"/>
          <p:cNvSpPr txBox="1"/>
          <p:nvPr/>
        </p:nvSpPr>
        <p:spPr>
          <a:xfrm>
            <a:off x="73476" y="5464968"/>
            <a:ext cx="9062358" cy="1446550"/>
          </a:xfrm>
          <a:prstGeom prst="rect">
            <a:avLst/>
          </a:prstGeom>
          <a:noFill/>
        </p:spPr>
        <p:txBody>
          <a:bodyPr wrap="square" rtlCol="0">
            <a:spAutoFit/>
          </a:bodyPr>
          <a:lstStyle/>
          <a:p>
            <a:r>
              <a:rPr lang="en-US" sz="1600" b="1" dirty="0">
                <a:latin typeface="Arial" panose="020B0604020202020204" pitchFamily="34" charset="0"/>
              </a:rPr>
              <a:t>Messier 77 (also designated NGC 1068 and Arp 37) </a:t>
            </a:r>
            <a:r>
              <a:rPr lang="en-US" sz="1200" dirty="0">
                <a:latin typeface="Arial" panose="020B0604020202020204" pitchFamily="34" charset="0"/>
              </a:rPr>
              <a:t>is a very bright barred spiral galaxy of about 170,000 light-years in diameter and an estimated mass of nearly 1 billion </a:t>
            </a:r>
            <a:r>
              <a:rPr lang="en-US" sz="1200" dirty="0" err="1">
                <a:latin typeface="Arial" panose="020B0604020202020204" pitchFamily="34" charset="0"/>
              </a:rPr>
              <a:t>sunmasses</a:t>
            </a:r>
            <a:r>
              <a:rPr lang="en-US" sz="1200" dirty="0">
                <a:latin typeface="Arial" panose="020B0604020202020204" pitchFamily="34" charset="0"/>
              </a:rPr>
              <a:t>, what makes it one of the biggest galaxies of Messier’s catalog. The galaxy lies some 47 million light-years away in the constellation Cetus, and is receding from us at a speed of about </a:t>
            </a:r>
            <a:endParaRPr lang="cs-CZ" sz="1200" dirty="0">
              <a:latin typeface="Arial" panose="020B0604020202020204" pitchFamily="34" charset="0"/>
            </a:endParaRPr>
          </a:p>
          <a:p>
            <a:r>
              <a:rPr lang="en-US" sz="1200" dirty="0">
                <a:latin typeface="Arial" panose="020B0604020202020204" pitchFamily="34" charset="0"/>
              </a:rPr>
              <a:t>1137 kilometers per second.</a:t>
            </a:r>
            <a:r>
              <a:rPr lang="cs-CZ" sz="1200" dirty="0">
                <a:latin typeface="Arial" panose="020B0604020202020204" pitchFamily="34" charset="0"/>
              </a:rPr>
              <a:t> </a:t>
            </a:r>
            <a:r>
              <a:rPr lang="en-US" sz="1200" dirty="0">
                <a:latin typeface="Arial" panose="020B0604020202020204" pitchFamily="34" charset="0"/>
              </a:rPr>
              <a:t>Messier 77 is among the brightest and most nearby active galaxies. It is an example of a </a:t>
            </a:r>
            <a:r>
              <a:rPr lang="en-US" sz="1200" dirty="0" err="1">
                <a:latin typeface="Arial" panose="020B0604020202020204" pitchFamily="34" charset="0"/>
              </a:rPr>
              <a:t>Seyfert</a:t>
            </a:r>
            <a:r>
              <a:rPr lang="en-US" sz="1200" dirty="0">
                <a:latin typeface="Arial" panose="020B0604020202020204" pitchFamily="34" charset="0"/>
              </a:rPr>
              <a:t> II galaxy with an active galactic nucleus (AGN) — one with an expanding core of </a:t>
            </a:r>
            <a:r>
              <a:rPr lang="en-US" sz="1200" dirty="0" err="1">
                <a:latin typeface="Arial" panose="020B0604020202020204" pitchFamily="34" charset="0"/>
              </a:rPr>
              <a:t>starbirth</a:t>
            </a:r>
            <a:r>
              <a:rPr lang="en-US" sz="1200" dirty="0">
                <a:latin typeface="Arial" panose="020B0604020202020204" pitchFamily="34" charset="0"/>
              </a:rPr>
              <a:t>. It is obscured from view by astronomical dust at visible wavelengths.</a:t>
            </a:r>
            <a:r>
              <a:rPr lang="cs-CZ" sz="1200" dirty="0">
                <a:latin typeface="Arial" panose="020B0604020202020204" pitchFamily="34" charset="0"/>
              </a:rPr>
              <a:t> </a:t>
            </a:r>
            <a:endParaRPr lang="en-US" sz="1200" dirty="0">
              <a:latin typeface="Arial" panose="020B0604020202020204" pitchFamily="34" charset="0"/>
            </a:endParaRPr>
          </a:p>
          <a:p>
            <a:pPr algn="r"/>
            <a:r>
              <a:rPr lang="en-US" sz="1000" dirty="0">
                <a:latin typeface="Arial" panose="020B0604020202020204" pitchFamily="34" charset="0"/>
                <a:hlinkClick r:id="rId3"/>
              </a:rPr>
              <a:t>http://annesastronomynews.com/photo-gallery-ii/galaxies-clusters/messier-77/</a:t>
            </a:r>
            <a:endParaRPr lang="cs-CZ" sz="1000" dirty="0">
              <a:latin typeface="Arial" panose="020B0604020202020204" pitchFamily="34" charset="0"/>
            </a:endParaRPr>
          </a:p>
        </p:txBody>
      </p:sp>
    </p:spTree>
    <p:extLst>
      <p:ext uri="{BB962C8B-B14F-4D97-AF65-F5344CB8AC3E}">
        <p14:creationId xmlns:p14="http://schemas.microsoft.com/office/powerpoint/2010/main" val="2561114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9D0645E2-66A2-40F0-B999-BACF8756DC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5469" y="0"/>
            <a:ext cx="4438531" cy="4554676"/>
          </a:xfrm>
          <a:prstGeom prst="rect">
            <a:avLst/>
          </a:prstGeom>
        </p:spPr>
      </p:pic>
      <p:sp>
        <p:nvSpPr>
          <p:cNvPr id="4" name="TextovéPole 3">
            <a:extLst>
              <a:ext uri="{FF2B5EF4-FFF2-40B4-BE49-F238E27FC236}">
                <a16:creationId xmlns:a16="http://schemas.microsoft.com/office/drawing/2014/main" id="{9B3BBDB9-48FF-4901-8391-4242DF069BC8}"/>
              </a:ext>
            </a:extLst>
          </p:cNvPr>
          <p:cNvSpPr txBox="1"/>
          <p:nvPr/>
        </p:nvSpPr>
        <p:spPr>
          <a:xfrm>
            <a:off x="0" y="4549775"/>
            <a:ext cx="8779934" cy="2308324"/>
          </a:xfrm>
          <a:prstGeom prst="rect">
            <a:avLst/>
          </a:prstGeom>
          <a:noFill/>
        </p:spPr>
        <p:txBody>
          <a:bodyPr wrap="square" rtlCol="0">
            <a:spAutoFit/>
          </a:bodyPr>
          <a:lstStyle/>
          <a:p>
            <a:r>
              <a:rPr lang="en-US" b="1" dirty="0">
                <a:latin typeface="Arial" panose="020B0604020202020204" pitchFamily="34" charset="0"/>
              </a:rPr>
              <a:t>NGC 1068:</a:t>
            </a:r>
            <a:r>
              <a:rPr lang="cs-CZ" b="1" dirty="0">
                <a:latin typeface="Arial" panose="020B0604020202020204" pitchFamily="34" charset="0"/>
              </a:rPr>
              <a:t> </a:t>
            </a:r>
            <a:r>
              <a:rPr lang="en-US" b="1" dirty="0">
                <a:latin typeface="Arial" panose="020B0604020202020204" pitchFamily="34" charset="0"/>
              </a:rPr>
              <a:t>Wind and Reflections from a Black Hole</a:t>
            </a:r>
            <a:r>
              <a:rPr lang="cs-CZ" b="1" dirty="0">
                <a:latin typeface="Arial" panose="020B0604020202020204" pitchFamily="34" charset="0"/>
              </a:rPr>
              <a:t> </a:t>
            </a:r>
            <a:r>
              <a:rPr lang="cs-CZ" dirty="0">
                <a:latin typeface="Arial" panose="020B0604020202020204" pitchFamily="34" charset="0"/>
              </a:rPr>
              <a:t>(2003)</a:t>
            </a:r>
            <a:endParaRPr lang="en-US" dirty="0">
              <a:latin typeface="Arial" panose="020B0604020202020204" pitchFamily="34" charset="0"/>
            </a:endParaRPr>
          </a:p>
          <a:p>
            <a:r>
              <a:rPr lang="en-US" sz="1400" dirty="0">
                <a:latin typeface="Arial" panose="020B0604020202020204" pitchFamily="34" charset="0"/>
              </a:rPr>
              <a:t>This composite X-ray (blue and green) and optical (red) image of the active galaxy, shows gas blowing away in a high-speed wind from the vicinity of a central supermassive black hole. Regions of intense star formation in the inner spiral arms of the galaxy are highlighted by both optical and X-ray emission. The torus, which appears as the elongated white spot in the accompanying 3-color X-ray images, has a mass of about </a:t>
            </a:r>
            <a:endParaRPr lang="cs-CZ" sz="1400" dirty="0">
              <a:latin typeface="Arial" panose="020B0604020202020204" pitchFamily="34" charset="0"/>
            </a:endParaRPr>
          </a:p>
          <a:p>
            <a:r>
              <a:rPr lang="en-US" sz="1400" dirty="0">
                <a:latin typeface="Arial" panose="020B0604020202020204" pitchFamily="34" charset="0"/>
              </a:rPr>
              <a:t>5 million Suns. Radio observations indicate that the torus extends from within a few light years of the black hole out to about 300 light years. The composition of the material in the wind is roughly similar to that of the Sun's atmosphere, except for a deficit of oxygen atoms, and that it has a temperature of about 100,000 degrees Celsius. The average gas speed is about 1 million miles per hour.</a:t>
            </a:r>
          </a:p>
          <a:p>
            <a:r>
              <a:rPr lang="en-US" sz="1400" dirty="0">
                <a:latin typeface="Arial" panose="020B0604020202020204" pitchFamily="34" charset="0"/>
                <a:hlinkClick r:id="rId3"/>
              </a:rPr>
              <a:t>https://chandra.harvard.edu/photo/2003/ngc1068/</a:t>
            </a:r>
            <a:endParaRPr lang="cs-CZ" sz="1400" dirty="0">
              <a:latin typeface="Arial" panose="020B0604020202020204" pitchFamily="34" charset="0"/>
            </a:endParaRPr>
          </a:p>
        </p:txBody>
      </p:sp>
      <p:pic>
        <p:nvPicPr>
          <p:cNvPr id="6" name="Obrázek 5">
            <a:extLst>
              <a:ext uri="{FF2B5EF4-FFF2-40B4-BE49-F238E27FC236}">
                <a16:creationId xmlns:a16="http://schemas.microsoft.com/office/drawing/2014/main" id="{5B70B951-EC29-4797-9ADA-484E2095F2E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811" b="3811"/>
          <a:stretch/>
        </p:blipFill>
        <p:spPr>
          <a:xfrm>
            <a:off x="0" y="0"/>
            <a:ext cx="4676363" cy="4549775"/>
          </a:xfrm>
          <a:prstGeom prst="rect">
            <a:avLst/>
          </a:prstGeom>
        </p:spPr>
      </p:pic>
    </p:spTree>
    <p:extLst>
      <p:ext uri="{BB962C8B-B14F-4D97-AF65-F5344CB8AC3E}">
        <p14:creationId xmlns:p14="http://schemas.microsoft.com/office/powerpoint/2010/main" val="2178518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4396D47A-6E91-424E-8FD2-EB0C3F4C56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4572000"/>
          </a:xfrm>
          <a:prstGeom prst="rect">
            <a:avLst/>
          </a:prstGeom>
        </p:spPr>
      </p:pic>
      <p:sp>
        <p:nvSpPr>
          <p:cNvPr id="4" name="TextovéPole 3">
            <a:extLst>
              <a:ext uri="{FF2B5EF4-FFF2-40B4-BE49-F238E27FC236}">
                <a16:creationId xmlns:a16="http://schemas.microsoft.com/office/drawing/2014/main" id="{5063C821-499B-4C87-AD2F-4CD99D8AD139}"/>
              </a:ext>
            </a:extLst>
          </p:cNvPr>
          <p:cNvSpPr txBox="1"/>
          <p:nvPr/>
        </p:nvSpPr>
        <p:spPr>
          <a:xfrm>
            <a:off x="0" y="4611231"/>
            <a:ext cx="9144000" cy="2185214"/>
          </a:xfrm>
          <a:prstGeom prst="rect">
            <a:avLst/>
          </a:prstGeom>
          <a:noFill/>
        </p:spPr>
        <p:txBody>
          <a:bodyPr wrap="square" rtlCol="0">
            <a:spAutoFit/>
          </a:bodyPr>
          <a:lstStyle/>
          <a:p>
            <a:r>
              <a:rPr lang="en-US" b="1" dirty="0">
                <a:latin typeface="Arial" panose="020B0604020202020204" pitchFamily="34" charset="0"/>
              </a:rPr>
              <a:t>ALMA Revealed Calm Pockets Protecting Organic Molecules</a:t>
            </a:r>
            <a:r>
              <a:rPr lang="cs-CZ" b="1" dirty="0">
                <a:latin typeface="Arial" panose="020B0604020202020204" pitchFamily="34" charset="0"/>
              </a:rPr>
              <a:t> </a:t>
            </a:r>
            <a:r>
              <a:rPr lang="cs-CZ" dirty="0">
                <a:latin typeface="Arial" panose="020B0604020202020204" pitchFamily="34" charset="0"/>
              </a:rPr>
              <a:t>(2015)</a:t>
            </a:r>
            <a:endParaRPr lang="en-US" dirty="0">
              <a:latin typeface="Arial" panose="020B0604020202020204" pitchFamily="34" charset="0"/>
            </a:endParaRPr>
          </a:p>
          <a:p>
            <a:endParaRPr lang="en-US" sz="1000" dirty="0">
              <a:latin typeface="Arial" panose="020B0604020202020204" pitchFamily="34" charset="0"/>
            </a:endParaRPr>
          </a:p>
          <a:p>
            <a:r>
              <a:rPr lang="en-US" sz="1400" dirty="0">
                <a:latin typeface="Arial" panose="020B0604020202020204" pitchFamily="34" charset="0"/>
              </a:rPr>
              <a:t>The results show that the molecular distribution varies according to the type of molecule. While carbon monoxide (CO) is distributed mainly in the starburst ring, five types of molecules, including complex organic molecules such as cyanoacetylene (HC</a:t>
            </a:r>
            <a:r>
              <a:rPr lang="en-US" sz="1400" baseline="-25000" dirty="0">
                <a:latin typeface="Arial" panose="020B0604020202020204" pitchFamily="34" charset="0"/>
              </a:rPr>
              <a:t>3</a:t>
            </a:r>
            <a:r>
              <a:rPr lang="en-US" sz="1400" dirty="0">
                <a:latin typeface="Arial" panose="020B0604020202020204" pitchFamily="34" charset="0"/>
              </a:rPr>
              <a:t>N) and acetonitrile (CH</a:t>
            </a:r>
            <a:r>
              <a:rPr lang="en-US" sz="1400" baseline="-25000" dirty="0">
                <a:latin typeface="Arial" panose="020B0604020202020204" pitchFamily="34" charset="0"/>
              </a:rPr>
              <a:t>3</a:t>
            </a:r>
            <a:r>
              <a:rPr lang="en-US" sz="1400" dirty="0">
                <a:latin typeface="Arial" panose="020B0604020202020204" pitchFamily="34" charset="0"/>
              </a:rPr>
              <a:t>CN) are concentrated in the circumnuclear disk. In addition, carbon </a:t>
            </a:r>
            <a:r>
              <a:rPr lang="en-US" sz="1400" dirty="0" err="1">
                <a:latin typeface="Arial" panose="020B0604020202020204" pitchFamily="34" charset="0"/>
              </a:rPr>
              <a:t>monosulfide</a:t>
            </a:r>
            <a:r>
              <a:rPr lang="en-US" sz="1400" dirty="0">
                <a:latin typeface="Arial" panose="020B0604020202020204" pitchFamily="34" charset="0"/>
              </a:rPr>
              <a:t> (CS) and methanol (CH</a:t>
            </a:r>
            <a:r>
              <a:rPr lang="en-US" sz="1400" baseline="-25000" dirty="0">
                <a:latin typeface="Arial" panose="020B0604020202020204" pitchFamily="34" charset="0"/>
              </a:rPr>
              <a:t>3</a:t>
            </a:r>
            <a:r>
              <a:rPr lang="en-US" sz="1400" dirty="0">
                <a:latin typeface="Arial" panose="020B0604020202020204" pitchFamily="34" charset="0"/>
              </a:rPr>
              <a:t>OH) are distributed both in the starburst ring and the circumnuclear disk. ALMA provided the first high resolution observation of the five types of molecules in M77 and revealed that they are concentrated in the circumnuclear disk.</a:t>
            </a:r>
          </a:p>
          <a:p>
            <a:endParaRPr lang="en-US" sz="1000" dirty="0">
              <a:latin typeface="Arial" panose="020B0604020202020204" pitchFamily="34" charset="0"/>
            </a:endParaRPr>
          </a:p>
          <a:p>
            <a:r>
              <a:rPr lang="en-US" sz="1400" dirty="0">
                <a:latin typeface="Arial" panose="020B0604020202020204" pitchFamily="34" charset="0"/>
                <a:hlinkClick r:id="rId3"/>
              </a:rPr>
              <a:t>https://www.almaobservatory.org/en/press-releases/alma-revealed-calm-pockets-protecting-organic-molecules/</a:t>
            </a:r>
            <a:endParaRPr lang="cs-CZ" sz="1400" dirty="0">
              <a:latin typeface="Arial" panose="020B0604020202020204" pitchFamily="34" charset="0"/>
            </a:endParaRPr>
          </a:p>
        </p:txBody>
      </p:sp>
    </p:spTree>
    <p:extLst>
      <p:ext uri="{BB962C8B-B14F-4D97-AF65-F5344CB8AC3E}">
        <p14:creationId xmlns:p14="http://schemas.microsoft.com/office/powerpoint/2010/main" val="34880147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3C0DDF60-FAFB-43EA-8EC7-1F17D42DF2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411" y="179608"/>
            <a:ext cx="8425543" cy="4983324"/>
          </a:xfrm>
          <a:prstGeom prst="rect">
            <a:avLst/>
          </a:prstGeom>
        </p:spPr>
      </p:pic>
      <p:sp>
        <p:nvSpPr>
          <p:cNvPr id="4" name="TextovéPole 3"/>
          <p:cNvSpPr txBox="1"/>
          <p:nvPr/>
        </p:nvSpPr>
        <p:spPr>
          <a:xfrm>
            <a:off x="0" y="5226784"/>
            <a:ext cx="9144000" cy="1631216"/>
          </a:xfrm>
          <a:prstGeom prst="rect">
            <a:avLst/>
          </a:prstGeom>
          <a:noFill/>
        </p:spPr>
        <p:txBody>
          <a:bodyPr wrap="square" rtlCol="0">
            <a:spAutoFit/>
          </a:bodyPr>
          <a:lstStyle/>
          <a:p>
            <a:r>
              <a:rPr lang="en-US" sz="1600" b="1" dirty="0">
                <a:latin typeface="Arial" panose="020B0604020202020204" pitchFamily="34" charset="0"/>
              </a:rPr>
              <a:t>What Drives the Ionized Gas Outflows in Radio-Quiet AGN?</a:t>
            </a:r>
          </a:p>
          <a:p>
            <a:r>
              <a:rPr lang="en-US" sz="1200" dirty="0">
                <a:latin typeface="Arial" panose="020B0604020202020204" pitchFamily="34" charset="0"/>
              </a:rPr>
              <a:t>Early VLA observations were used to classify the radio morphology of nearby RQ</a:t>
            </a:r>
            <a:r>
              <a:rPr lang="cs-CZ" sz="1200" dirty="0">
                <a:latin typeface="Arial" panose="020B0604020202020204" pitchFamily="34" charset="0"/>
              </a:rPr>
              <a:t> </a:t>
            </a:r>
            <a:r>
              <a:rPr lang="en-US" sz="1200" dirty="0">
                <a:latin typeface="Arial" panose="020B0604020202020204" pitchFamily="34" charset="0"/>
              </a:rPr>
              <a:t>AGN on scales of 100 s of pc into one of five categories: linear, diffuse, ambiguous, slightly</a:t>
            </a:r>
            <a:r>
              <a:rPr lang="cs-CZ" sz="1200" dirty="0">
                <a:latin typeface="Arial" panose="020B0604020202020204" pitchFamily="34" charset="0"/>
              </a:rPr>
              <a:t> </a:t>
            </a:r>
            <a:r>
              <a:rPr lang="en-US" sz="1200" dirty="0">
                <a:latin typeface="Arial" panose="020B0604020202020204" pitchFamily="34" charset="0"/>
              </a:rPr>
              <a:t>resolved, and unresolved. About 30–40% of the radio sources were classified as</a:t>
            </a:r>
            <a:r>
              <a:rPr lang="cs-CZ" sz="1200" dirty="0">
                <a:latin typeface="Arial" panose="020B0604020202020204" pitchFamily="34" charset="0"/>
              </a:rPr>
              <a:t> </a:t>
            </a:r>
            <a:r>
              <a:rPr lang="en-US" sz="1200" dirty="0">
                <a:latin typeface="Arial" panose="020B0604020202020204" pitchFamily="34" charset="0"/>
              </a:rPr>
              <a:t>linear. These linear radio sources are strong candidates for jets (See Figure 1). The</a:t>
            </a:r>
            <a:r>
              <a:rPr lang="cs-CZ" sz="1200" dirty="0">
                <a:latin typeface="Arial" panose="020B0604020202020204" pitchFamily="34" charset="0"/>
              </a:rPr>
              <a:t> </a:t>
            </a:r>
            <a:r>
              <a:rPr lang="en-US" sz="1200" dirty="0">
                <a:latin typeface="Arial" panose="020B0604020202020204" pitchFamily="34" charset="0"/>
              </a:rPr>
              <a:t>diffuse sources are likely to be produced by star formation. Subsequent imaging with</a:t>
            </a:r>
            <a:r>
              <a:rPr lang="cs-CZ" sz="1200" dirty="0">
                <a:latin typeface="Arial" panose="020B0604020202020204" pitchFamily="34" charset="0"/>
              </a:rPr>
              <a:t> </a:t>
            </a:r>
            <a:r>
              <a:rPr lang="en-US" sz="1200" dirty="0">
                <a:latin typeface="Arial" panose="020B0604020202020204" pitchFamily="34" charset="0"/>
              </a:rPr>
              <a:t>the VLA found similar results for the fraction of linear sources. In high resolution</a:t>
            </a:r>
            <a:r>
              <a:rPr lang="cs-CZ" sz="1200" dirty="0">
                <a:latin typeface="Arial" panose="020B0604020202020204" pitchFamily="34" charset="0"/>
              </a:rPr>
              <a:t> </a:t>
            </a:r>
            <a:r>
              <a:rPr lang="en-US" sz="1200" dirty="0">
                <a:latin typeface="Arial" panose="020B0604020202020204" pitchFamily="34" charset="0"/>
              </a:rPr>
              <a:t>MERLIN observations of </a:t>
            </a:r>
            <a:r>
              <a:rPr lang="en-US" sz="1200" dirty="0" err="1">
                <a:latin typeface="Arial" panose="020B0604020202020204" pitchFamily="34" charset="0"/>
              </a:rPr>
              <a:t>CfA</a:t>
            </a:r>
            <a:r>
              <a:rPr lang="en-US" sz="1200" dirty="0">
                <a:latin typeface="Arial" panose="020B0604020202020204" pitchFamily="34" charset="0"/>
              </a:rPr>
              <a:t> </a:t>
            </a:r>
            <a:r>
              <a:rPr lang="en-US" sz="1200" dirty="0" err="1">
                <a:latin typeface="Arial" panose="020B0604020202020204" pitchFamily="34" charset="0"/>
              </a:rPr>
              <a:t>Seyferts</a:t>
            </a:r>
            <a:r>
              <a:rPr lang="en-US" sz="1200" dirty="0">
                <a:latin typeface="Arial" panose="020B0604020202020204" pitchFamily="34" charset="0"/>
              </a:rPr>
              <a:t>, the fraction of linear sources was 53%. It is</a:t>
            </a:r>
            <a:r>
              <a:rPr lang="cs-CZ" sz="1200" dirty="0">
                <a:latin typeface="Arial" panose="020B0604020202020204" pitchFamily="34" charset="0"/>
              </a:rPr>
              <a:t> </a:t>
            </a:r>
            <a:r>
              <a:rPr lang="en-US" sz="1200" dirty="0">
                <a:latin typeface="Arial" panose="020B0604020202020204" pitchFamily="34" charset="0"/>
              </a:rPr>
              <a:t>interesting that linear radio morphologies are common but do not dominate the population.</a:t>
            </a:r>
            <a:r>
              <a:rPr lang="cs-CZ" sz="1200" dirty="0">
                <a:latin typeface="Arial" panose="020B0604020202020204" pitchFamily="34" charset="0"/>
              </a:rPr>
              <a:t> </a:t>
            </a:r>
            <a:r>
              <a:rPr lang="en-US" sz="1200" dirty="0">
                <a:latin typeface="Arial" panose="020B0604020202020204" pitchFamily="34" charset="0"/>
              </a:rPr>
              <a:t>It would be interesting to determine whether the incidence of linear radio sources is higher</a:t>
            </a:r>
            <a:r>
              <a:rPr lang="cs-CZ" sz="1200" dirty="0">
                <a:latin typeface="Arial" panose="020B0604020202020204" pitchFamily="34" charset="0"/>
              </a:rPr>
              <a:t> </a:t>
            </a:r>
            <a:r>
              <a:rPr lang="en-US" sz="1200" dirty="0">
                <a:latin typeface="Arial" panose="020B0604020202020204" pitchFamily="34" charset="0"/>
              </a:rPr>
              <a:t>at cosmic noon.</a:t>
            </a:r>
            <a:r>
              <a:rPr lang="cs-CZ" sz="1200" dirty="0">
                <a:latin typeface="Arial" panose="020B0604020202020204" pitchFamily="34" charset="0"/>
              </a:rPr>
              <a:t>		</a:t>
            </a:r>
            <a:r>
              <a:rPr lang="en-US" sz="1200" dirty="0">
                <a:latin typeface="Arial" panose="020B0604020202020204" pitchFamily="34" charset="0"/>
                <a:hlinkClick r:id="rId3"/>
              </a:rPr>
              <a:t>https://ui.adsabs.harvard.edu/abs/2023Galax..11...85S/abstract</a:t>
            </a:r>
            <a:r>
              <a:rPr lang="cs-CZ" sz="1200" dirty="0">
                <a:latin typeface="Arial" panose="020B0604020202020204" pitchFamily="34" charset="0"/>
              </a:rPr>
              <a:t>					</a:t>
            </a:r>
            <a:r>
              <a:rPr lang="en-US" sz="1200" dirty="0">
                <a:latin typeface="Arial" panose="020B0604020202020204" pitchFamily="34" charset="0"/>
              </a:rPr>
              <a:t>12 July 2023</a:t>
            </a:r>
            <a:endParaRPr lang="cs-CZ" sz="1200" dirty="0">
              <a:latin typeface="Arial" panose="020B0604020202020204" pitchFamily="34" charset="0"/>
            </a:endParaRPr>
          </a:p>
        </p:txBody>
      </p:sp>
    </p:spTree>
    <p:extLst>
      <p:ext uri="{BB962C8B-B14F-4D97-AF65-F5344CB8AC3E}">
        <p14:creationId xmlns:p14="http://schemas.microsoft.com/office/powerpoint/2010/main" val="848695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D093952A-299E-44D5-85F9-57C7626D2AED}"/>
              </a:ext>
            </a:extLst>
          </p:cNvPr>
          <p:cNvPicPr>
            <a:picLocks noChangeAspect="1"/>
          </p:cNvPicPr>
          <p:nvPr/>
        </p:nvPicPr>
        <p:blipFill rotWithShape="1">
          <a:blip r:embed="rId2">
            <a:extLst>
              <a:ext uri="{28A0092B-C50C-407E-A947-70E740481C1C}">
                <a14:useLocalDpi xmlns:a14="http://schemas.microsoft.com/office/drawing/2010/main" val="0"/>
              </a:ext>
            </a:extLst>
          </a:blip>
          <a:srcRect b="7722"/>
          <a:stretch/>
        </p:blipFill>
        <p:spPr>
          <a:xfrm>
            <a:off x="2777060" y="731626"/>
            <a:ext cx="6366940" cy="6126374"/>
          </a:xfrm>
          <a:prstGeom prst="rect">
            <a:avLst/>
          </a:prstGeom>
        </p:spPr>
      </p:pic>
      <p:sp>
        <p:nvSpPr>
          <p:cNvPr id="5" name="TextovéPole 4">
            <a:extLst>
              <a:ext uri="{FF2B5EF4-FFF2-40B4-BE49-F238E27FC236}">
                <a16:creationId xmlns:a16="http://schemas.microsoft.com/office/drawing/2014/main" id="{1E755C1D-97CF-400F-885B-A530594E7527}"/>
              </a:ext>
            </a:extLst>
          </p:cNvPr>
          <p:cNvSpPr txBox="1"/>
          <p:nvPr/>
        </p:nvSpPr>
        <p:spPr>
          <a:xfrm>
            <a:off x="372527" y="123112"/>
            <a:ext cx="7992894" cy="584775"/>
          </a:xfrm>
          <a:prstGeom prst="rect">
            <a:avLst/>
          </a:prstGeom>
          <a:noFill/>
        </p:spPr>
        <p:txBody>
          <a:bodyPr wrap="none" rtlCol="0">
            <a:spAutoFit/>
          </a:bodyPr>
          <a:lstStyle/>
          <a:p>
            <a:r>
              <a:rPr lang="en-US" sz="1600" b="1" dirty="0">
                <a:latin typeface="Arial" panose="020B0604020202020204" pitchFamily="34" charset="0"/>
              </a:rPr>
              <a:t>Polarimetric imaging of NGC 1068 at high angular resolution in the near infrared</a:t>
            </a:r>
          </a:p>
          <a:p>
            <a:r>
              <a:rPr lang="en-US" sz="1600" b="1" dirty="0">
                <a:latin typeface="Arial" panose="020B0604020202020204" pitchFamily="34" charset="0"/>
              </a:rPr>
              <a:t>Direct evidence of an extended nuclear torus</a:t>
            </a:r>
            <a:endParaRPr lang="cs-CZ" sz="1600" b="1" dirty="0">
              <a:latin typeface="Arial" panose="020B0604020202020204" pitchFamily="34" charset="0"/>
            </a:endParaRPr>
          </a:p>
        </p:txBody>
      </p:sp>
      <p:sp>
        <p:nvSpPr>
          <p:cNvPr id="6" name="TextovéPole 5">
            <a:extLst>
              <a:ext uri="{FF2B5EF4-FFF2-40B4-BE49-F238E27FC236}">
                <a16:creationId xmlns:a16="http://schemas.microsoft.com/office/drawing/2014/main" id="{8A40A1DC-E01F-4614-9244-2C1705188178}"/>
              </a:ext>
            </a:extLst>
          </p:cNvPr>
          <p:cNvSpPr txBox="1"/>
          <p:nvPr/>
        </p:nvSpPr>
        <p:spPr>
          <a:xfrm>
            <a:off x="372527" y="707887"/>
            <a:ext cx="582211" cy="307777"/>
          </a:xfrm>
          <a:prstGeom prst="rect">
            <a:avLst/>
          </a:prstGeom>
          <a:noFill/>
        </p:spPr>
        <p:txBody>
          <a:bodyPr wrap="none" rtlCol="0">
            <a:spAutoFit/>
          </a:bodyPr>
          <a:lstStyle/>
          <a:p>
            <a:pPr algn="l"/>
            <a:r>
              <a:rPr lang="cs-CZ" sz="1400" dirty="0">
                <a:latin typeface="Arial" panose="020B0604020202020204" pitchFamily="34" charset="0"/>
              </a:rPr>
              <a:t>2015</a:t>
            </a:r>
          </a:p>
        </p:txBody>
      </p:sp>
      <p:sp>
        <p:nvSpPr>
          <p:cNvPr id="7" name="TextovéPole 6">
            <a:extLst>
              <a:ext uri="{FF2B5EF4-FFF2-40B4-BE49-F238E27FC236}">
                <a16:creationId xmlns:a16="http://schemas.microsoft.com/office/drawing/2014/main" id="{75DF5ECD-8F35-4B50-8F98-FFEB5B200975}"/>
              </a:ext>
            </a:extLst>
          </p:cNvPr>
          <p:cNvSpPr txBox="1"/>
          <p:nvPr/>
        </p:nvSpPr>
        <p:spPr>
          <a:xfrm>
            <a:off x="135461" y="1185333"/>
            <a:ext cx="2717806" cy="4401205"/>
          </a:xfrm>
          <a:prstGeom prst="rect">
            <a:avLst/>
          </a:prstGeom>
          <a:noFill/>
        </p:spPr>
        <p:txBody>
          <a:bodyPr wrap="square" rtlCol="0">
            <a:spAutoFit/>
          </a:bodyPr>
          <a:lstStyle/>
          <a:p>
            <a:r>
              <a:rPr lang="en-US" sz="1400" dirty="0">
                <a:latin typeface="Arial" panose="020B0604020202020204" pitchFamily="34" charset="0"/>
              </a:rPr>
              <a:t>Output of our data reduction pipeline. North is up, east to the left. </a:t>
            </a:r>
            <a:endParaRPr lang="cs-CZ" sz="1400" dirty="0">
              <a:latin typeface="Arial" panose="020B0604020202020204" pitchFamily="34" charset="0"/>
            </a:endParaRPr>
          </a:p>
          <a:p>
            <a:pPr marL="342900" indent="-342900">
              <a:buAutoNum type="alphaUcParenR"/>
            </a:pPr>
            <a:r>
              <a:rPr lang="en-US" sz="1400" dirty="0">
                <a:latin typeface="Arial" panose="020B0604020202020204" pitchFamily="34" charset="0"/>
              </a:rPr>
              <a:t>Total intensity image </a:t>
            </a:r>
            <a:endParaRPr lang="cs-CZ" sz="1400" dirty="0">
              <a:latin typeface="Arial" panose="020B0604020202020204" pitchFamily="34" charset="0"/>
            </a:endParaRPr>
          </a:p>
          <a:p>
            <a:r>
              <a:rPr lang="en-US" sz="1400" dirty="0">
                <a:latin typeface="Arial" panose="020B0604020202020204" pitchFamily="34" charset="0"/>
              </a:rPr>
              <a:t>(color bar in arbitrary units); </a:t>
            </a:r>
            <a:endParaRPr lang="cs-CZ" sz="1400" dirty="0">
              <a:latin typeface="Arial" panose="020B0604020202020204" pitchFamily="34" charset="0"/>
            </a:endParaRPr>
          </a:p>
          <a:p>
            <a:endParaRPr lang="cs-CZ" sz="1400" dirty="0">
              <a:latin typeface="Arial" panose="020B0604020202020204" pitchFamily="34" charset="0"/>
            </a:endParaRPr>
          </a:p>
          <a:p>
            <a:r>
              <a:rPr lang="en-US" sz="1400" dirty="0">
                <a:latin typeface="Arial" panose="020B0604020202020204" pitchFamily="34" charset="0"/>
              </a:rPr>
              <a:t>B) degree of linear polarization; </a:t>
            </a:r>
            <a:endParaRPr lang="cs-CZ" sz="1400" dirty="0">
              <a:latin typeface="Arial" panose="020B0604020202020204" pitchFamily="34" charset="0"/>
            </a:endParaRPr>
          </a:p>
          <a:p>
            <a:endParaRPr lang="cs-CZ" sz="1400" dirty="0">
              <a:latin typeface="Arial" panose="020B0604020202020204" pitchFamily="34" charset="0"/>
            </a:endParaRPr>
          </a:p>
          <a:p>
            <a:r>
              <a:rPr lang="en-US" sz="1400" dirty="0">
                <a:latin typeface="Arial" panose="020B0604020202020204" pitchFamily="34" charset="0"/>
              </a:rPr>
              <a:t>C) polarized intensity </a:t>
            </a:r>
            <a:endParaRPr lang="cs-CZ" sz="1400" dirty="0">
              <a:latin typeface="Arial" panose="020B0604020202020204" pitchFamily="34" charset="0"/>
            </a:endParaRPr>
          </a:p>
          <a:p>
            <a:r>
              <a:rPr lang="en-US" sz="1400" dirty="0">
                <a:latin typeface="Arial" panose="020B0604020202020204" pitchFamily="34" charset="0"/>
              </a:rPr>
              <a:t>(color bar in arbitrary units); </a:t>
            </a:r>
            <a:endParaRPr lang="cs-CZ" sz="1400" dirty="0">
              <a:latin typeface="Arial" panose="020B0604020202020204" pitchFamily="34" charset="0"/>
            </a:endParaRPr>
          </a:p>
          <a:p>
            <a:endParaRPr lang="cs-CZ" sz="1400" dirty="0">
              <a:latin typeface="Arial" panose="020B0604020202020204" pitchFamily="34" charset="0"/>
            </a:endParaRPr>
          </a:p>
          <a:p>
            <a:r>
              <a:rPr lang="en-US" sz="1400" dirty="0">
                <a:latin typeface="Arial" panose="020B0604020202020204" pitchFamily="34" charset="0"/>
              </a:rPr>
              <a:t>D) polarization angle </a:t>
            </a:r>
            <a:endParaRPr lang="cs-CZ" sz="1400" dirty="0">
              <a:latin typeface="Arial" panose="020B0604020202020204" pitchFamily="34" charset="0"/>
            </a:endParaRPr>
          </a:p>
          <a:p>
            <a:r>
              <a:rPr lang="en-US" sz="1400" dirty="0">
                <a:latin typeface="Arial" panose="020B0604020202020204" pitchFamily="34" charset="0"/>
              </a:rPr>
              <a:t>(in degrees). </a:t>
            </a:r>
            <a:endParaRPr lang="cs-CZ" sz="1400" dirty="0">
              <a:latin typeface="Arial" panose="020B0604020202020204" pitchFamily="34" charset="0"/>
            </a:endParaRPr>
          </a:p>
          <a:p>
            <a:r>
              <a:rPr lang="en-US" sz="1400" dirty="0">
                <a:latin typeface="Arial" panose="020B0604020202020204" pitchFamily="34" charset="0"/>
              </a:rPr>
              <a:t>The total intensity image has been</a:t>
            </a:r>
            <a:r>
              <a:rPr lang="cs-CZ" sz="1400" dirty="0">
                <a:latin typeface="Arial" panose="020B0604020202020204" pitchFamily="34" charset="0"/>
              </a:rPr>
              <a:t> </a:t>
            </a:r>
            <a:r>
              <a:rPr lang="en-US" sz="1400" dirty="0">
                <a:latin typeface="Arial" panose="020B0604020202020204" pitchFamily="34" charset="0"/>
              </a:rPr>
              <a:t>histogram-equalized between the 2 values in the color bar; i.e., each byte in the color map occurs with equal frequency between the 2 specified values.</a:t>
            </a:r>
            <a:endParaRPr lang="cs-CZ" sz="1400" dirty="0">
              <a:latin typeface="Arial" panose="020B0604020202020204" pitchFamily="34" charset="0"/>
            </a:endParaRPr>
          </a:p>
        </p:txBody>
      </p:sp>
      <p:sp>
        <p:nvSpPr>
          <p:cNvPr id="8" name="TextovéPole 7">
            <a:extLst>
              <a:ext uri="{FF2B5EF4-FFF2-40B4-BE49-F238E27FC236}">
                <a16:creationId xmlns:a16="http://schemas.microsoft.com/office/drawing/2014/main" id="{C0D4B72B-7846-457B-9527-EC786C641416}"/>
              </a:ext>
            </a:extLst>
          </p:cNvPr>
          <p:cNvSpPr txBox="1"/>
          <p:nvPr/>
        </p:nvSpPr>
        <p:spPr>
          <a:xfrm>
            <a:off x="135461" y="6603310"/>
            <a:ext cx="3700052" cy="246221"/>
          </a:xfrm>
          <a:prstGeom prst="rect">
            <a:avLst/>
          </a:prstGeom>
          <a:noFill/>
        </p:spPr>
        <p:txBody>
          <a:bodyPr wrap="none" rtlCol="0">
            <a:spAutoFit/>
          </a:bodyPr>
          <a:lstStyle/>
          <a:p>
            <a:r>
              <a:rPr lang="cs-CZ" sz="1000" dirty="0">
                <a:latin typeface="Arial" panose="020B0604020202020204" pitchFamily="34" charset="0"/>
                <a:hlinkClick r:id="rId3"/>
              </a:rPr>
              <a:t>https://www.aanda.org/articles/aa/pdf/2015/09/aa26554-15.pdf</a:t>
            </a:r>
            <a:endParaRPr lang="cs-CZ" sz="1000" dirty="0">
              <a:latin typeface="Arial" panose="020B0604020202020204" pitchFamily="34" charset="0"/>
            </a:endParaRPr>
          </a:p>
        </p:txBody>
      </p:sp>
    </p:spTree>
    <p:extLst>
      <p:ext uri="{BB962C8B-B14F-4D97-AF65-F5344CB8AC3E}">
        <p14:creationId xmlns:p14="http://schemas.microsoft.com/office/powerpoint/2010/main" val="252798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E1B7DC41-0B6F-4FE5-876A-DD4FF0EE17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 y="691837"/>
            <a:ext cx="9144000" cy="6043051"/>
          </a:xfrm>
          <a:prstGeom prst="rect">
            <a:avLst/>
          </a:prstGeom>
        </p:spPr>
      </p:pic>
      <p:sp>
        <p:nvSpPr>
          <p:cNvPr id="4" name="TextovéPole 3">
            <a:extLst>
              <a:ext uri="{FF2B5EF4-FFF2-40B4-BE49-F238E27FC236}">
                <a16:creationId xmlns:a16="http://schemas.microsoft.com/office/drawing/2014/main" id="{D17630B3-18C6-4A81-95D0-D701C67B881A}"/>
              </a:ext>
            </a:extLst>
          </p:cNvPr>
          <p:cNvSpPr txBox="1"/>
          <p:nvPr/>
        </p:nvSpPr>
        <p:spPr>
          <a:xfrm>
            <a:off x="372527" y="123112"/>
            <a:ext cx="7992894" cy="584775"/>
          </a:xfrm>
          <a:prstGeom prst="rect">
            <a:avLst/>
          </a:prstGeom>
          <a:noFill/>
        </p:spPr>
        <p:txBody>
          <a:bodyPr wrap="none" rtlCol="0">
            <a:spAutoFit/>
          </a:bodyPr>
          <a:lstStyle/>
          <a:p>
            <a:r>
              <a:rPr lang="en-US" sz="1600" b="1" dirty="0">
                <a:latin typeface="Arial" panose="020B0604020202020204" pitchFamily="34" charset="0"/>
              </a:rPr>
              <a:t>Polarimetric imaging of NGC 1068 at high angular resolution in the near infrared</a:t>
            </a:r>
          </a:p>
          <a:p>
            <a:r>
              <a:rPr lang="en-US" sz="1600" b="1" dirty="0">
                <a:latin typeface="Arial" panose="020B0604020202020204" pitchFamily="34" charset="0"/>
              </a:rPr>
              <a:t>Direct evidence of an extended nuclear torus</a:t>
            </a:r>
            <a:endParaRPr lang="cs-CZ" sz="1600" b="1" dirty="0">
              <a:latin typeface="Arial" panose="020B0604020202020204" pitchFamily="34" charset="0"/>
            </a:endParaRPr>
          </a:p>
        </p:txBody>
      </p:sp>
      <p:sp>
        <p:nvSpPr>
          <p:cNvPr id="5" name="TextovéPole 4">
            <a:extLst>
              <a:ext uri="{FF2B5EF4-FFF2-40B4-BE49-F238E27FC236}">
                <a16:creationId xmlns:a16="http://schemas.microsoft.com/office/drawing/2014/main" id="{CDEEF4A7-5A44-4836-9D7A-C609573CCF67}"/>
              </a:ext>
            </a:extLst>
          </p:cNvPr>
          <p:cNvSpPr txBox="1"/>
          <p:nvPr/>
        </p:nvSpPr>
        <p:spPr>
          <a:xfrm>
            <a:off x="372527" y="707887"/>
            <a:ext cx="582211" cy="307777"/>
          </a:xfrm>
          <a:prstGeom prst="rect">
            <a:avLst/>
          </a:prstGeom>
          <a:noFill/>
        </p:spPr>
        <p:txBody>
          <a:bodyPr wrap="none" rtlCol="0">
            <a:spAutoFit/>
          </a:bodyPr>
          <a:lstStyle/>
          <a:p>
            <a:pPr algn="l"/>
            <a:r>
              <a:rPr lang="cs-CZ" sz="1400" dirty="0">
                <a:latin typeface="Arial" panose="020B0604020202020204" pitchFamily="34" charset="0"/>
              </a:rPr>
              <a:t>2015</a:t>
            </a:r>
          </a:p>
        </p:txBody>
      </p:sp>
    </p:spTree>
    <p:extLst>
      <p:ext uri="{BB962C8B-B14F-4D97-AF65-F5344CB8AC3E}">
        <p14:creationId xmlns:p14="http://schemas.microsoft.com/office/powerpoint/2010/main" val="3311530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95698F80-16D9-4D39-8406-20300F2D89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7738" y="0"/>
            <a:ext cx="6765324" cy="6858000"/>
          </a:xfrm>
          <a:prstGeom prst="rect">
            <a:avLst/>
          </a:prstGeom>
        </p:spPr>
      </p:pic>
    </p:spTree>
    <p:extLst>
      <p:ext uri="{BB962C8B-B14F-4D97-AF65-F5344CB8AC3E}">
        <p14:creationId xmlns:p14="http://schemas.microsoft.com/office/powerpoint/2010/main" val="1199396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EECF994C-C8F9-4AE8-846C-8EDB24AB6D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2715" y="0"/>
            <a:ext cx="7046969" cy="6858000"/>
          </a:xfrm>
          <a:prstGeom prst="rect">
            <a:avLst/>
          </a:prstGeom>
        </p:spPr>
      </p:pic>
      <p:sp>
        <p:nvSpPr>
          <p:cNvPr id="4" name="TextovéPole 3">
            <a:extLst>
              <a:ext uri="{FF2B5EF4-FFF2-40B4-BE49-F238E27FC236}">
                <a16:creationId xmlns:a16="http://schemas.microsoft.com/office/drawing/2014/main" id="{F56C7A11-D87D-47AB-8E39-B659BC32F791}"/>
              </a:ext>
            </a:extLst>
          </p:cNvPr>
          <p:cNvSpPr txBox="1"/>
          <p:nvPr/>
        </p:nvSpPr>
        <p:spPr>
          <a:xfrm rot="16200000">
            <a:off x="-1839461" y="2298928"/>
            <a:ext cx="4692727" cy="892552"/>
          </a:xfrm>
          <a:prstGeom prst="rect">
            <a:avLst/>
          </a:prstGeom>
          <a:noFill/>
        </p:spPr>
        <p:txBody>
          <a:bodyPr wrap="square" rtlCol="0">
            <a:spAutoFit/>
          </a:bodyPr>
          <a:lstStyle/>
          <a:p>
            <a:r>
              <a:rPr lang="en-US" sz="1400" b="1" dirty="0">
                <a:latin typeface="Arial" panose="020B0604020202020204" pitchFamily="34" charset="0"/>
              </a:rPr>
              <a:t>The Kiloparsec-scale Neutral Atomic Carbon Outflow in the Nearby Type 2 </a:t>
            </a:r>
            <a:r>
              <a:rPr lang="en-US" sz="1400" b="1" dirty="0" err="1">
                <a:latin typeface="Arial" panose="020B0604020202020204" pitchFamily="34" charset="0"/>
              </a:rPr>
              <a:t>Seyfert</a:t>
            </a:r>
            <a:r>
              <a:rPr lang="cs-CZ" sz="1400" b="1" dirty="0">
                <a:latin typeface="Arial" panose="020B0604020202020204" pitchFamily="34" charset="0"/>
              </a:rPr>
              <a:t> </a:t>
            </a:r>
            <a:r>
              <a:rPr lang="en-US" sz="1400" b="1" dirty="0">
                <a:latin typeface="Arial" panose="020B0604020202020204" pitchFamily="34" charset="0"/>
              </a:rPr>
              <a:t>Galaxy NGC 1068: Evidence for Negative AGN Feedback</a:t>
            </a:r>
          </a:p>
          <a:p>
            <a:r>
              <a:rPr lang="en-US" sz="1000" dirty="0">
                <a:latin typeface="Arial" panose="020B0604020202020204" pitchFamily="34" charset="0"/>
                <a:hlinkClick r:id="rId3"/>
              </a:rPr>
              <a:t>https://iopscience.iop.org/article/10.3847/2041-8213/ac59ae</a:t>
            </a:r>
            <a:endParaRPr lang="cs-CZ" sz="1000" dirty="0">
              <a:latin typeface="Arial" panose="020B0604020202020204" pitchFamily="34" charset="0"/>
            </a:endParaRPr>
          </a:p>
        </p:txBody>
      </p:sp>
      <p:sp>
        <p:nvSpPr>
          <p:cNvPr id="5" name="TextovéPole 4">
            <a:extLst>
              <a:ext uri="{FF2B5EF4-FFF2-40B4-BE49-F238E27FC236}">
                <a16:creationId xmlns:a16="http://schemas.microsoft.com/office/drawing/2014/main" id="{F7B6430B-C6F6-4B9C-AA62-693AD7BA76CF}"/>
              </a:ext>
            </a:extLst>
          </p:cNvPr>
          <p:cNvSpPr txBox="1"/>
          <p:nvPr/>
        </p:nvSpPr>
        <p:spPr>
          <a:xfrm>
            <a:off x="259" y="5933063"/>
            <a:ext cx="582211" cy="307777"/>
          </a:xfrm>
          <a:prstGeom prst="rect">
            <a:avLst/>
          </a:prstGeom>
          <a:noFill/>
        </p:spPr>
        <p:txBody>
          <a:bodyPr wrap="none" rtlCol="0">
            <a:spAutoFit/>
          </a:bodyPr>
          <a:lstStyle/>
          <a:p>
            <a:pPr algn="l"/>
            <a:r>
              <a:rPr lang="cs-CZ" sz="1400" dirty="0">
                <a:latin typeface="Arial" panose="020B0604020202020204" pitchFamily="34" charset="0"/>
              </a:rPr>
              <a:t>2022</a:t>
            </a:r>
          </a:p>
        </p:txBody>
      </p:sp>
    </p:spTree>
    <p:extLst>
      <p:ext uri="{BB962C8B-B14F-4D97-AF65-F5344CB8AC3E}">
        <p14:creationId xmlns:p14="http://schemas.microsoft.com/office/powerpoint/2010/main" val="2520892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5ED66CFE-4460-4A84-9E38-A7A55AF87A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600"/>
            <a:ext cx="4451273" cy="5621867"/>
          </a:xfrm>
          <a:prstGeom prst="rect">
            <a:avLst/>
          </a:prstGeom>
        </p:spPr>
      </p:pic>
      <p:pic>
        <p:nvPicPr>
          <p:cNvPr id="5" name="Obrázek 4">
            <a:extLst>
              <a:ext uri="{FF2B5EF4-FFF2-40B4-BE49-F238E27FC236}">
                <a16:creationId xmlns:a16="http://schemas.microsoft.com/office/drawing/2014/main" id="{426A7E0A-0ECE-4527-BACE-947B5AD431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39589"/>
            <a:ext cx="9144000" cy="837754"/>
          </a:xfrm>
          <a:prstGeom prst="rect">
            <a:avLst/>
          </a:prstGeom>
        </p:spPr>
      </p:pic>
      <p:pic>
        <p:nvPicPr>
          <p:cNvPr id="7" name="Obrázek 6">
            <a:extLst>
              <a:ext uri="{FF2B5EF4-FFF2-40B4-BE49-F238E27FC236}">
                <a16:creationId xmlns:a16="http://schemas.microsoft.com/office/drawing/2014/main" id="{73BA28DD-1A88-4565-A59B-B9287453AB3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484" r="7244" b="9869"/>
          <a:stretch/>
        </p:blipFill>
        <p:spPr>
          <a:xfrm>
            <a:off x="4571999" y="1817944"/>
            <a:ext cx="4572001" cy="2230470"/>
          </a:xfrm>
          <a:prstGeom prst="rect">
            <a:avLst/>
          </a:prstGeom>
        </p:spPr>
      </p:pic>
      <p:sp>
        <p:nvSpPr>
          <p:cNvPr id="8" name="TextovéPole 7">
            <a:extLst>
              <a:ext uri="{FF2B5EF4-FFF2-40B4-BE49-F238E27FC236}">
                <a16:creationId xmlns:a16="http://schemas.microsoft.com/office/drawing/2014/main" id="{BEDBF753-9076-4691-8855-D3665A154001}"/>
              </a:ext>
            </a:extLst>
          </p:cNvPr>
          <p:cNvSpPr txBox="1"/>
          <p:nvPr/>
        </p:nvSpPr>
        <p:spPr>
          <a:xfrm>
            <a:off x="4451273" y="4156568"/>
            <a:ext cx="4572001" cy="1169551"/>
          </a:xfrm>
          <a:prstGeom prst="rect">
            <a:avLst/>
          </a:prstGeom>
          <a:noFill/>
        </p:spPr>
        <p:txBody>
          <a:bodyPr wrap="square" rtlCol="0">
            <a:spAutoFit/>
          </a:bodyPr>
          <a:lstStyle/>
          <a:p>
            <a:pPr algn="r"/>
            <a:r>
              <a:rPr lang="en-US" sz="1400" dirty="0">
                <a:latin typeface="Arial" panose="020B0604020202020204" pitchFamily="34" charset="0"/>
              </a:rPr>
              <a:t>Illustrations of the truncated, decelerating </a:t>
            </a:r>
            <a:r>
              <a:rPr lang="en-US" sz="1400" dirty="0" err="1">
                <a:latin typeface="Arial" panose="020B0604020202020204" pitchFamily="34" charset="0"/>
              </a:rPr>
              <a:t>bicone</a:t>
            </a:r>
            <a:r>
              <a:rPr lang="en-US" sz="1400" dirty="0">
                <a:latin typeface="Arial" panose="020B0604020202020204" pitchFamily="34" charset="0"/>
              </a:rPr>
              <a:t> model (model 3). (a) View from Earth. (b) View from the disk plane. The high-[C I]/CO-ratio gas is distributed within the red and blue parts (i.e., overlap regions between the </a:t>
            </a:r>
            <a:r>
              <a:rPr lang="en-US" sz="1400" dirty="0" err="1">
                <a:latin typeface="Arial" panose="020B0604020202020204" pitchFamily="34" charset="0"/>
              </a:rPr>
              <a:t>bicone</a:t>
            </a:r>
            <a:r>
              <a:rPr lang="en-US" sz="1400" dirty="0">
                <a:latin typeface="Arial" panose="020B0604020202020204" pitchFamily="34" charset="0"/>
              </a:rPr>
              <a:t> and the disk).</a:t>
            </a:r>
            <a:endParaRPr lang="cs-CZ" sz="1400" dirty="0">
              <a:latin typeface="Arial" panose="020B0604020202020204" pitchFamily="34" charset="0"/>
            </a:endParaRPr>
          </a:p>
        </p:txBody>
      </p:sp>
      <p:sp>
        <p:nvSpPr>
          <p:cNvPr id="9" name="TextovéPole 8">
            <a:extLst>
              <a:ext uri="{FF2B5EF4-FFF2-40B4-BE49-F238E27FC236}">
                <a16:creationId xmlns:a16="http://schemas.microsoft.com/office/drawing/2014/main" id="{2D4D3207-21A1-4097-A35E-4C1EF3CDE604}"/>
              </a:ext>
            </a:extLst>
          </p:cNvPr>
          <p:cNvSpPr txBox="1"/>
          <p:nvPr/>
        </p:nvSpPr>
        <p:spPr>
          <a:xfrm>
            <a:off x="4451273" y="199195"/>
            <a:ext cx="4692727" cy="892552"/>
          </a:xfrm>
          <a:prstGeom prst="rect">
            <a:avLst/>
          </a:prstGeom>
          <a:noFill/>
        </p:spPr>
        <p:txBody>
          <a:bodyPr wrap="square" rtlCol="0">
            <a:spAutoFit/>
          </a:bodyPr>
          <a:lstStyle/>
          <a:p>
            <a:r>
              <a:rPr lang="en-US" sz="1400" b="1" dirty="0">
                <a:latin typeface="Arial" panose="020B0604020202020204" pitchFamily="34" charset="0"/>
              </a:rPr>
              <a:t>The Kiloparsec-scale Neutral Atomic Carbon Outflow in the Nearby Type 2 </a:t>
            </a:r>
            <a:r>
              <a:rPr lang="en-US" sz="1400" b="1" dirty="0" err="1">
                <a:latin typeface="Arial" panose="020B0604020202020204" pitchFamily="34" charset="0"/>
              </a:rPr>
              <a:t>Seyfert</a:t>
            </a:r>
            <a:r>
              <a:rPr lang="cs-CZ" sz="1400" b="1" dirty="0">
                <a:latin typeface="Arial" panose="020B0604020202020204" pitchFamily="34" charset="0"/>
              </a:rPr>
              <a:t> </a:t>
            </a:r>
            <a:r>
              <a:rPr lang="en-US" sz="1400" b="1" dirty="0">
                <a:latin typeface="Arial" panose="020B0604020202020204" pitchFamily="34" charset="0"/>
              </a:rPr>
              <a:t>Galaxy NGC 1068: Evidence for Negative AGN Feedback</a:t>
            </a:r>
          </a:p>
          <a:p>
            <a:r>
              <a:rPr lang="en-US" sz="1000" dirty="0">
                <a:latin typeface="Arial" panose="020B0604020202020204" pitchFamily="34" charset="0"/>
                <a:hlinkClick r:id="rId5"/>
              </a:rPr>
              <a:t>https://iopscience.iop.org/article/10.3847/2041-8213/ac59ae</a:t>
            </a:r>
            <a:endParaRPr lang="cs-CZ" sz="1000" dirty="0">
              <a:latin typeface="Arial" panose="020B0604020202020204" pitchFamily="34" charset="0"/>
            </a:endParaRPr>
          </a:p>
        </p:txBody>
      </p:sp>
      <p:sp>
        <p:nvSpPr>
          <p:cNvPr id="10" name="TextovéPole 9">
            <a:extLst>
              <a:ext uri="{FF2B5EF4-FFF2-40B4-BE49-F238E27FC236}">
                <a16:creationId xmlns:a16="http://schemas.microsoft.com/office/drawing/2014/main" id="{E6448072-1D85-41D0-9046-20EA988B377A}"/>
              </a:ext>
            </a:extLst>
          </p:cNvPr>
          <p:cNvSpPr txBox="1"/>
          <p:nvPr/>
        </p:nvSpPr>
        <p:spPr>
          <a:xfrm>
            <a:off x="4451273" y="1007077"/>
            <a:ext cx="582211" cy="307777"/>
          </a:xfrm>
          <a:prstGeom prst="rect">
            <a:avLst/>
          </a:prstGeom>
          <a:noFill/>
        </p:spPr>
        <p:txBody>
          <a:bodyPr wrap="none" rtlCol="0">
            <a:spAutoFit/>
          </a:bodyPr>
          <a:lstStyle/>
          <a:p>
            <a:pPr algn="l"/>
            <a:r>
              <a:rPr lang="cs-CZ" sz="1400" dirty="0">
                <a:latin typeface="Arial" panose="020B0604020202020204" pitchFamily="34" charset="0"/>
              </a:rPr>
              <a:t>2022</a:t>
            </a:r>
          </a:p>
        </p:txBody>
      </p:sp>
    </p:spTree>
    <p:extLst>
      <p:ext uri="{BB962C8B-B14F-4D97-AF65-F5344CB8AC3E}">
        <p14:creationId xmlns:p14="http://schemas.microsoft.com/office/powerpoint/2010/main" val="1615485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9AC8F5E0-1B40-4269-9836-A3888778EE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833" y="472813"/>
            <a:ext cx="8678333" cy="6176034"/>
          </a:xfrm>
          <a:prstGeom prst="rect">
            <a:avLst/>
          </a:prstGeom>
        </p:spPr>
      </p:pic>
      <p:sp>
        <p:nvSpPr>
          <p:cNvPr id="4" name="TextovéPole 3">
            <a:extLst>
              <a:ext uri="{FF2B5EF4-FFF2-40B4-BE49-F238E27FC236}">
                <a16:creationId xmlns:a16="http://schemas.microsoft.com/office/drawing/2014/main" id="{39038E59-EBE8-441A-B79B-B2359D5BF867}"/>
              </a:ext>
            </a:extLst>
          </p:cNvPr>
          <p:cNvSpPr txBox="1"/>
          <p:nvPr/>
        </p:nvSpPr>
        <p:spPr>
          <a:xfrm>
            <a:off x="-7" y="123112"/>
            <a:ext cx="9218357" cy="338554"/>
          </a:xfrm>
          <a:prstGeom prst="rect">
            <a:avLst/>
          </a:prstGeom>
          <a:noFill/>
        </p:spPr>
        <p:txBody>
          <a:bodyPr wrap="none" rtlCol="0">
            <a:spAutoFit/>
          </a:bodyPr>
          <a:lstStyle/>
          <a:p>
            <a:r>
              <a:rPr lang="en-US" sz="1600" b="1" dirty="0">
                <a:latin typeface="Arial" panose="020B0604020202020204" pitchFamily="34" charset="0"/>
              </a:rPr>
              <a:t>Counter-rotation and High-velocity Outflow in the Parsec-scale Molecular Torus of NGC 1068</a:t>
            </a:r>
            <a:endParaRPr lang="cs-CZ" sz="1600" b="1" dirty="0">
              <a:latin typeface="Arial" panose="020B0604020202020204" pitchFamily="34" charset="0"/>
            </a:endParaRPr>
          </a:p>
        </p:txBody>
      </p:sp>
      <p:sp>
        <p:nvSpPr>
          <p:cNvPr id="5" name="TextovéPole 4">
            <a:extLst>
              <a:ext uri="{FF2B5EF4-FFF2-40B4-BE49-F238E27FC236}">
                <a16:creationId xmlns:a16="http://schemas.microsoft.com/office/drawing/2014/main" id="{0A729144-D0CE-4015-9731-5AEE47FC03D5}"/>
              </a:ext>
            </a:extLst>
          </p:cNvPr>
          <p:cNvSpPr txBox="1"/>
          <p:nvPr/>
        </p:nvSpPr>
        <p:spPr>
          <a:xfrm>
            <a:off x="1807633" y="6574993"/>
            <a:ext cx="7213834" cy="215444"/>
          </a:xfrm>
          <a:prstGeom prst="rect">
            <a:avLst/>
          </a:prstGeom>
          <a:noFill/>
        </p:spPr>
        <p:txBody>
          <a:bodyPr wrap="none" rtlCol="0">
            <a:spAutoFit/>
          </a:bodyPr>
          <a:lstStyle/>
          <a:p>
            <a:r>
              <a:rPr lang="cs-CZ" sz="800" dirty="0">
                <a:latin typeface="Arial" panose="020B0604020202020204" pitchFamily="34" charset="0"/>
                <a:hlinkClick r:id="rId3"/>
              </a:rPr>
              <a:t>https://www.researchgate.net/publication/336544612_Counter-rotation_and_High-velocity_Outflow_in_the_Parsec-scale_Molecular_Torus_of_NGC_1068</a:t>
            </a:r>
            <a:endParaRPr lang="cs-CZ" sz="800" dirty="0">
              <a:latin typeface="Arial" panose="020B0604020202020204" pitchFamily="34" charset="0"/>
            </a:endParaRPr>
          </a:p>
        </p:txBody>
      </p:sp>
      <p:sp>
        <p:nvSpPr>
          <p:cNvPr id="6" name="TextovéPole 5">
            <a:extLst>
              <a:ext uri="{FF2B5EF4-FFF2-40B4-BE49-F238E27FC236}">
                <a16:creationId xmlns:a16="http://schemas.microsoft.com/office/drawing/2014/main" id="{0354C6FF-174F-42B4-8E28-5FD4F50EA131}"/>
              </a:ext>
            </a:extLst>
          </p:cNvPr>
          <p:cNvSpPr txBox="1"/>
          <p:nvPr/>
        </p:nvSpPr>
        <p:spPr>
          <a:xfrm>
            <a:off x="232833" y="472813"/>
            <a:ext cx="582211" cy="307777"/>
          </a:xfrm>
          <a:prstGeom prst="rect">
            <a:avLst/>
          </a:prstGeom>
          <a:noFill/>
        </p:spPr>
        <p:txBody>
          <a:bodyPr wrap="none" rtlCol="0">
            <a:spAutoFit/>
          </a:bodyPr>
          <a:lstStyle/>
          <a:p>
            <a:pPr algn="l"/>
            <a:r>
              <a:rPr lang="cs-CZ" sz="1400" dirty="0">
                <a:latin typeface="Arial" panose="020B0604020202020204" pitchFamily="34" charset="0"/>
              </a:rPr>
              <a:t>2019</a:t>
            </a:r>
          </a:p>
        </p:txBody>
      </p:sp>
    </p:spTree>
    <p:extLst>
      <p:ext uri="{BB962C8B-B14F-4D97-AF65-F5344CB8AC3E}">
        <p14:creationId xmlns:p14="http://schemas.microsoft.com/office/powerpoint/2010/main" val="2872137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11D46BB6-25DA-49CC-9F0F-BCD8C737D3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813" y="0"/>
            <a:ext cx="5472187" cy="6858000"/>
          </a:xfrm>
          <a:prstGeom prst="rect">
            <a:avLst/>
          </a:prstGeom>
        </p:spPr>
      </p:pic>
      <p:pic>
        <p:nvPicPr>
          <p:cNvPr id="7" name="Obrázek 6">
            <a:extLst>
              <a:ext uri="{FF2B5EF4-FFF2-40B4-BE49-F238E27FC236}">
                <a16:creationId xmlns:a16="http://schemas.microsoft.com/office/drawing/2014/main" id="{0A9827CB-B681-4B33-B256-4B71CD51A4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1813" y="0"/>
            <a:ext cx="1426210" cy="1782762"/>
          </a:xfrm>
          <a:prstGeom prst="rect">
            <a:avLst/>
          </a:prstGeom>
        </p:spPr>
      </p:pic>
      <p:pic>
        <p:nvPicPr>
          <p:cNvPr id="9" name="Obrázek 8">
            <a:extLst>
              <a:ext uri="{FF2B5EF4-FFF2-40B4-BE49-F238E27FC236}">
                <a16:creationId xmlns:a16="http://schemas.microsoft.com/office/drawing/2014/main" id="{B7E87C36-9B61-4D36-8923-F2F1CA4D948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1447"/>
          <a:stretch/>
        </p:blipFill>
        <p:spPr>
          <a:xfrm>
            <a:off x="0" y="0"/>
            <a:ext cx="3676719" cy="499533"/>
          </a:xfrm>
          <a:prstGeom prst="rect">
            <a:avLst/>
          </a:prstGeom>
        </p:spPr>
      </p:pic>
      <p:pic>
        <p:nvPicPr>
          <p:cNvPr id="11" name="Obrázek 10">
            <a:extLst>
              <a:ext uri="{FF2B5EF4-FFF2-40B4-BE49-F238E27FC236}">
                <a16:creationId xmlns:a16="http://schemas.microsoft.com/office/drawing/2014/main" id="{5DBDB331-34A4-4D69-95FE-5B8A687967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572000"/>
            <a:ext cx="3675884" cy="2222749"/>
          </a:xfrm>
          <a:prstGeom prst="rect">
            <a:avLst/>
          </a:prstGeom>
        </p:spPr>
      </p:pic>
      <p:sp>
        <p:nvSpPr>
          <p:cNvPr id="12" name="TextovéPole 11">
            <a:extLst>
              <a:ext uri="{FF2B5EF4-FFF2-40B4-BE49-F238E27FC236}">
                <a16:creationId xmlns:a16="http://schemas.microsoft.com/office/drawing/2014/main" id="{E6B84BD8-8DBB-4025-AE66-C67E31EC6B06}"/>
              </a:ext>
            </a:extLst>
          </p:cNvPr>
          <p:cNvSpPr txBox="1"/>
          <p:nvPr/>
        </p:nvSpPr>
        <p:spPr>
          <a:xfrm>
            <a:off x="6455933" y="6222997"/>
            <a:ext cx="2661306" cy="307777"/>
          </a:xfrm>
          <a:prstGeom prst="rect">
            <a:avLst/>
          </a:prstGeom>
          <a:noFill/>
        </p:spPr>
        <p:txBody>
          <a:bodyPr wrap="none" rtlCol="0">
            <a:spAutoFit/>
          </a:bodyPr>
          <a:lstStyle/>
          <a:p>
            <a:r>
              <a:rPr lang="cs-CZ" sz="1400" dirty="0">
                <a:latin typeface="Arial" panose="020B0604020202020204" pitchFamily="34" charset="0"/>
              </a:rPr>
              <a:t>36-inch </a:t>
            </a:r>
            <a:r>
              <a:rPr lang="cs-CZ" sz="1400" dirty="0" err="1">
                <a:latin typeface="Arial" panose="020B0604020202020204" pitchFamily="34" charset="0"/>
              </a:rPr>
              <a:t>Crossley</a:t>
            </a:r>
            <a:r>
              <a:rPr lang="cs-CZ" sz="1400" dirty="0">
                <a:latin typeface="Arial" panose="020B0604020202020204" pitchFamily="34" charset="0"/>
              </a:rPr>
              <a:t> </a:t>
            </a:r>
            <a:r>
              <a:rPr lang="cs-CZ" sz="1400" dirty="0" err="1">
                <a:latin typeface="Arial" panose="020B0604020202020204" pitchFamily="34" charset="0"/>
              </a:rPr>
              <a:t>reflector</a:t>
            </a:r>
            <a:r>
              <a:rPr lang="cs-CZ" sz="1400" dirty="0">
                <a:latin typeface="Arial" panose="020B0604020202020204" pitchFamily="34" charset="0"/>
              </a:rPr>
              <a:t> 1905</a:t>
            </a:r>
          </a:p>
        </p:txBody>
      </p:sp>
      <p:sp>
        <p:nvSpPr>
          <p:cNvPr id="13" name="TextovéPole 12">
            <a:extLst>
              <a:ext uri="{FF2B5EF4-FFF2-40B4-BE49-F238E27FC236}">
                <a16:creationId xmlns:a16="http://schemas.microsoft.com/office/drawing/2014/main" id="{D31EA070-5955-4C98-9A25-3375AF010B7D}"/>
              </a:ext>
            </a:extLst>
          </p:cNvPr>
          <p:cNvSpPr txBox="1"/>
          <p:nvPr/>
        </p:nvSpPr>
        <p:spPr>
          <a:xfrm>
            <a:off x="2035" y="2558624"/>
            <a:ext cx="3671813" cy="2092881"/>
          </a:xfrm>
          <a:prstGeom prst="rect">
            <a:avLst/>
          </a:prstGeom>
          <a:noFill/>
        </p:spPr>
        <p:txBody>
          <a:bodyPr wrap="square" rtlCol="0">
            <a:spAutoFit/>
          </a:bodyPr>
          <a:lstStyle/>
          <a:p>
            <a:r>
              <a:rPr lang="en-US" sz="1000" dirty="0">
                <a:latin typeface="Arial" panose="020B0604020202020204" pitchFamily="34" charset="0"/>
              </a:rPr>
              <a:t>Early in the twentieth century in 1909, </a:t>
            </a:r>
            <a:r>
              <a:rPr lang="en-US" sz="1000" b="1" dirty="0">
                <a:latin typeface="Arial" panose="020B0604020202020204" pitchFamily="34" charset="0"/>
              </a:rPr>
              <a:t>Edward Arthur </a:t>
            </a:r>
            <a:r>
              <a:rPr lang="en-US" sz="1000" b="1" dirty="0" err="1">
                <a:latin typeface="Arial" panose="020B0604020202020204" pitchFamily="34" charset="0"/>
              </a:rPr>
              <a:t>Fath</a:t>
            </a:r>
            <a:r>
              <a:rPr lang="en-US" sz="1000" b="1" dirty="0">
                <a:latin typeface="Arial" panose="020B0604020202020204" pitchFamily="34" charset="0"/>
              </a:rPr>
              <a:t> </a:t>
            </a:r>
            <a:r>
              <a:rPr lang="en-US" sz="1000" dirty="0">
                <a:latin typeface="Arial" panose="020B0604020202020204" pitchFamily="34" charset="0"/>
              </a:rPr>
              <a:t>(1880-1959) undertook at Lick Observatory a series of observations aimed at clarifying the nature of the “spiral nebulae”. </a:t>
            </a:r>
            <a:r>
              <a:rPr lang="en-US" sz="1000" dirty="0" err="1">
                <a:latin typeface="Arial" panose="020B0604020202020204" pitchFamily="34" charset="0"/>
              </a:rPr>
              <a:t>Fath’s</a:t>
            </a:r>
            <a:r>
              <a:rPr lang="en-US" sz="1000" dirty="0">
                <a:latin typeface="Arial" panose="020B0604020202020204" pitchFamily="34" charset="0"/>
              </a:rPr>
              <a:t> goal was to test the claim that spirals show a continuous spectrum consistent with a collection</a:t>
            </a:r>
            <a:r>
              <a:rPr lang="cs-CZ" sz="1000" dirty="0">
                <a:latin typeface="Arial" panose="020B0604020202020204" pitchFamily="34" charset="0"/>
              </a:rPr>
              <a:t> </a:t>
            </a:r>
            <a:r>
              <a:rPr lang="en-US" sz="1000" dirty="0">
                <a:latin typeface="Arial" panose="020B0604020202020204" pitchFamily="34" charset="0"/>
              </a:rPr>
              <a:t>of stars, rather than the bright line spectrum characteristic of gaseous nebulae. For most of his objects, </a:t>
            </a:r>
            <a:r>
              <a:rPr lang="en-US" sz="1000" dirty="0" err="1">
                <a:latin typeface="Arial" panose="020B0604020202020204" pitchFamily="34" charset="0"/>
              </a:rPr>
              <a:t>Fath</a:t>
            </a:r>
            <a:r>
              <a:rPr lang="en-US" sz="1000" dirty="0">
                <a:latin typeface="Arial" panose="020B0604020202020204" pitchFamily="34" charset="0"/>
              </a:rPr>
              <a:t> found a continuous spectrum with stellar absorption lines, suggestive of an unresolved collection of solar type stars. However, in the case of NGC 1068, he observed that the “spectrum is composite, showing both bright and absorption lines”. The six bright lines were</a:t>
            </a:r>
            <a:r>
              <a:rPr lang="cs-CZ" sz="1000" dirty="0">
                <a:latin typeface="Arial" panose="020B0604020202020204" pitchFamily="34" charset="0"/>
              </a:rPr>
              <a:t> </a:t>
            </a:r>
            <a:r>
              <a:rPr lang="en-US" sz="1000" dirty="0">
                <a:latin typeface="Arial" panose="020B0604020202020204" pitchFamily="34" charset="0"/>
              </a:rPr>
              <a:t>recognizable as ones seen in the spectra of gaseous nebulae.</a:t>
            </a:r>
            <a:endParaRPr lang="cs-CZ" sz="1000" dirty="0">
              <a:latin typeface="Arial" panose="020B0604020202020204" pitchFamily="34" charset="0"/>
            </a:endParaRPr>
          </a:p>
        </p:txBody>
      </p:sp>
      <p:pic>
        <p:nvPicPr>
          <p:cNvPr id="14" name="Obrázek 13">
            <a:extLst>
              <a:ext uri="{FF2B5EF4-FFF2-40B4-BE49-F238E27FC236}">
                <a16:creationId xmlns:a16="http://schemas.microsoft.com/office/drawing/2014/main" id="{1633C156-FC56-4E3A-BEB9-11D5E305E49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9811"/>
          <a:stretch/>
        </p:blipFill>
        <p:spPr>
          <a:xfrm>
            <a:off x="0" y="286012"/>
            <a:ext cx="3676719" cy="2159000"/>
          </a:xfrm>
          <a:prstGeom prst="rect">
            <a:avLst/>
          </a:prstGeom>
        </p:spPr>
      </p:pic>
    </p:spTree>
    <p:extLst>
      <p:ext uri="{BB962C8B-B14F-4D97-AF65-F5344CB8AC3E}">
        <p14:creationId xmlns:p14="http://schemas.microsoft.com/office/powerpoint/2010/main" val="3264417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2FB93AFB-870E-425C-98F6-63CD79E855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158" y="362048"/>
            <a:ext cx="8516571" cy="6233494"/>
          </a:xfrm>
          <a:prstGeom prst="rect">
            <a:avLst/>
          </a:prstGeom>
        </p:spPr>
      </p:pic>
      <p:sp>
        <p:nvSpPr>
          <p:cNvPr id="4" name="TextovéPole 3">
            <a:extLst>
              <a:ext uri="{FF2B5EF4-FFF2-40B4-BE49-F238E27FC236}">
                <a16:creationId xmlns:a16="http://schemas.microsoft.com/office/drawing/2014/main" id="{90298664-EDBD-49AC-9440-3581B64A532D}"/>
              </a:ext>
            </a:extLst>
          </p:cNvPr>
          <p:cNvSpPr txBox="1"/>
          <p:nvPr/>
        </p:nvSpPr>
        <p:spPr>
          <a:xfrm>
            <a:off x="1807633" y="6574993"/>
            <a:ext cx="7213834" cy="215444"/>
          </a:xfrm>
          <a:prstGeom prst="rect">
            <a:avLst/>
          </a:prstGeom>
          <a:noFill/>
        </p:spPr>
        <p:txBody>
          <a:bodyPr wrap="none" rtlCol="0">
            <a:spAutoFit/>
          </a:bodyPr>
          <a:lstStyle/>
          <a:p>
            <a:r>
              <a:rPr lang="cs-CZ" sz="800" dirty="0">
                <a:latin typeface="Arial" panose="020B0604020202020204" pitchFamily="34" charset="0"/>
                <a:hlinkClick r:id="rId3"/>
              </a:rPr>
              <a:t>https://www.researchgate.net/publication/336544612_Counter-rotation_and_High-velocity_Outflow_in_the_Parsec-scale_Molecular_Torus_of_NGC_1068</a:t>
            </a:r>
            <a:endParaRPr lang="cs-CZ" sz="800" dirty="0">
              <a:latin typeface="Arial" panose="020B0604020202020204" pitchFamily="34" charset="0"/>
            </a:endParaRPr>
          </a:p>
        </p:txBody>
      </p:sp>
      <p:sp>
        <p:nvSpPr>
          <p:cNvPr id="5" name="TextovéPole 4">
            <a:extLst>
              <a:ext uri="{FF2B5EF4-FFF2-40B4-BE49-F238E27FC236}">
                <a16:creationId xmlns:a16="http://schemas.microsoft.com/office/drawing/2014/main" id="{14CE6B06-18C1-4FDF-9F07-16B7E2FD9D1D}"/>
              </a:ext>
            </a:extLst>
          </p:cNvPr>
          <p:cNvSpPr txBox="1"/>
          <p:nvPr/>
        </p:nvSpPr>
        <p:spPr>
          <a:xfrm>
            <a:off x="-7" y="29975"/>
            <a:ext cx="9218357" cy="338554"/>
          </a:xfrm>
          <a:prstGeom prst="rect">
            <a:avLst/>
          </a:prstGeom>
          <a:noFill/>
        </p:spPr>
        <p:txBody>
          <a:bodyPr wrap="none" rtlCol="0">
            <a:spAutoFit/>
          </a:bodyPr>
          <a:lstStyle/>
          <a:p>
            <a:r>
              <a:rPr lang="en-US" sz="1600" b="1" dirty="0">
                <a:latin typeface="Arial" panose="020B0604020202020204" pitchFamily="34" charset="0"/>
              </a:rPr>
              <a:t>Counter-rotation and High-velocity Outflow in the Parsec-scale Molecular Torus of NGC 1068</a:t>
            </a:r>
            <a:endParaRPr lang="cs-CZ" sz="1600" b="1" dirty="0">
              <a:latin typeface="Arial" panose="020B0604020202020204" pitchFamily="34" charset="0"/>
            </a:endParaRPr>
          </a:p>
        </p:txBody>
      </p:sp>
      <p:sp>
        <p:nvSpPr>
          <p:cNvPr id="6" name="TextovéPole 5">
            <a:extLst>
              <a:ext uri="{FF2B5EF4-FFF2-40B4-BE49-F238E27FC236}">
                <a16:creationId xmlns:a16="http://schemas.microsoft.com/office/drawing/2014/main" id="{F43CD0C5-C6B6-4F28-81AF-CEAD60AA931A}"/>
              </a:ext>
            </a:extLst>
          </p:cNvPr>
          <p:cNvSpPr txBox="1"/>
          <p:nvPr/>
        </p:nvSpPr>
        <p:spPr>
          <a:xfrm>
            <a:off x="232833" y="337341"/>
            <a:ext cx="582211" cy="307777"/>
          </a:xfrm>
          <a:prstGeom prst="rect">
            <a:avLst/>
          </a:prstGeom>
          <a:noFill/>
        </p:spPr>
        <p:txBody>
          <a:bodyPr wrap="none" rtlCol="0">
            <a:spAutoFit/>
          </a:bodyPr>
          <a:lstStyle/>
          <a:p>
            <a:pPr algn="l"/>
            <a:r>
              <a:rPr lang="cs-CZ" sz="1400" dirty="0">
                <a:latin typeface="Arial" panose="020B0604020202020204" pitchFamily="34" charset="0"/>
              </a:rPr>
              <a:t>2019</a:t>
            </a:r>
          </a:p>
        </p:txBody>
      </p:sp>
    </p:spTree>
    <p:extLst>
      <p:ext uri="{BB962C8B-B14F-4D97-AF65-F5344CB8AC3E}">
        <p14:creationId xmlns:p14="http://schemas.microsoft.com/office/powerpoint/2010/main" val="3670216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1DE9889E-6340-4504-A078-12C3B0795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6" y="0"/>
            <a:ext cx="5320441" cy="6858000"/>
          </a:xfrm>
          <a:prstGeom prst="rect">
            <a:avLst/>
          </a:prstGeom>
        </p:spPr>
      </p:pic>
      <p:pic>
        <p:nvPicPr>
          <p:cNvPr id="5" name="Obrázek 4">
            <a:extLst>
              <a:ext uri="{FF2B5EF4-FFF2-40B4-BE49-F238E27FC236}">
                <a16:creationId xmlns:a16="http://schemas.microsoft.com/office/drawing/2014/main" id="{184FB565-E889-4421-A3C3-A08972E212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3333" y="2119028"/>
            <a:ext cx="3640667" cy="4519068"/>
          </a:xfrm>
          <a:prstGeom prst="rect">
            <a:avLst/>
          </a:prstGeom>
        </p:spPr>
      </p:pic>
      <p:pic>
        <p:nvPicPr>
          <p:cNvPr id="7" name="Obrázek 6">
            <a:extLst>
              <a:ext uri="{FF2B5EF4-FFF2-40B4-BE49-F238E27FC236}">
                <a16:creationId xmlns:a16="http://schemas.microsoft.com/office/drawing/2014/main" id="{5A192FED-A592-422B-9A37-D6DA665F2A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2795" y="108019"/>
            <a:ext cx="3823469" cy="1994075"/>
          </a:xfrm>
          <a:prstGeom prst="rect">
            <a:avLst/>
          </a:prstGeom>
        </p:spPr>
      </p:pic>
      <p:sp>
        <p:nvSpPr>
          <p:cNvPr id="8" name="TextovéPole 7">
            <a:extLst>
              <a:ext uri="{FF2B5EF4-FFF2-40B4-BE49-F238E27FC236}">
                <a16:creationId xmlns:a16="http://schemas.microsoft.com/office/drawing/2014/main" id="{F1DC4D4C-A9F3-43C3-B58F-36ACEC20E3CF}"/>
              </a:ext>
            </a:extLst>
          </p:cNvPr>
          <p:cNvSpPr txBox="1"/>
          <p:nvPr/>
        </p:nvSpPr>
        <p:spPr>
          <a:xfrm>
            <a:off x="5915231" y="6611779"/>
            <a:ext cx="3228769" cy="246221"/>
          </a:xfrm>
          <a:prstGeom prst="rect">
            <a:avLst/>
          </a:prstGeom>
          <a:noFill/>
        </p:spPr>
        <p:txBody>
          <a:bodyPr wrap="none" rtlCol="0">
            <a:spAutoFit/>
          </a:bodyPr>
          <a:lstStyle/>
          <a:p>
            <a:r>
              <a:rPr lang="cs-CZ" sz="1000" dirty="0">
                <a:latin typeface="Arial" panose="020B0604020202020204" pitchFamily="34" charset="0"/>
                <a:hlinkClick r:id="rId5"/>
              </a:rPr>
              <a:t>https://www.science.org/doi/10.1126/science.abg3395</a:t>
            </a:r>
            <a:endParaRPr lang="cs-CZ" sz="1000" dirty="0">
              <a:latin typeface="Arial" panose="020B0604020202020204" pitchFamily="34" charset="0"/>
            </a:endParaRPr>
          </a:p>
        </p:txBody>
      </p:sp>
    </p:spTree>
    <p:extLst>
      <p:ext uri="{BB962C8B-B14F-4D97-AF65-F5344CB8AC3E}">
        <p14:creationId xmlns:p14="http://schemas.microsoft.com/office/powerpoint/2010/main" val="31284453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a:extLst>
              <a:ext uri="{FF2B5EF4-FFF2-40B4-BE49-F238E27FC236}">
                <a16:creationId xmlns:a16="http://schemas.microsoft.com/office/drawing/2014/main" id="{184FB565-E889-4421-A3C3-A08972E21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2275" y="905732"/>
            <a:ext cx="3015391" cy="3742929"/>
          </a:xfrm>
          <a:prstGeom prst="rect">
            <a:avLst/>
          </a:prstGeom>
        </p:spPr>
      </p:pic>
      <p:sp>
        <p:nvSpPr>
          <p:cNvPr id="9" name="TextovéPole 8">
            <a:extLst>
              <a:ext uri="{FF2B5EF4-FFF2-40B4-BE49-F238E27FC236}">
                <a16:creationId xmlns:a16="http://schemas.microsoft.com/office/drawing/2014/main" id="{F1DC4D4C-A9F3-43C3-B58F-36ACEC20E3CF}"/>
              </a:ext>
            </a:extLst>
          </p:cNvPr>
          <p:cNvSpPr txBox="1"/>
          <p:nvPr/>
        </p:nvSpPr>
        <p:spPr>
          <a:xfrm>
            <a:off x="5915231" y="6611779"/>
            <a:ext cx="3228769" cy="246221"/>
          </a:xfrm>
          <a:prstGeom prst="rect">
            <a:avLst/>
          </a:prstGeom>
          <a:noFill/>
        </p:spPr>
        <p:txBody>
          <a:bodyPr wrap="none" rtlCol="0">
            <a:spAutoFit/>
          </a:bodyPr>
          <a:lstStyle/>
          <a:p>
            <a:r>
              <a:rPr lang="cs-CZ" sz="1000" dirty="0">
                <a:latin typeface="Arial" panose="020B0604020202020204" pitchFamily="34" charset="0"/>
                <a:hlinkClick r:id="rId3"/>
              </a:rPr>
              <a:t>https://www.science.org/doi/10.1126/science.abg3395</a:t>
            </a:r>
            <a:endParaRPr lang="cs-CZ" sz="1000" dirty="0">
              <a:latin typeface="Arial" panose="020B0604020202020204" pitchFamily="34" charset="0"/>
            </a:endParaRPr>
          </a:p>
        </p:txBody>
      </p:sp>
      <p:pic>
        <p:nvPicPr>
          <p:cNvPr id="5122" name="Picture 2" descr="F:\Astronomy\Nuclear Emission in Spiral Nebulae\neutrinos_NGC1068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85" y="905732"/>
            <a:ext cx="5891389" cy="262124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F:\Astronomy\Nuclear Emission in Spiral Nebulae\neutrinos_NGC1068_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86" y="3526972"/>
            <a:ext cx="5891389" cy="3207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4170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E14F1141-F07C-42DE-BA6D-6F0E065327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70" y="999876"/>
            <a:ext cx="9011460" cy="3420064"/>
          </a:xfrm>
          <a:prstGeom prst="rect">
            <a:avLst/>
          </a:prstGeom>
        </p:spPr>
      </p:pic>
      <p:sp>
        <p:nvSpPr>
          <p:cNvPr id="3" name="TextovéPole 2">
            <a:extLst>
              <a:ext uri="{FF2B5EF4-FFF2-40B4-BE49-F238E27FC236}">
                <a16:creationId xmlns:a16="http://schemas.microsoft.com/office/drawing/2014/main" id="{69AC1306-0684-4F31-983F-B251F8735D5F}"/>
              </a:ext>
            </a:extLst>
          </p:cNvPr>
          <p:cNvSpPr txBox="1"/>
          <p:nvPr/>
        </p:nvSpPr>
        <p:spPr>
          <a:xfrm>
            <a:off x="262466" y="4482513"/>
            <a:ext cx="8739063" cy="1600438"/>
          </a:xfrm>
          <a:prstGeom prst="rect">
            <a:avLst/>
          </a:prstGeom>
          <a:noFill/>
        </p:spPr>
        <p:txBody>
          <a:bodyPr wrap="square" rtlCol="0">
            <a:spAutoFit/>
          </a:bodyPr>
          <a:lstStyle/>
          <a:p>
            <a:r>
              <a:rPr lang="en-US" sz="1400" dirty="0">
                <a:latin typeface="Arial" panose="020B0604020202020204" pitchFamily="34" charset="0"/>
              </a:rPr>
              <a:t>The model predictions of the photon and neutrino SED of NGC1068 with </a:t>
            </a:r>
            <a:r>
              <a:rPr lang="en-US" sz="1400" dirty="0">
                <a:latin typeface="Arial" panose="020B0604020202020204" pitchFamily="34" charset="0"/>
                <a:cs typeface="Arial" panose="020B0604020202020204" pitchFamily="34" charset="0"/>
              </a:rPr>
              <a:t>respect to the data</a:t>
            </a:r>
            <a:r>
              <a:rPr lang="cs-CZ" sz="1400" dirty="0">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red markers </a:t>
            </a:r>
            <a:r>
              <a:rPr lang="en-US" sz="1400" dirty="0">
                <a:latin typeface="Arial" panose="020B0604020202020204" pitchFamily="34" charset="0"/>
              </a:rPr>
              <a:t>refer to a beam size of ~(0</a:t>
            </a:r>
            <a:r>
              <a:rPr lang="cs-CZ" sz="1400" dirty="0">
                <a:latin typeface="Arial" panose="020B0604020202020204" pitchFamily="34" charset="0"/>
              </a:rPr>
              <a:t>.</a:t>
            </a:r>
            <a:r>
              <a:rPr lang="en-US" sz="1400" dirty="0">
                <a:latin typeface="Arial" panose="020B0604020202020204" pitchFamily="34" charset="0"/>
              </a:rPr>
              <a:t>02 ÷ 0</a:t>
            </a:r>
            <a:r>
              <a:rPr lang="cs-CZ" sz="1400" dirty="0">
                <a:latin typeface="Arial" panose="020B0604020202020204" pitchFamily="34" charset="0"/>
              </a:rPr>
              <a:t>.</a:t>
            </a:r>
            <a:r>
              <a:rPr lang="en-US" sz="1400" dirty="0">
                <a:latin typeface="Arial" panose="020B0604020202020204" pitchFamily="34" charset="0"/>
              </a:rPr>
              <a:t>06) arcsec, and black or blue markers indicate a beam size of ≥ 10 arcsec. The light red area shows the free-free emission from the extended corona. The dark grey area indicates the internal </a:t>
            </a:r>
            <a:r>
              <a:rPr lang="cs-CZ" sz="1400" dirty="0" err="1">
                <a:latin typeface="Arial" panose="020B0604020202020204" pitchFamily="34" charset="0"/>
              </a:rPr>
              <a:t>fl</a:t>
            </a:r>
            <a:r>
              <a:rPr lang="en-US" sz="1400" dirty="0" err="1">
                <a:latin typeface="Arial" panose="020B0604020202020204" pitchFamily="34" charset="0"/>
              </a:rPr>
              <a:t>ux</a:t>
            </a:r>
            <a:r>
              <a:rPr lang="en-US" sz="1400" dirty="0">
                <a:latin typeface="Arial" panose="020B0604020202020204" pitchFamily="34" charset="0"/>
              </a:rPr>
              <a:t> of the background (target) photon</a:t>
            </a:r>
            <a:r>
              <a:rPr lang="cs-CZ" sz="1400" dirty="0">
                <a:latin typeface="Arial" panose="020B0604020202020204" pitchFamily="34" charset="0"/>
              </a:rPr>
              <a:t> </a:t>
            </a:r>
            <a:r>
              <a:rPr lang="cs-CZ" sz="1400" dirty="0" err="1">
                <a:latin typeface="Arial" panose="020B0604020202020204" pitchFamily="34" charset="0"/>
              </a:rPr>
              <a:t>fi</a:t>
            </a:r>
            <a:r>
              <a:rPr lang="en-US" sz="1400" dirty="0" err="1">
                <a:latin typeface="Arial" panose="020B0604020202020204" pitchFamily="34" charset="0"/>
              </a:rPr>
              <a:t>elds</a:t>
            </a:r>
            <a:r>
              <a:rPr lang="en-US" sz="1400" dirty="0">
                <a:latin typeface="Arial" panose="020B0604020202020204" pitchFamily="34" charset="0"/>
              </a:rPr>
              <a:t> (disk- and torus emission as well as </a:t>
            </a:r>
            <a:r>
              <a:rPr lang="en-US" sz="1400" dirty="0" err="1">
                <a:latin typeface="Arial" panose="020B0604020202020204" pitchFamily="34" charset="0"/>
              </a:rPr>
              <a:t>Comptonized</a:t>
            </a:r>
            <a:r>
              <a:rPr lang="en-US" sz="1400" dirty="0">
                <a:latin typeface="Arial" panose="020B0604020202020204" pitchFamily="34" charset="0"/>
              </a:rPr>
              <a:t> X-rays of the AGN corona) of the central AGN and the light grey area indicates the thermal IR emission by dust grains of the starburst region. Note that the torus attenuation is not taken into account here.</a:t>
            </a:r>
          </a:p>
          <a:p>
            <a:r>
              <a:rPr lang="en-US" sz="1400" dirty="0">
                <a:latin typeface="Arial" panose="020B0604020202020204" pitchFamily="34" charset="0"/>
                <a:hlinkClick r:id="rId3"/>
              </a:rPr>
              <a:t>https://arxiv.org/abs/2207.00102</a:t>
            </a:r>
            <a:endParaRPr lang="cs-CZ" sz="1400" dirty="0">
              <a:latin typeface="Arial" panose="020B0604020202020204" pitchFamily="34" charset="0"/>
            </a:endParaRPr>
          </a:p>
        </p:txBody>
      </p:sp>
      <p:sp>
        <p:nvSpPr>
          <p:cNvPr id="6" name="TextovéPole 5">
            <a:extLst>
              <a:ext uri="{FF2B5EF4-FFF2-40B4-BE49-F238E27FC236}">
                <a16:creationId xmlns:a16="http://schemas.microsoft.com/office/drawing/2014/main" id="{64BEB37B-BDE9-413D-AFF5-CFFEF66BFA85}"/>
              </a:ext>
            </a:extLst>
          </p:cNvPr>
          <p:cNvSpPr txBox="1"/>
          <p:nvPr/>
        </p:nvSpPr>
        <p:spPr>
          <a:xfrm>
            <a:off x="262466" y="267051"/>
            <a:ext cx="8569975" cy="338554"/>
          </a:xfrm>
          <a:prstGeom prst="rect">
            <a:avLst/>
          </a:prstGeom>
          <a:noFill/>
        </p:spPr>
        <p:txBody>
          <a:bodyPr wrap="none" rtlCol="0">
            <a:spAutoFit/>
          </a:bodyPr>
          <a:lstStyle/>
          <a:p>
            <a:r>
              <a:rPr lang="en-US" sz="1600" b="1" dirty="0">
                <a:latin typeface="Arial" panose="020B0604020202020204" pitchFamily="34" charset="0"/>
              </a:rPr>
              <a:t>Solving the multi-messenger puzzle of the AGN-starburst composite galaxy NGC 1068</a:t>
            </a:r>
            <a:endParaRPr lang="cs-CZ" sz="1600" b="1" dirty="0">
              <a:latin typeface="Arial" panose="020B0604020202020204" pitchFamily="34" charset="0"/>
            </a:endParaRPr>
          </a:p>
        </p:txBody>
      </p:sp>
      <p:sp>
        <p:nvSpPr>
          <p:cNvPr id="7" name="TextovéPole 6">
            <a:extLst>
              <a:ext uri="{FF2B5EF4-FFF2-40B4-BE49-F238E27FC236}">
                <a16:creationId xmlns:a16="http://schemas.microsoft.com/office/drawing/2014/main" id="{1C71AB25-E8A7-4098-830A-38172244F0F5}"/>
              </a:ext>
            </a:extLst>
          </p:cNvPr>
          <p:cNvSpPr txBox="1"/>
          <p:nvPr/>
        </p:nvSpPr>
        <p:spPr>
          <a:xfrm>
            <a:off x="452966" y="593254"/>
            <a:ext cx="582211" cy="307777"/>
          </a:xfrm>
          <a:prstGeom prst="rect">
            <a:avLst/>
          </a:prstGeom>
          <a:noFill/>
        </p:spPr>
        <p:txBody>
          <a:bodyPr wrap="none" rtlCol="0">
            <a:spAutoFit/>
          </a:bodyPr>
          <a:lstStyle/>
          <a:p>
            <a:pPr algn="l"/>
            <a:r>
              <a:rPr lang="cs-CZ" sz="1400" dirty="0">
                <a:latin typeface="Arial" panose="020B0604020202020204" pitchFamily="34" charset="0"/>
              </a:rPr>
              <a:t>2022</a:t>
            </a:r>
          </a:p>
        </p:txBody>
      </p:sp>
    </p:spTree>
    <p:extLst>
      <p:ext uri="{BB962C8B-B14F-4D97-AF65-F5344CB8AC3E}">
        <p14:creationId xmlns:p14="http://schemas.microsoft.com/office/powerpoint/2010/main" val="2762514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7FB14809-55A1-4BFA-A1B4-547B9D8C7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8208"/>
            <a:ext cx="9143133" cy="4334933"/>
          </a:xfrm>
          <a:prstGeom prst="rect">
            <a:avLst/>
          </a:prstGeom>
        </p:spPr>
      </p:pic>
      <p:sp>
        <p:nvSpPr>
          <p:cNvPr id="6" name="TextovéPole 5">
            <a:extLst>
              <a:ext uri="{FF2B5EF4-FFF2-40B4-BE49-F238E27FC236}">
                <a16:creationId xmlns:a16="http://schemas.microsoft.com/office/drawing/2014/main" id="{C2006706-868A-46AF-9DE8-90F06917A7EA}"/>
              </a:ext>
            </a:extLst>
          </p:cNvPr>
          <p:cNvSpPr txBox="1"/>
          <p:nvPr/>
        </p:nvSpPr>
        <p:spPr>
          <a:xfrm>
            <a:off x="287432" y="5427140"/>
            <a:ext cx="8619501" cy="1169551"/>
          </a:xfrm>
          <a:prstGeom prst="rect">
            <a:avLst/>
          </a:prstGeom>
          <a:noFill/>
        </p:spPr>
        <p:txBody>
          <a:bodyPr wrap="square" rtlCol="0">
            <a:spAutoFit/>
          </a:bodyPr>
          <a:lstStyle/>
          <a:p>
            <a:r>
              <a:rPr lang="en-US" sz="1400" dirty="0">
                <a:latin typeface="Arial" panose="020B0604020202020204" pitchFamily="34" charset="0"/>
              </a:rPr>
              <a:t>A sketch of the active galactic nucleus in a starburst galaxy (not to scale), highlighting different regions for the model. The active galactic nucleus can be seen at the center, surrounded by the corona (yellow, Zone I) and its accretion disk. At the edges, just past the torus, is the starburst region (purple with stars, Zone II). These show the two zones for emission in the model discussed in this research article. </a:t>
            </a:r>
            <a:r>
              <a:rPr lang="en-US" sz="1400" dirty="0">
                <a:latin typeface="Arial" panose="020B0604020202020204" pitchFamily="34" charset="0"/>
                <a:hlinkClick r:id="rId3"/>
              </a:rPr>
              <a:t>https://arxiv.org/pdf/2207.00102.pdf</a:t>
            </a:r>
            <a:endParaRPr lang="cs-CZ" sz="1400" dirty="0">
              <a:latin typeface="Arial" panose="020B0604020202020204" pitchFamily="34" charset="0"/>
            </a:endParaRPr>
          </a:p>
        </p:txBody>
      </p:sp>
      <p:sp>
        <p:nvSpPr>
          <p:cNvPr id="7" name="TextovéPole 6">
            <a:extLst>
              <a:ext uri="{FF2B5EF4-FFF2-40B4-BE49-F238E27FC236}">
                <a16:creationId xmlns:a16="http://schemas.microsoft.com/office/drawing/2014/main" id="{FF934D7E-9CE8-4D6D-84B0-F5AF485A728B}"/>
              </a:ext>
            </a:extLst>
          </p:cNvPr>
          <p:cNvSpPr txBox="1"/>
          <p:nvPr/>
        </p:nvSpPr>
        <p:spPr>
          <a:xfrm>
            <a:off x="262466" y="267051"/>
            <a:ext cx="8569975" cy="338554"/>
          </a:xfrm>
          <a:prstGeom prst="rect">
            <a:avLst/>
          </a:prstGeom>
          <a:noFill/>
        </p:spPr>
        <p:txBody>
          <a:bodyPr wrap="none" rtlCol="0">
            <a:spAutoFit/>
          </a:bodyPr>
          <a:lstStyle/>
          <a:p>
            <a:r>
              <a:rPr lang="en-US" sz="1600" b="1" dirty="0">
                <a:latin typeface="Arial" panose="020B0604020202020204" pitchFamily="34" charset="0"/>
              </a:rPr>
              <a:t>Solving the multi-messenger puzzle of the AGN-starburst composite galaxy NGC 1068</a:t>
            </a:r>
            <a:endParaRPr lang="cs-CZ" sz="1600" b="1" dirty="0">
              <a:latin typeface="Arial" panose="020B0604020202020204" pitchFamily="34" charset="0"/>
            </a:endParaRPr>
          </a:p>
        </p:txBody>
      </p:sp>
      <p:sp>
        <p:nvSpPr>
          <p:cNvPr id="8" name="TextovéPole 7">
            <a:extLst>
              <a:ext uri="{FF2B5EF4-FFF2-40B4-BE49-F238E27FC236}">
                <a16:creationId xmlns:a16="http://schemas.microsoft.com/office/drawing/2014/main" id="{FEEA679E-13C8-4676-BF6F-5401AAFD2626}"/>
              </a:ext>
            </a:extLst>
          </p:cNvPr>
          <p:cNvSpPr txBox="1"/>
          <p:nvPr/>
        </p:nvSpPr>
        <p:spPr>
          <a:xfrm>
            <a:off x="359829" y="559386"/>
            <a:ext cx="582211" cy="307777"/>
          </a:xfrm>
          <a:prstGeom prst="rect">
            <a:avLst/>
          </a:prstGeom>
          <a:noFill/>
        </p:spPr>
        <p:txBody>
          <a:bodyPr wrap="none" rtlCol="0">
            <a:spAutoFit/>
          </a:bodyPr>
          <a:lstStyle/>
          <a:p>
            <a:pPr algn="l"/>
            <a:r>
              <a:rPr lang="cs-CZ" sz="1400" dirty="0">
                <a:latin typeface="Arial" panose="020B0604020202020204" pitchFamily="34" charset="0"/>
              </a:rPr>
              <a:t>2022</a:t>
            </a:r>
          </a:p>
        </p:txBody>
      </p:sp>
    </p:spTree>
    <p:extLst>
      <p:ext uri="{BB962C8B-B14F-4D97-AF65-F5344CB8AC3E}">
        <p14:creationId xmlns:p14="http://schemas.microsoft.com/office/powerpoint/2010/main" val="1897511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194" name="Picture 2" descr="F:\Astronomy\Nuclear Emission in Spiral Nebulae\ngc1068.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105" y="0"/>
            <a:ext cx="88369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82029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107504" y="44624"/>
            <a:ext cx="8856984" cy="1384995"/>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The Third Cambridge Catalogue of Radio Sources (3C) is an astronomical catalogue of celestial radio sources detected originally at 159 MHz, and subsequently at 178 </a:t>
            </a:r>
            <a:r>
              <a:rPr lang="en-US" sz="1400" dirty="0" err="1">
                <a:latin typeface="Arial" panose="020B0604020202020204" pitchFamily="34" charset="0"/>
                <a:cs typeface="Arial" panose="020B0604020202020204" pitchFamily="34" charset="0"/>
              </a:rPr>
              <a:t>MHz.</a:t>
            </a:r>
            <a:r>
              <a:rPr lang="en-US" sz="1400" dirty="0">
                <a:latin typeface="Arial" panose="020B0604020202020204" pitchFamily="34" charset="0"/>
                <a:cs typeface="Arial" panose="020B0604020202020204" pitchFamily="34" charset="0"/>
              </a:rPr>
              <a:t> It was published in 1959 by members of the Radio Astronomy Group of the University of Cambridge. References to entries in this catalogue in the scientific literature use the prefix 3C followed by the entry number, with a space, e.g. 3C 273. The catalogue was produced using the Cambridge Interferometer on the west side of Cambridge. </a:t>
            </a:r>
            <a:endParaRPr lang="cs-CZ"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(The interferometer had previously been used for the 2C survey, published in 1955.)</a:t>
            </a:r>
            <a:endParaRPr lang="cs-CZ" sz="1400" dirty="0">
              <a:latin typeface="Arial" panose="020B0604020202020204" pitchFamily="34" charset="0"/>
              <a:cs typeface="Arial" panose="020B0604020202020204" pitchFamily="34" charset="0"/>
            </a:endParaRPr>
          </a:p>
        </p:txBody>
      </p:sp>
      <p:pic>
        <p:nvPicPr>
          <p:cNvPr id="5122" name="Picture 2" descr="L:\Astronomy\Kvazary\radio-astronomy-radio-television-news-june-195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347" y="1484784"/>
            <a:ext cx="7964523"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3518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62" name="Picture 2" descr="VLA730B_med">
            <a:extLst>
              <a:ext uri="{FF2B5EF4-FFF2-40B4-BE49-F238E27FC236}">
                <a16:creationId xmlns:a16="http://schemas.microsoft.com/office/drawing/2014/main" id="{AAEA4DF1-0065-4D19-BF01-AEC412D0F5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63888"/>
            <a:ext cx="5486400" cy="369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 Box 8">
            <a:extLst>
              <a:ext uri="{FF2B5EF4-FFF2-40B4-BE49-F238E27FC236}">
                <a16:creationId xmlns:a16="http://schemas.microsoft.com/office/drawing/2014/main" id="{9AA32B83-AE9F-44B9-B0BD-3E55BC66BC30}"/>
              </a:ext>
            </a:extLst>
          </p:cNvPr>
          <p:cNvSpPr txBox="1">
            <a:spLocks noChangeArrowheads="1"/>
          </p:cNvSpPr>
          <p:nvPr/>
        </p:nvSpPr>
        <p:spPr bwMode="auto">
          <a:xfrm>
            <a:off x="2057400" y="2743200"/>
            <a:ext cx="1824038"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400" dirty="0">
                <a:latin typeface="Arial" panose="020B0604020202020204" pitchFamily="34" charset="0"/>
              </a:rPr>
              <a:t>OPTICKÁ GALAXIE</a:t>
            </a:r>
            <a:endParaRPr lang="cs-CZ" altLang="cs-CZ" sz="2400" dirty="0"/>
          </a:p>
        </p:txBody>
      </p:sp>
      <p:pic>
        <p:nvPicPr>
          <p:cNvPr id="40964" name="Picture 10" descr="3c219lonopt_large">
            <a:extLst>
              <a:ext uri="{FF2B5EF4-FFF2-40B4-BE49-F238E27FC236}">
                <a16:creationId xmlns:a16="http://schemas.microsoft.com/office/drawing/2014/main" id="{047F3B79-8F03-4BD9-88A9-D9506C98F1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0"/>
            <a:ext cx="37973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Text Box 11">
            <a:extLst>
              <a:ext uri="{FF2B5EF4-FFF2-40B4-BE49-F238E27FC236}">
                <a16:creationId xmlns:a16="http://schemas.microsoft.com/office/drawing/2014/main" id="{0D34256E-AAE1-4EA8-8281-83C0DB6453F6}"/>
              </a:ext>
            </a:extLst>
          </p:cNvPr>
          <p:cNvSpPr txBox="1">
            <a:spLocks noChangeArrowheads="1"/>
          </p:cNvSpPr>
          <p:nvPr/>
        </p:nvSpPr>
        <p:spPr bwMode="auto">
          <a:xfrm>
            <a:off x="6248400" y="1371600"/>
            <a:ext cx="1576388"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400" dirty="0">
                <a:latin typeface="Arial" panose="020B0604020202020204" pitchFamily="34" charset="0"/>
              </a:rPr>
              <a:t>ŽHAVÁ OBLAST</a:t>
            </a:r>
            <a:endParaRPr lang="cs-CZ" altLang="cs-CZ" sz="2400" dirty="0"/>
          </a:p>
        </p:txBody>
      </p:sp>
      <p:sp>
        <p:nvSpPr>
          <p:cNvPr id="40966" name="Text Box 12">
            <a:extLst>
              <a:ext uri="{FF2B5EF4-FFF2-40B4-BE49-F238E27FC236}">
                <a16:creationId xmlns:a16="http://schemas.microsoft.com/office/drawing/2014/main" id="{56F6AAE4-A5E4-43DE-8D2E-47FC70A5FF42}"/>
              </a:ext>
            </a:extLst>
          </p:cNvPr>
          <p:cNvSpPr txBox="1">
            <a:spLocks noChangeArrowheads="1"/>
          </p:cNvSpPr>
          <p:nvPr/>
        </p:nvSpPr>
        <p:spPr bwMode="auto">
          <a:xfrm>
            <a:off x="6019800" y="685800"/>
            <a:ext cx="2680542"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400" dirty="0">
                <a:latin typeface="Arial" panose="020B0604020202020204" pitchFamily="34" charset="0"/>
              </a:rPr>
              <a:t>OBÁLKA VÝTRYSKU</a:t>
            </a:r>
          </a:p>
          <a:p>
            <a:pPr>
              <a:spcBef>
                <a:spcPct val="0"/>
              </a:spcBef>
              <a:buFontTx/>
              <a:buNone/>
            </a:pPr>
            <a:r>
              <a:rPr lang="cs-CZ" altLang="cs-CZ" sz="1400" dirty="0">
                <a:latin typeface="Arial" panose="020B0604020202020204" pitchFamily="34" charset="0"/>
              </a:rPr>
              <a:t>SYNCHROTRONOVÉ ZÁŘENÍ</a:t>
            </a:r>
            <a:endParaRPr lang="cs-CZ" altLang="cs-CZ" sz="2400" dirty="0"/>
          </a:p>
        </p:txBody>
      </p:sp>
      <p:sp>
        <p:nvSpPr>
          <p:cNvPr id="40967" name="Text Box 13">
            <a:extLst>
              <a:ext uri="{FF2B5EF4-FFF2-40B4-BE49-F238E27FC236}">
                <a16:creationId xmlns:a16="http://schemas.microsoft.com/office/drawing/2014/main" id="{C0E0C315-D0BD-4A14-BCA9-C0730A104C8F}"/>
              </a:ext>
            </a:extLst>
          </p:cNvPr>
          <p:cNvSpPr txBox="1">
            <a:spLocks noChangeArrowheads="1"/>
          </p:cNvSpPr>
          <p:nvPr/>
        </p:nvSpPr>
        <p:spPr bwMode="auto">
          <a:xfrm>
            <a:off x="4191000" y="4953000"/>
            <a:ext cx="1668534"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400" dirty="0">
                <a:latin typeface="Arial" panose="020B0604020202020204" pitchFamily="34" charset="0"/>
              </a:rPr>
              <a:t>RELATIVISTICKÝ </a:t>
            </a:r>
          </a:p>
          <a:p>
            <a:pPr>
              <a:spcBef>
                <a:spcPct val="0"/>
              </a:spcBef>
              <a:buFontTx/>
              <a:buNone/>
            </a:pPr>
            <a:r>
              <a:rPr lang="cs-CZ" altLang="cs-CZ" sz="1400" dirty="0">
                <a:latin typeface="Arial" panose="020B0604020202020204" pitchFamily="34" charset="0"/>
              </a:rPr>
              <a:t>VÝTRYSK</a:t>
            </a:r>
          </a:p>
        </p:txBody>
      </p:sp>
      <p:sp>
        <p:nvSpPr>
          <p:cNvPr id="40968" name="Line 15">
            <a:extLst>
              <a:ext uri="{FF2B5EF4-FFF2-40B4-BE49-F238E27FC236}">
                <a16:creationId xmlns:a16="http://schemas.microsoft.com/office/drawing/2014/main" id="{E56F1C3C-2182-485C-950F-C3762A54BE7E}"/>
              </a:ext>
            </a:extLst>
          </p:cNvPr>
          <p:cNvSpPr>
            <a:spLocks noChangeShapeType="1"/>
          </p:cNvSpPr>
          <p:nvPr/>
        </p:nvSpPr>
        <p:spPr bwMode="auto">
          <a:xfrm flipH="1">
            <a:off x="4572000" y="838200"/>
            <a:ext cx="1447800" cy="60960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cs-CZ"/>
          </a:p>
        </p:txBody>
      </p:sp>
      <p:sp>
        <p:nvSpPr>
          <p:cNvPr id="40969" name="Line 16">
            <a:extLst>
              <a:ext uri="{FF2B5EF4-FFF2-40B4-BE49-F238E27FC236}">
                <a16:creationId xmlns:a16="http://schemas.microsoft.com/office/drawing/2014/main" id="{01442574-A7AE-4C91-9097-C7E0A4887EF9}"/>
              </a:ext>
            </a:extLst>
          </p:cNvPr>
          <p:cNvSpPr>
            <a:spLocks noChangeShapeType="1"/>
          </p:cNvSpPr>
          <p:nvPr/>
        </p:nvSpPr>
        <p:spPr bwMode="auto">
          <a:xfrm flipH="1">
            <a:off x="5105400" y="1524000"/>
            <a:ext cx="1143000" cy="7620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cs-CZ"/>
          </a:p>
        </p:txBody>
      </p:sp>
      <p:sp>
        <p:nvSpPr>
          <p:cNvPr id="40970" name="Line 19">
            <a:extLst>
              <a:ext uri="{FF2B5EF4-FFF2-40B4-BE49-F238E27FC236}">
                <a16:creationId xmlns:a16="http://schemas.microsoft.com/office/drawing/2014/main" id="{61140828-203D-44F9-9284-FB999992D268}"/>
              </a:ext>
            </a:extLst>
          </p:cNvPr>
          <p:cNvSpPr>
            <a:spLocks noChangeShapeType="1"/>
          </p:cNvSpPr>
          <p:nvPr/>
        </p:nvSpPr>
        <p:spPr bwMode="auto">
          <a:xfrm flipH="1">
            <a:off x="7391400" y="1066800"/>
            <a:ext cx="1371600" cy="342900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cs-CZ"/>
          </a:p>
        </p:txBody>
      </p:sp>
      <p:sp>
        <p:nvSpPr>
          <p:cNvPr id="40971" name="Line 20">
            <a:extLst>
              <a:ext uri="{FF2B5EF4-FFF2-40B4-BE49-F238E27FC236}">
                <a16:creationId xmlns:a16="http://schemas.microsoft.com/office/drawing/2014/main" id="{174D7DFD-DBDC-4ACF-9059-4FC08A625622}"/>
              </a:ext>
            </a:extLst>
          </p:cNvPr>
          <p:cNvSpPr>
            <a:spLocks noChangeShapeType="1"/>
          </p:cNvSpPr>
          <p:nvPr/>
        </p:nvSpPr>
        <p:spPr bwMode="auto">
          <a:xfrm>
            <a:off x="6553200" y="1600200"/>
            <a:ext cx="685800" cy="320040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cs-CZ"/>
          </a:p>
        </p:txBody>
      </p:sp>
      <p:sp>
        <p:nvSpPr>
          <p:cNvPr id="40972" name="Line 21">
            <a:extLst>
              <a:ext uri="{FF2B5EF4-FFF2-40B4-BE49-F238E27FC236}">
                <a16:creationId xmlns:a16="http://schemas.microsoft.com/office/drawing/2014/main" id="{23EEAA6B-2736-4314-898E-04A3321E4515}"/>
              </a:ext>
            </a:extLst>
          </p:cNvPr>
          <p:cNvSpPr>
            <a:spLocks noChangeShapeType="1"/>
          </p:cNvSpPr>
          <p:nvPr/>
        </p:nvSpPr>
        <p:spPr bwMode="auto">
          <a:xfrm flipV="1">
            <a:off x="5867400" y="3581400"/>
            <a:ext cx="457200" cy="144780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cs-CZ"/>
          </a:p>
        </p:txBody>
      </p:sp>
      <p:sp>
        <p:nvSpPr>
          <p:cNvPr id="40973" name="Line 23">
            <a:extLst>
              <a:ext uri="{FF2B5EF4-FFF2-40B4-BE49-F238E27FC236}">
                <a16:creationId xmlns:a16="http://schemas.microsoft.com/office/drawing/2014/main" id="{89D53999-2E82-4152-A1EE-46901A78AF74}"/>
              </a:ext>
            </a:extLst>
          </p:cNvPr>
          <p:cNvSpPr>
            <a:spLocks noChangeShapeType="1"/>
          </p:cNvSpPr>
          <p:nvPr/>
        </p:nvSpPr>
        <p:spPr bwMode="auto">
          <a:xfrm>
            <a:off x="4038600" y="2590800"/>
            <a:ext cx="1905000" cy="68580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cs-CZ"/>
          </a:p>
        </p:txBody>
      </p:sp>
      <p:sp>
        <p:nvSpPr>
          <p:cNvPr id="40974" name="Line 24">
            <a:extLst>
              <a:ext uri="{FF2B5EF4-FFF2-40B4-BE49-F238E27FC236}">
                <a16:creationId xmlns:a16="http://schemas.microsoft.com/office/drawing/2014/main" id="{1CC01DF5-3E93-44E0-A985-442004E32F59}"/>
              </a:ext>
            </a:extLst>
          </p:cNvPr>
          <p:cNvSpPr>
            <a:spLocks noChangeShapeType="1"/>
          </p:cNvSpPr>
          <p:nvPr/>
        </p:nvSpPr>
        <p:spPr bwMode="auto">
          <a:xfrm>
            <a:off x="3810000" y="2971800"/>
            <a:ext cx="2133600" cy="45720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cs-CZ"/>
          </a:p>
        </p:txBody>
      </p:sp>
      <p:pic>
        <p:nvPicPr>
          <p:cNvPr id="40975" name="Picture 25" descr="219montg">
            <a:extLst>
              <a:ext uri="{FF2B5EF4-FFF2-40B4-BE49-F238E27FC236}">
                <a16:creationId xmlns:a16="http://schemas.microsoft.com/office/drawing/2014/main" id="{B317BEBC-BEE3-4CB3-87CE-26367DE43F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114800"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6" name="Text Box 26">
            <a:extLst>
              <a:ext uri="{FF2B5EF4-FFF2-40B4-BE49-F238E27FC236}">
                <a16:creationId xmlns:a16="http://schemas.microsoft.com/office/drawing/2014/main" id="{160D8505-CE3D-42D8-919F-19B4C1FD27EE}"/>
              </a:ext>
            </a:extLst>
          </p:cNvPr>
          <p:cNvSpPr txBox="1">
            <a:spLocks noChangeArrowheads="1"/>
          </p:cNvSpPr>
          <p:nvPr/>
        </p:nvSpPr>
        <p:spPr bwMode="auto">
          <a:xfrm>
            <a:off x="2209800" y="2362200"/>
            <a:ext cx="2020888"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400" dirty="0">
                <a:latin typeface="Arial" panose="020B0604020202020204" pitchFamily="34" charset="0"/>
              </a:rPr>
              <a:t>GALAKTICKÉ JÁDRO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F:\Astronomy\Nuclear Emission in Spiral Nebulae\je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68735"/>
            <a:ext cx="5690508" cy="4389265"/>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F:\Astronomy\Nuclear Emission in Spiral Nebulae\trojk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4682" y="89807"/>
            <a:ext cx="5549318" cy="3780518"/>
          </a:xfrm>
          <a:prstGeom prst="rect">
            <a:avLst/>
          </a:prstGeom>
          <a:noFill/>
          <a:extLst>
            <a:ext uri="{909E8E84-426E-40DD-AFC4-6F175D3DCCD1}">
              <a14:hiddenFill xmlns:a14="http://schemas.microsoft.com/office/drawing/2010/main">
                <a:solidFill>
                  <a:srgbClr val="FFFFFF"/>
                </a:solidFill>
              </a14:hiddenFill>
            </a:ext>
          </a:extLst>
        </p:spPr>
      </p:pic>
      <p:pic>
        <p:nvPicPr>
          <p:cNvPr id="2" name="4c2930_BU.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690509" y="3904542"/>
            <a:ext cx="3453492" cy="2534673"/>
          </a:xfrm>
          <a:prstGeom prst="rect">
            <a:avLst/>
          </a:prstGeom>
        </p:spPr>
      </p:pic>
      <p:sp>
        <p:nvSpPr>
          <p:cNvPr id="3" name="TextovéPole 2"/>
          <p:cNvSpPr txBox="1"/>
          <p:nvPr/>
        </p:nvSpPr>
        <p:spPr>
          <a:xfrm>
            <a:off x="89804" y="179611"/>
            <a:ext cx="3594682" cy="2185214"/>
          </a:xfrm>
          <a:prstGeom prst="rect">
            <a:avLst/>
          </a:prstGeom>
          <a:noFill/>
        </p:spPr>
        <p:txBody>
          <a:bodyPr wrap="square" rtlCol="0">
            <a:spAutoFit/>
          </a:bodyPr>
          <a:lstStyle/>
          <a:p>
            <a:r>
              <a:rPr lang="cs-CZ" sz="1600" b="1" dirty="0">
                <a:latin typeface="Arial" panose="020B0604020202020204" pitchFamily="34" charset="0"/>
              </a:rPr>
              <a:t>Galaxie 4C+29.30 </a:t>
            </a:r>
            <a:r>
              <a:rPr lang="cs-CZ" sz="1200" dirty="0">
                <a:latin typeface="Arial" panose="020B0604020202020204" pitchFamily="34" charset="0"/>
              </a:rPr>
              <a:t>je obří eliptická galaxie ve vzdálenosti 850 milionů světelných roků promítající se do souhvězdí Raka, která září </a:t>
            </a:r>
          </a:p>
          <a:p>
            <a:r>
              <a:rPr lang="cs-CZ" sz="1200" dirty="0">
                <a:latin typeface="Arial" panose="020B0604020202020204" pitchFamily="34" charset="0"/>
              </a:rPr>
              <a:t>v rádiovém a rentgenovém oboru a v jejímž centru se nachází galaktická černá díra o hmotnosti </a:t>
            </a:r>
          </a:p>
          <a:p>
            <a:r>
              <a:rPr lang="cs-CZ" sz="1200" dirty="0">
                <a:latin typeface="Arial" panose="020B0604020202020204" pitchFamily="34" charset="0"/>
              </a:rPr>
              <a:t>100 milionů Sluncí. Stáří odvozené srovnáním spektrální analýzy jednotlivých částí rádiového obrazu se pohybuje od 10 do 33 milionů roků </a:t>
            </a:r>
          </a:p>
          <a:p>
            <a:r>
              <a:rPr lang="cs-CZ" sz="1200" dirty="0">
                <a:latin typeface="Arial" panose="020B0604020202020204" pitchFamily="34" charset="0"/>
              </a:rPr>
              <a:t>pro centrální oblast a pro rádiové laloky vychází více než 200 milionů roků. </a:t>
            </a:r>
          </a:p>
          <a:p>
            <a:r>
              <a:rPr lang="cs-CZ" sz="1200" dirty="0">
                <a:latin typeface="Arial" panose="020B0604020202020204" pitchFamily="34" charset="0"/>
                <a:hlinkClick r:id="rId7"/>
              </a:rPr>
              <a:t>https://www.aldebaran.cz/bulletin/2013_24_sli.php</a:t>
            </a:r>
            <a:endParaRPr lang="cs-CZ" sz="1200" dirty="0">
              <a:latin typeface="Arial" panose="020B0604020202020204" pitchFamily="34" charset="0"/>
            </a:endParaRPr>
          </a:p>
        </p:txBody>
      </p:sp>
    </p:spTree>
    <p:extLst>
      <p:ext uri="{BB962C8B-B14F-4D97-AF65-F5344CB8AC3E}">
        <p14:creationId xmlns:p14="http://schemas.microsoft.com/office/powerpoint/2010/main" val="3264417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9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1986" name="Picture 3" descr="353xsobl">
            <a:extLst>
              <a:ext uri="{FF2B5EF4-FFF2-40B4-BE49-F238E27FC236}">
                <a16:creationId xmlns:a16="http://schemas.microsoft.com/office/drawing/2014/main" id="{11F2D4A8-5BE9-4CF0-87B0-11E9E7B86D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0"/>
            <a:ext cx="5943600"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4" descr="3c31l055_sobel_lg">
            <a:extLst>
              <a:ext uri="{FF2B5EF4-FFF2-40B4-BE49-F238E27FC236}">
                <a16:creationId xmlns:a16="http://schemas.microsoft.com/office/drawing/2014/main" id="{F7D05FBD-D673-40E6-9A63-4854B5EC69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291465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5" descr="3C433(1)">
            <a:extLst>
              <a:ext uri="{FF2B5EF4-FFF2-40B4-BE49-F238E27FC236}">
                <a16:creationId xmlns:a16="http://schemas.microsoft.com/office/drawing/2014/main" id="{49913AAB-0C5E-4223-90CA-7E1456D553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4006850"/>
            <a:ext cx="2867025"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Text Box 6">
            <a:extLst>
              <a:ext uri="{FF2B5EF4-FFF2-40B4-BE49-F238E27FC236}">
                <a16:creationId xmlns:a16="http://schemas.microsoft.com/office/drawing/2014/main" id="{76FCDC53-4914-4B08-9D21-77DC25EDB700}"/>
              </a:ext>
            </a:extLst>
          </p:cNvPr>
          <p:cNvSpPr txBox="1">
            <a:spLocks noChangeArrowheads="1"/>
          </p:cNvSpPr>
          <p:nvPr/>
        </p:nvSpPr>
        <p:spPr bwMode="auto">
          <a:xfrm>
            <a:off x="7924800" y="6613525"/>
            <a:ext cx="5715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000">
                <a:solidFill>
                  <a:schemeClr val="bg1"/>
                </a:solidFill>
                <a:latin typeface="Comic Sans MS" panose="030F0702030302020204" pitchFamily="66" charset="0"/>
              </a:rPr>
              <a:t>3C433</a:t>
            </a:r>
            <a:endParaRPr lang="cs-CZ" altLang="cs-CZ" sz="2400"/>
          </a:p>
        </p:txBody>
      </p:sp>
      <p:pic>
        <p:nvPicPr>
          <p:cNvPr id="41990" name="Picture 7" descr="3c66b_20cm_opt_large1">
            <a:extLst>
              <a:ext uri="{FF2B5EF4-FFF2-40B4-BE49-F238E27FC236}">
                <a16:creationId xmlns:a16="http://schemas.microsoft.com/office/drawing/2014/main" id="{D61EC121-50A9-495D-9D68-9FA595E82B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3957638"/>
            <a:ext cx="3886200" cy="290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Text Box 8">
            <a:extLst>
              <a:ext uri="{FF2B5EF4-FFF2-40B4-BE49-F238E27FC236}">
                <a16:creationId xmlns:a16="http://schemas.microsoft.com/office/drawing/2014/main" id="{DD879CC9-F365-418E-AF75-97CCBE65A8E9}"/>
              </a:ext>
            </a:extLst>
          </p:cNvPr>
          <p:cNvSpPr txBox="1">
            <a:spLocks noChangeArrowheads="1"/>
          </p:cNvSpPr>
          <p:nvPr/>
        </p:nvSpPr>
        <p:spPr bwMode="auto">
          <a:xfrm>
            <a:off x="838200" y="6583363"/>
            <a:ext cx="32083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200">
                <a:solidFill>
                  <a:schemeClr val="bg1"/>
                </a:solidFill>
                <a:latin typeface="Comic Sans MS" panose="030F0702030302020204" pitchFamily="66" charset="0"/>
              </a:rPr>
              <a:t>3C66b 20 cm radio / optical  superposition</a:t>
            </a:r>
            <a:endParaRPr lang="cs-CZ" altLang="cs-CZ"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AEDBC175-6B68-4DC6-B80E-35BE71A3F1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5286" y="541866"/>
            <a:ext cx="7108714" cy="6316133"/>
          </a:xfrm>
          <a:prstGeom prst="rect">
            <a:avLst/>
          </a:prstGeom>
        </p:spPr>
      </p:pic>
      <p:pic>
        <p:nvPicPr>
          <p:cNvPr id="5" name="Obrázek 4">
            <a:extLst>
              <a:ext uri="{FF2B5EF4-FFF2-40B4-BE49-F238E27FC236}">
                <a16:creationId xmlns:a16="http://schemas.microsoft.com/office/drawing/2014/main" id="{30EFCAC3-6570-45A2-8C22-DC4BE3B962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65779"/>
            <a:ext cx="2035286" cy="6136041"/>
          </a:xfrm>
          <a:prstGeom prst="rect">
            <a:avLst/>
          </a:prstGeom>
        </p:spPr>
      </p:pic>
      <p:sp>
        <p:nvSpPr>
          <p:cNvPr id="6" name="TextovéPole 5">
            <a:extLst>
              <a:ext uri="{FF2B5EF4-FFF2-40B4-BE49-F238E27FC236}">
                <a16:creationId xmlns:a16="http://schemas.microsoft.com/office/drawing/2014/main" id="{FCCCEF22-0D1C-4946-AC66-A59E713E4BE3}"/>
              </a:ext>
            </a:extLst>
          </p:cNvPr>
          <p:cNvSpPr txBox="1"/>
          <p:nvPr/>
        </p:nvSpPr>
        <p:spPr>
          <a:xfrm>
            <a:off x="1" y="72443"/>
            <a:ext cx="91440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Edward Arthur </a:t>
            </a:r>
            <a:r>
              <a:rPr lang="en-US" dirty="0" err="1">
                <a:latin typeface="Arial" panose="020B0604020202020204" pitchFamily="34" charset="0"/>
                <a:cs typeface="Arial" panose="020B0604020202020204" pitchFamily="34" charset="0"/>
              </a:rPr>
              <a:t>Fath</a:t>
            </a:r>
            <a:r>
              <a:rPr lang="en-US" dirty="0">
                <a:latin typeface="Arial" panose="020B0604020202020204" pitchFamily="34" charset="0"/>
                <a:cs typeface="Arial" panose="020B0604020202020204" pitchFamily="34" charset="0"/>
              </a:rPr>
              <a:t> 1909: The spectra of some spiral nebulae and globular star clusters</a:t>
            </a:r>
            <a:endParaRPr lang="cs-CZ" dirty="0">
              <a:latin typeface="Arial" panose="020B0604020202020204" pitchFamily="34" charset="0"/>
              <a:cs typeface="Arial" panose="020B0604020202020204" pitchFamily="34" charset="0"/>
            </a:endParaRPr>
          </a:p>
        </p:txBody>
      </p:sp>
      <p:sp>
        <p:nvSpPr>
          <p:cNvPr id="2" name="Obdélník 1">
            <a:extLst>
              <a:ext uri="{FF2B5EF4-FFF2-40B4-BE49-F238E27FC236}">
                <a16:creationId xmlns:a16="http://schemas.microsoft.com/office/drawing/2014/main" id="{0265040E-429B-4347-947E-D15F5E097C1E}"/>
              </a:ext>
            </a:extLst>
          </p:cNvPr>
          <p:cNvSpPr/>
          <p:nvPr/>
        </p:nvSpPr>
        <p:spPr>
          <a:xfrm>
            <a:off x="3276600" y="609600"/>
            <a:ext cx="584200" cy="3953933"/>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2644172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026" descr="31xopmon">
            <a:extLst>
              <a:ext uri="{FF2B5EF4-FFF2-40B4-BE49-F238E27FC236}">
                <a16:creationId xmlns:a16="http://schemas.microsoft.com/office/drawing/2014/main" id="{8F4CEC86-AF57-435C-B5B3-84272D6009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4034" name="Picture 2" descr="ngag_short">
            <a:extLst>
              <a:ext uri="{FF2B5EF4-FFF2-40B4-BE49-F238E27FC236}">
                <a16:creationId xmlns:a16="http://schemas.microsoft.com/office/drawing/2014/main" id="{AF369C09-C1F2-48F2-B969-11AC12FF73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4" descr="Galaxy_3C31">
            <a:extLst>
              <a:ext uri="{FF2B5EF4-FFF2-40B4-BE49-F238E27FC236}">
                <a16:creationId xmlns:a16="http://schemas.microsoft.com/office/drawing/2014/main" id="{799F1052-9CEC-4E5D-9F20-4E3882AC63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43200"/>
            <a:ext cx="21812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Text Box 7">
            <a:extLst>
              <a:ext uri="{FF2B5EF4-FFF2-40B4-BE49-F238E27FC236}">
                <a16:creationId xmlns:a16="http://schemas.microsoft.com/office/drawing/2014/main" id="{5F4D24CD-0DAB-43B2-9868-4EC36467F51D}"/>
              </a:ext>
            </a:extLst>
          </p:cNvPr>
          <p:cNvSpPr txBox="1">
            <a:spLocks noChangeArrowheads="1"/>
          </p:cNvSpPr>
          <p:nvPr/>
        </p:nvSpPr>
        <p:spPr bwMode="auto">
          <a:xfrm>
            <a:off x="2061778" y="1139361"/>
            <a:ext cx="18517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800" b="1" dirty="0">
                <a:solidFill>
                  <a:schemeClr val="bg1"/>
                </a:solidFill>
                <a:latin typeface="Arial" panose="020B0604020202020204" pitchFamily="34" charset="0"/>
              </a:rPr>
              <a:t>spirální galaxie</a:t>
            </a:r>
          </a:p>
        </p:txBody>
      </p:sp>
      <p:sp>
        <p:nvSpPr>
          <p:cNvPr id="44037" name="Text Box 9">
            <a:extLst>
              <a:ext uri="{FF2B5EF4-FFF2-40B4-BE49-F238E27FC236}">
                <a16:creationId xmlns:a16="http://schemas.microsoft.com/office/drawing/2014/main" id="{DE18E378-9642-4E97-AD0B-07B8C365A5E1}"/>
              </a:ext>
            </a:extLst>
          </p:cNvPr>
          <p:cNvSpPr txBox="1">
            <a:spLocks noChangeArrowheads="1"/>
          </p:cNvSpPr>
          <p:nvPr/>
        </p:nvSpPr>
        <p:spPr bwMode="auto">
          <a:xfrm>
            <a:off x="1497520" y="2390320"/>
            <a:ext cx="29803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800" b="1" dirty="0">
                <a:solidFill>
                  <a:schemeClr val="bg1"/>
                </a:solidFill>
                <a:latin typeface="Arial" panose="020B0604020202020204" pitchFamily="34" charset="0"/>
              </a:rPr>
              <a:t>galaxie s aktivním jádrem</a:t>
            </a:r>
          </a:p>
        </p:txBody>
      </p:sp>
      <p:sp>
        <p:nvSpPr>
          <p:cNvPr id="44038" name="Text Box 10">
            <a:extLst>
              <a:ext uri="{FF2B5EF4-FFF2-40B4-BE49-F238E27FC236}">
                <a16:creationId xmlns:a16="http://schemas.microsoft.com/office/drawing/2014/main" id="{0CBBF543-9747-4103-8CEB-215A32BBC78E}"/>
              </a:ext>
            </a:extLst>
          </p:cNvPr>
          <p:cNvSpPr txBox="1">
            <a:spLocks noChangeArrowheads="1"/>
          </p:cNvSpPr>
          <p:nvPr/>
        </p:nvSpPr>
        <p:spPr bwMode="auto">
          <a:xfrm>
            <a:off x="2517029" y="3669392"/>
            <a:ext cx="9028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800" b="1" dirty="0">
                <a:solidFill>
                  <a:schemeClr val="bg1"/>
                </a:solidFill>
                <a:latin typeface="Arial" panose="020B0604020202020204" pitchFamily="34" charset="0"/>
              </a:rPr>
              <a:t>kvazar</a:t>
            </a:r>
          </a:p>
        </p:txBody>
      </p:sp>
      <p:pic>
        <p:nvPicPr>
          <p:cNvPr id="44041" name="Picture 3" descr="qsohosts_hst_big">
            <a:extLst>
              <a:ext uri="{FF2B5EF4-FFF2-40B4-BE49-F238E27FC236}">
                <a16:creationId xmlns:a16="http://schemas.microsoft.com/office/drawing/2014/main" id="{514D7907-61B7-43DF-9EC6-9CEE9AAACC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2860675"/>
            <a:ext cx="5181600" cy="399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ovéPole 9"/>
          <p:cNvSpPr txBox="1"/>
          <p:nvPr/>
        </p:nvSpPr>
        <p:spPr>
          <a:xfrm>
            <a:off x="5682343" y="0"/>
            <a:ext cx="3467100" cy="2893100"/>
          </a:xfrm>
          <a:prstGeom prst="rect">
            <a:avLst/>
          </a:prstGeom>
          <a:noFill/>
        </p:spPr>
        <p:txBody>
          <a:bodyPr wrap="square" rtlCol="0">
            <a:spAutoFit/>
          </a:bodyPr>
          <a:lstStyle/>
          <a:p>
            <a:r>
              <a:rPr lang="cs-CZ" sz="1400" b="1" dirty="0">
                <a:solidFill>
                  <a:schemeClr val="bg1"/>
                </a:solidFill>
                <a:latin typeface="Arial" panose="020B0604020202020204" pitchFamily="34" charset="0"/>
                <a:cs typeface="Arial" panose="020B0604020202020204" pitchFamily="34" charset="0"/>
              </a:rPr>
              <a:t>Kvazary</a:t>
            </a:r>
            <a:r>
              <a:rPr lang="cs-CZ" sz="1400" dirty="0">
                <a:solidFill>
                  <a:schemeClr val="bg1"/>
                </a:solidFill>
                <a:latin typeface="Arial" panose="020B0604020202020204" pitchFamily="34" charset="0"/>
                <a:cs typeface="Arial" panose="020B0604020202020204" pitchFamily="34" charset="0"/>
              </a:rPr>
              <a:t> – objekty objevené počátkem 60. let, mají malé úhlové rozměry (&lt;1″) a obrovský zářivý výkon v celém spektru (10</a:t>
            </a:r>
            <a:r>
              <a:rPr lang="cs-CZ" sz="1400" baseline="30000" dirty="0">
                <a:solidFill>
                  <a:schemeClr val="bg1"/>
                </a:solidFill>
                <a:latin typeface="Arial" panose="020B0604020202020204" pitchFamily="34" charset="0"/>
                <a:cs typeface="Arial" panose="020B0604020202020204" pitchFamily="34" charset="0"/>
              </a:rPr>
              <a:t>35</a:t>
            </a:r>
            <a:r>
              <a:rPr lang="cs-CZ" sz="1400" dirty="0">
                <a:solidFill>
                  <a:schemeClr val="bg1"/>
                </a:solidFill>
                <a:latin typeface="Arial" panose="020B0604020202020204" pitchFamily="34" charset="0"/>
                <a:cs typeface="Arial" panose="020B0604020202020204" pitchFamily="34" charset="0"/>
              </a:rPr>
              <a:t> až 10</a:t>
            </a:r>
            <a:r>
              <a:rPr lang="cs-CZ" sz="1400" baseline="30000" dirty="0">
                <a:solidFill>
                  <a:schemeClr val="bg1"/>
                </a:solidFill>
                <a:latin typeface="Arial" panose="020B0604020202020204" pitchFamily="34" charset="0"/>
                <a:cs typeface="Arial" panose="020B0604020202020204" pitchFamily="34" charset="0"/>
              </a:rPr>
              <a:t>40</a:t>
            </a:r>
            <a:r>
              <a:rPr lang="cs-CZ" sz="1400" dirty="0">
                <a:solidFill>
                  <a:schemeClr val="bg1"/>
                </a:solidFill>
                <a:latin typeface="Arial" panose="020B0604020202020204" pitchFamily="34" charset="0"/>
                <a:cs typeface="Arial" panose="020B0604020202020204" pitchFamily="34" charset="0"/>
              </a:rPr>
              <a:t> W). Kvazary se nacházejí ve velkých kosmologických vzdálenostech, jejich světlo je poznamenáno rozpínáním vesmíru a spektrum je výrazně posunuté k červenému konci. Energetická bilance odpovídá vyzařování celých galaxií. Jde o zárodky budoucích galaxií, v jejichž středu se nacházejí obří černé díry s charakteristickými výtrysky hmoty.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7106" name="Picture 2" descr="01m87vlba">
            <a:extLst>
              <a:ext uri="{FF2B5EF4-FFF2-40B4-BE49-F238E27FC236}">
                <a16:creationId xmlns:a16="http://schemas.microsoft.com/office/drawing/2014/main" id="{2ABEFE7D-CE33-455F-AC44-2D9D58CEA0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0713"/>
            <a:ext cx="7380288" cy="553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3" descr="m87_1">
            <a:extLst>
              <a:ext uri="{FF2B5EF4-FFF2-40B4-BE49-F238E27FC236}">
                <a16:creationId xmlns:a16="http://schemas.microsoft.com/office/drawing/2014/main" id="{050E8827-7268-4187-9E8E-3460FCAEE015}"/>
              </a:ext>
            </a:extLst>
          </p:cNvPr>
          <p:cNvPicPr>
            <a:picLocks noChangeAspect="1" noChangeArrowheads="1"/>
          </p:cNvPicPr>
          <p:nvPr/>
        </p:nvPicPr>
        <p:blipFill>
          <a:blip r:embed="rId3">
            <a:clrChange>
              <a:clrFrom>
                <a:srgbClr val="1E1D23"/>
              </a:clrFrom>
              <a:clrTo>
                <a:srgbClr val="1E1D23">
                  <a:alpha val="0"/>
                </a:srgbClr>
              </a:clrTo>
            </a:clrChange>
            <a:extLst>
              <a:ext uri="{28A0092B-C50C-407E-A947-70E740481C1C}">
                <a14:useLocalDpi xmlns:a14="http://schemas.microsoft.com/office/drawing/2010/main" val="0"/>
              </a:ext>
            </a:extLst>
          </a:blip>
          <a:srcRect/>
          <a:stretch>
            <a:fillRect/>
          </a:stretch>
        </p:blipFill>
        <p:spPr bwMode="auto">
          <a:xfrm rot="1627625">
            <a:off x="6011863" y="3573463"/>
            <a:ext cx="2649537"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 Box 4">
            <a:extLst>
              <a:ext uri="{FF2B5EF4-FFF2-40B4-BE49-F238E27FC236}">
                <a16:creationId xmlns:a16="http://schemas.microsoft.com/office/drawing/2014/main" id="{6EC9B513-6208-435F-850E-A0977CB156F4}"/>
              </a:ext>
            </a:extLst>
          </p:cNvPr>
          <p:cNvSpPr txBox="1">
            <a:spLocks noChangeArrowheads="1"/>
          </p:cNvSpPr>
          <p:nvPr/>
        </p:nvSpPr>
        <p:spPr bwMode="auto">
          <a:xfrm>
            <a:off x="6084888" y="6237288"/>
            <a:ext cx="285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cs-CZ" altLang="cs-CZ" sz="1800" b="1">
                <a:solidFill>
                  <a:srgbClr val="FF5050"/>
                </a:solidFill>
                <a:latin typeface="Arial" panose="020B0604020202020204" pitchFamily="34" charset="0"/>
              </a:rPr>
              <a:t>M87 ve viditelném světle</a:t>
            </a:r>
          </a:p>
        </p:txBody>
      </p:sp>
      <p:sp>
        <p:nvSpPr>
          <p:cNvPr id="47109" name="Line 6">
            <a:extLst>
              <a:ext uri="{FF2B5EF4-FFF2-40B4-BE49-F238E27FC236}">
                <a16:creationId xmlns:a16="http://schemas.microsoft.com/office/drawing/2014/main" id="{C3ED5176-3F8B-4CCC-AE3A-5A7CEBA75E9F}"/>
              </a:ext>
            </a:extLst>
          </p:cNvPr>
          <p:cNvSpPr>
            <a:spLocks noChangeShapeType="1"/>
          </p:cNvSpPr>
          <p:nvPr/>
        </p:nvSpPr>
        <p:spPr bwMode="auto">
          <a:xfrm>
            <a:off x="7235825" y="836613"/>
            <a:ext cx="431800" cy="3960812"/>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cs-CZ"/>
          </a:p>
        </p:txBody>
      </p:sp>
      <p:sp>
        <p:nvSpPr>
          <p:cNvPr id="47110" name="Line 7">
            <a:extLst>
              <a:ext uri="{FF2B5EF4-FFF2-40B4-BE49-F238E27FC236}">
                <a16:creationId xmlns:a16="http://schemas.microsoft.com/office/drawing/2014/main" id="{80767DDA-307F-4A38-A399-F2928056F801}"/>
              </a:ext>
            </a:extLst>
          </p:cNvPr>
          <p:cNvSpPr>
            <a:spLocks noChangeShapeType="1"/>
          </p:cNvSpPr>
          <p:nvPr/>
        </p:nvSpPr>
        <p:spPr bwMode="auto">
          <a:xfrm>
            <a:off x="7380288" y="4868863"/>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cs-CZ"/>
          </a:p>
        </p:txBody>
      </p:sp>
      <p:sp>
        <p:nvSpPr>
          <p:cNvPr id="47111" name="Line 8">
            <a:extLst>
              <a:ext uri="{FF2B5EF4-FFF2-40B4-BE49-F238E27FC236}">
                <a16:creationId xmlns:a16="http://schemas.microsoft.com/office/drawing/2014/main" id="{AC8C65CE-B8DA-4DBC-B01E-47208BFB909B}"/>
              </a:ext>
            </a:extLst>
          </p:cNvPr>
          <p:cNvSpPr>
            <a:spLocks noChangeShapeType="1"/>
          </p:cNvSpPr>
          <p:nvPr/>
        </p:nvSpPr>
        <p:spPr bwMode="auto">
          <a:xfrm flipH="1" flipV="1">
            <a:off x="3851275" y="2781300"/>
            <a:ext cx="3457575" cy="216058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cs-CZ"/>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descr="L:\Astronomy\Kvazary\3C 273 HST.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89" t="4568" r="1135" b="4692"/>
          <a:stretch/>
        </p:blipFill>
        <p:spPr bwMode="auto">
          <a:xfrm>
            <a:off x="0" y="0"/>
            <a:ext cx="9144000" cy="6781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1676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L:\Astronomy\Kvazary\jet 3C 27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8708" y="1562460"/>
            <a:ext cx="5185292" cy="4519476"/>
          </a:xfrm>
          <a:prstGeom prst="rect">
            <a:avLst/>
          </a:prstGeom>
          <a:noFill/>
          <a:extLst>
            <a:ext uri="{909E8E84-426E-40DD-AFC4-6F175D3DCCD1}">
              <a14:hiddenFill xmlns:a14="http://schemas.microsoft.com/office/drawing/2010/main">
                <a:solidFill>
                  <a:srgbClr val="FFFFFF"/>
                </a:solidFill>
              </a14:hiddenFill>
            </a:ext>
          </a:extLst>
        </p:spPr>
      </p:pic>
      <p:sp>
        <p:nvSpPr>
          <p:cNvPr id="2" name="TextovéPole 1"/>
          <p:cNvSpPr txBox="1"/>
          <p:nvPr/>
        </p:nvSpPr>
        <p:spPr>
          <a:xfrm>
            <a:off x="0" y="3819144"/>
            <a:ext cx="3958708" cy="3046988"/>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Images of the jet in 3C 273 in three different bands. </a:t>
            </a:r>
            <a:r>
              <a:rPr lang="en-US" sz="1200" i="1" dirty="0">
                <a:latin typeface="Arial" panose="020B0604020202020204" pitchFamily="34" charset="0"/>
                <a:cs typeface="Arial" panose="020B0604020202020204" pitchFamily="34" charset="0"/>
              </a:rPr>
              <a:t>Left: </a:t>
            </a:r>
            <a:r>
              <a:rPr lang="en-US" sz="1200" dirty="0">
                <a:latin typeface="Arial" panose="020B0604020202020204" pitchFamily="34" charset="0"/>
                <a:cs typeface="Arial" panose="020B0604020202020204" pitchFamily="34" charset="0"/>
              </a:rPr>
              <a:t>Image at 1.647 GHz using the Merlin array, kindly</a:t>
            </a:r>
            <a:r>
              <a:rPr lang="cs-CZ"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provided by Tom </a:t>
            </a:r>
            <a:r>
              <a:rPr lang="en-US" sz="1200" dirty="0" err="1">
                <a:latin typeface="Arial" panose="020B0604020202020204" pitchFamily="34" charset="0"/>
                <a:cs typeface="Arial" panose="020B0604020202020204" pitchFamily="34" charset="0"/>
              </a:rPr>
              <a:t>Muxlow</a:t>
            </a:r>
            <a:r>
              <a:rPr lang="en-US" sz="1200" dirty="0">
                <a:latin typeface="Arial" panose="020B0604020202020204" pitchFamily="34" charset="0"/>
                <a:cs typeface="Arial" panose="020B0604020202020204" pitchFamily="34" charset="0"/>
              </a:rPr>
              <a:t> of Jodrell Bank. </a:t>
            </a:r>
            <a:r>
              <a:rPr lang="en-US" sz="1200" i="1" dirty="0">
                <a:latin typeface="Arial" panose="020B0604020202020204" pitchFamily="34" charset="0"/>
                <a:cs typeface="Arial" panose="020B0604020202020204" pitchFamily="34" charset="0"/>
              </a:rPr>
              <a:t>Middle: </a:t>
            </a:r>
            <a:r>
              <a:rPr lang="en-US" sz="1200" dirty="0">
                <a:latin typeface="Arial" panose="020B0604020202020204" pitchFamily="34" charset="0"/>
                <a:cs typeface="Arial" panose="020B0604020202020204" pitchFamily="34" charset="0"/>
              </a:rPr>
              <a:t>The Hubble Space Telescope Planetary Camera image in the</a:t>
            </a:r>
            <a:r>
              <a:rPr lang="cs-CZ"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F622W filter (centered at 6170 Å). Features are labelled according to the nomenclature used by </a:t>
            </a:r>
            <a:r>
              <a:rPr lang="en-US" sz="1200" dirty="0" err="1">
                <a:latin typeface="Arial" panose="020B0604020202020204" pitchFamily="34" charset="0"/>
                <a:cs typeface="Arial" panose="020B0604020202020204" pitchFamily="34" charset="0"/>
              </a:rPr>
              <a:t>Bahcall</a:t>
            </a:r>
            <a:r>
              <a:rPr lang="en-US" sz="1200" dirty="0">
                <a:latin typeface="Arial" panose="020B0604020202020204" pitchFamily="34" charset="0"/>
                <a:cs typeface="Arial" panose="020B0604020202020204" pitchFamily="34" charset="0"/>
              </a:rPr>
              <a:t> et al. (1995).</a:t>
            </a:r>
            <a:r>
              <a:rPr lang="cs-CZ" sz="1200" dirty="0">
                <a:latin typeface="Arial" panose="020B0604020202020204" pitchFamily="34" charset="0"/>
                <a:cs typeface="Arial" panose="020B0604020202020204" pitchFamily="34" charset="0"/>
              </a:rPr>
              <a:t> </a:t>
            </a:r>
            <a:r>
              <a:rPr lang="en-US" sz="1200" i="1" dirty="0">
                <a:latin typeface="Arial" panose="020B0604020202020204" pitchFamily="34" charset="0"/>
                <a:cs typeface="Arial" panose="020B0604020202020204" pitchFamily="34" charset="0"/>
              </a:rPr>
              <a:t>Right: </a:t>
            </a:r>
            <a:r>
              <a:rPr lang="en-US" sz="1200" dirty="0">
                <a:latin typeface="Arial" panose="020B0604020202020204" pitchFamily="34" charset="0"/>
                <a:cs typeface="Arial" panose="020B0604020202020204" pitchFamily="34" charset="0"/>
              </a:rPr>
              <a:t>Raw Chandra image of the X-ray emission from the jet of 3C 273 in 0.1′′ bins overlaid with a version of the</a:t>
            </a:r>
            <a:r>
              <a:rPr lang="cs-CZ"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HST image smoothed with a Gaussian profile in order to match the X-ray imaging resolution. The X-ray and optical</a:t>
            </a:r>
            <a:r>
              <a:rPr lang="cs-CZ"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images have been registered to each other to about 0.05′′ using the position of knot A1. The overall shape of the jet is</a:t>
            </a:r>
          </a:p>
          <a:p>
            <a:r>
              <a:rPr lang="en-US" sz="1200" dirty="0">
                <a:latin typeface="Arial" panose="020B0604020202020204" pitchFamily="34" charset="0"/>
                <a:cs typeface="Arial" panose="020B0604020202020204" pitchFamily="34" charset="0"/>
              </a:rPr>
              <a:t>remarkably similar in length and curvature but the X-ray emission fades to the end of the jet so individual </a:t>
            </a:r>
            <a:endParaRPr lang="cs-CZ"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C knots are</a:t>
            </a:r>
            <a:r>
              <a:rPr lang="cs-CZ" sz="1200" dirty="0">
                <a:latin typeface="Arial" panose="020B0604020202020204" pitchFamily="34" charset="0"/>
                <a:cs typeface="Arial" panose="020B0604020202020204" pitchFamily="34" charset="0"/>
              </a:rPr>
              <a:t> not </a:t>
            </a:r>
            <a:r>
              <a:rPr lang="cs-CZ" sz="1200" dirty="0" err="1">
                <a:latin typeface="Arial" panose="020B0604020202020204" pitchFamily="34" charset="0"/>
                <a:cs typeface="Arial" panose="020B0604020202020204" pitchFamily="34" charset="0"/>
              </a:rPr>
              <a:t>discernable</a:t>
            </a:r>
            <a:r>
              <a:rPr lang="cs-CZ" sz="1200" dirty="0">
                <a:latin typeface="Arial" panose="020B0604020202020204" pitchFamily="34" charset="0"/>
                <a:cs typeface="Arial" panose="020B0604020202020204" pitchFamily="34" charset="0"/>
              </a:rPr>
              <a:t>.</a:t>
            </a:r>
          </a:p>
        </p:txBody>
      </p:sp>
      <p:sp>
        <p:nvSpPr>
          <p:cNvPr id="5" name="TextovéPole 4"/>
          <p:cNvSpPr txBox="1"/>
          <p:nvPr/>
        </p:nvSpPr>
        <p:spPr>
          <a:xfrm>
            <a:off x="7452320" y="1124744"/>
            <a:ext cx="1685077"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Chandra X-ray</a:t>
            </a:r>
            <a:endParaRPr lang="cs-CZ" dirty="0"/>
          </a:p>
        </p:txBody>
      </p:sp>
      <p:sp>
        <p:nvSpPr>
          <p:cNvPr id="6" name="TextovéPole 5"/>
          <p:cNvSpPr txBox="1"/>
          <p:nvPr/>
        </p:nvSpPr>
        <p:spPr>
          <a:xfrm>
            <a:off x="4067944" y="116632"/>
            <a:ext cx="2069797"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3C 273</a:t>
            </a:r>
            <a:r>
              <a:rPr lang="cs-CZ" b="1" dirty="0">
                <a:latin typeface="Arial" panose="020B0604020202020204" pitchFamily="34" charset="0"/>
                <a:cs typeface="Arial" panose="020B0604020202020204" pitchFamily="34" charset="0"/>
              </a:rPr>
              <a:t> - Chandra</a:t>
            </a:r>
            <a:endParaRPr lang="cs-CZ" b="1" dirty="0"/>
          </a:p>
        </p:txBody>
      </p:sp>
      <p:sp>
        <p:nvSpPr>
          <p:cNvPr id="7" name="TextovéPole 6"/>
          <p:cNvSpPr txBox="1"/>
          <p:nvPr/>
        </p:nvSpPr>
        <p:spPr>
          <a:xfrm>
            <a:off x="3730439" y="6545205"/>
            <a:ext cx="5444054"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MERLIN </a:t>
            </a:r>
            <a:r>
              <a:rPr lang="cs-CZ" sz="1400" dirty="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The Multi-Element Radio Linked Interferometer Network</a:t>
            </a:r>
            <a:endParaRPr lang="cs-CZ" sz="1400" dirty="0"/>
          </a:p>
        </p:txBody>
      </p:sp>
      <p:sp>
        <p:nvSpPr>
          <p:cNvPr id="8" name="TextovéPole 7"/>
          <p:cNvSpPr txBox="1"/>
          <p:nvPr/>
        </p:nvSpPr>
        <p:spPr>
          <a:xfrm>
            <a:off x="6228188" y="1124744"/>
            <a:ext cx="646331" cy="369332"/>
          </a:xfrm>
          <a:prstGeom prst="rect">
            <a:avLst/>
          </a:prstGeom>
          <a:noFill/>
        </p:spPr>
        <p:txBody>
          <a:bodyPr wrap="none" rtlCol="0">
            <a:spAutoFit/>
          </a:bodyPr>
          <a:lstStyle/>
          <a:p>
            <a:r>
              <a:rPr lang="cs-CZ" dirty="0">
                <a:latin typeface="Arial" panose="020B0604020202020204" pitchFamily="34" charset="0"/>
                <a:cs typeface="Arial" panose="020B0604020202020204" pitchFamily="34" charset="0"/>
              </a:rPr>
              <a:t>HST</a:t>
            </a:r>
            <a:endParaRPr lang="cs-CZ" dirty="0"/>
          </a:p>
        </p:txBody>
      </p:sp>
      <p:sp>
        <p:nvSpPr>
          <p:cNvPr id="3" name="TextovéPole 2"/>
          <p:cNvSpPr txBox="1"/>
          <p:nvPr/>
        </p:nvSpPr>
        <p:spPr>
          <a:xfrm>
            <a:off x="4644008" y="764704"/>
            <a:ext cx="234414" cy="369332"/>
          </a:xfrm>
          <a:prstGeom prst="rect">
            <a:avLst/>
          </a:prstGeom>
          <a:noFill/>
        </p:spPr>
        <p:txBody>
          <a:bodyPr wrap="square" rtlCol="0">
            <a:spAutoFit/>
          </a:bodyPr>
          <a:lstStyle/>
          <a:p>
            <a:endParaRPr lang="cs-CZ" dirty="0"/>
          </a:p>
        </p:txBody>
      </p:sp>
      <p:sp>
        <p:nvSpPr>
          <p:cNvPr id="4" name="TextovéPole 3"/>
          <p:cNvSpPr txBox="1"/>
          <p:nvPr/>
        </p:nvSpPr>
        <p:spPr>
          <a:xfrm>
            <a:off x="5868553" y="6081936"/>
            <a:ext cx="3268844" cy="400110"/>
          </a:xfrm>
          <a:prstGeom prst="rect">
            <a:avLst/>
          </a:prstGeom>
          <a:noFill/>
        </p:spPr>
        <p:txBody>
          <a:bodyPr wrap="none" rtlCol="0">
            <a:spAutoFit/>
          </a:bodyPr>
          <a:lstStyle/>
          <a:p>
            <a:pPr algn="r"/>
            <a:r>
              <a:rPr lang="cs-CZ" sz="1000" dirty="0">
                <a:latin typeface="Arial" panose="020B0604020202020204" pitchFamily="34" charset="0"/>
                <a:cs typeface="Arial" panose="020B0604020202020204" pitchFamily="34" charset="0"/>
                <a:hlinkClick r:id="rId3"/>
              </a:rPr>
              <a:t>http://chandra.harvard.edu/photo/2000/0131/more.html</a:t>
            </a:r>
          </a:p>
          <a:p>
            <a:pPr algn="r"/>
            <a:r>
              <a:rPr lang="cs-CZ" sz="1000" dirty="0">
                <a:latin typeface="Arial" panose="020B0604020202020204" pitchFamily="34" charset="0"/>
                <a:cs typeface="Arial" panose="020B0604020202020204" pitchFamily="34" charset="0"/>
                <a:hlinkClick r:id="rId3"/>
              </a:rPr>
              <a:t>https://arxiv.org/abs/astro-ph/0012162</a:t>
            </a:r>
            <a:endParaRPr lang="cs-CZ" sz="1000" dirty="0">
              <a:latin typeface="Arial" panose="020B0604020202020204" pitchFamily="34" charset="0"/>
              <a:cs typeface="Arial" panose="020B0604020202020204" pitchFamily="34" charset="0"/>
            </a:endParaRPr>
          </a:p>
        </p:txBody>
      </p:sp>
      <p:pic>
        <p:nvPicPr>
          <p:cNvPr id="8196" name="Picture 4" descr="L:\Astronomy\Kvazary\3C273_sca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58708" cy="3801617"/>
          </a:xfrm>
          <a:prstGeom prst="rect">
            <a:avLst/>
          </a:prstGeom>
          <a:noFill/>
          <a:extLst>
            <a:ext uri="{909E8E84-426E-40DD-AFC4-6F175D3DCCD1}">
              <a14:hiddenFill xmlns:a14="http://schemas.microsoft.com/office/drawing/2010/main">
                <a:solidFill>
                  <a:srgbClr val="FFFFFF"/>
                </a:solidFill>
              </a14:hiddenFill>
            </a:ext>
          </a:extLst>
        </p:spPr>
      </p:pic>
      <p:sp>
        <p:nvSpPr>
          <p:cNvPr id="11" name="TextovéPole 10"/>
          <p:cNvSpPr txBox="1"/>
          <p:nvPr/>
        </p:nvSpPr>
        <p:spPr>
          <a:xfrm>
            <a:off x="4067944" y="1129019"/>
            <a:ext cx="1620957" cy="369332"/>
          </a:xfrm>
          <a:prstGeom prst="rect">
            <a:avLst/>
          </a:prstGeom>
          <a:noFill/>
        </p:spPr>
        <p:txBody>
          <a:bodyPr wrap="none" rtlCol="0">
            <a:spAutoFit/>
          </a:bodyPr>
          <a:lstStyle/>
          <a:p>
            <a:r>
              <a:rPr lang="cs-CZ" dirty="0" err="1">
                <a:latin typeface="Arial" panose="020B0604020202020204" pitchFamily="34" charset="0"/>
                <a:cs typeface="Arial" panose="020B0604020202020204" pitchFamily="34" charset="0"/>
              </a:rPr>
              <a:t>Radio</a:t>
            </a:r>
            <a:r>
              <a:rPr lang="cs-CZ" dirty="0">
                <a:latin typeface="Arial" panose="020B0604020202020204" pitchFamily="34" charset="0"/>
                <a:cs typeface="Arial" panose="020B0604020202020204" pitchFamily="34" charset="0"/>
              </a:rPr>
              <a:t> - </a:t>
            </a:r>
            <a:r>
              <a:rPr lang="cs-CZ" dirty="0" err="1">
                <a:latin typeface="Arial" panose="020B0604020202020204" pitchFamily="34" charset="0"/>
                <a:cs typeface="Arial" panose="020B0604020202020204" pitchFamily="34" charset="0"/>
              </a:rPr>
              <a:t>Merlin</a:t>
            </a:r>
            <a:endParaRPr lang="cs-CZ" dirty="0"/>
          </a:p>
        </p:txBody>
      </p:sp>
    </p:spTree>
    <p:extLst>
      <p:ext uri="{BB962C8B-B14F-4D97-AF65-F5344CB8AC3E}">
        <p14:creationId xmlns:p14="http://schemas.microsoft.com/office/powerpoint/2010/main" val="40657494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230182"/>
        </a:solidFill>
        <a:effectLst/>
      </p:bgPr>
    </p:bg>
    <p:spTree>
      <p:nvGrpSpPr>
        <p:cNvPr id="1" name=""/>
        <p:cNvGrpSpPr/>
        <p:nvPr/>
      </p:nvGrpSpPr>
      <p:grpSpPr>
        <a:xfrm>
          <a:off x="0" y="0"/>
          <a:ext cx="0" cy="0"/>
          <a:chOff x="0" y="0"/>
          <a:chExt cx="0" cy="0"/>
        </a:xfrm>
      </p:grpSpPr>
      <p:pic>
        <p:nvPicPr>
          <p:cNvPr id="1026" name="Picture 2" descr="E:\Astronomy\Kvazary\spectr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9441" y="6043"/>
            <a:ext cx="6774557" cy="4820632"/>
          </a:xfrm>
          <a:prstGeom prst="rect">
            <a:avLst/>
          </a:prstGeom>
          <a:noFill/>
          <a:extLst>
            <a:ext uri="{909E8E84-426E-40DD-AFC4-6F175D3DCCD1}">
              <a14:hiddenFill xmlns:a14="http://schemas.microsoft.com/office/drawing/2010/main">
                <a:solidFill>
                  <a:srgbClr val="FFFFFF"/>
                </a:solidFill>
              </a14:hiddenFill>
            </a:ext>
          </a:extLst>
        </p:spPr>
      </p:pic>
      <p:sp>
        <p:nvSpPr>
          <p:cNvPr id="3" name="TextovéPole 2"/>
          <p:cNvSpPr txBox="1"/>
          <p:nvPr/>
        </p:nvSpPr>
        <p:spPr>
          <a:xfrm>
            <a:off x="-1" y="198579"/>
            <a:ext cx="1685077" cy="923330"/>
          </a:xfrm>
          <a:prstGeom prst="rect">
            <a:avLst/>
          </a:prstGeom>
          <a:noFill/>
        </p:spPr>
        <p:txBody>
          <a:bodyPr wrap="none" rtlCol="0">
            <a:spAutoFit/>
          </a:bodyPr>
          <a:lstStyle/>
          <a:p>
            <a:r>
              <a:rPr lang="cs-CZ" b="1" dirty="0">
                <a:solidFill>
                  <a:schemeClr val="bg1"/>
                </a:solidFill>
                <a:latin typeface="Arial" panose="020B0604020202020204" pitchFamily="34" charset="0"/>
                <a:cs typeface="Arial" panose="020B0604020202020204" pitchFamily="34" charset="0"/>
              </a:rPr>
              <a:t>SPEKTRA </a:t>
            </a:r>
          </a:p>
          <a:p>
            <a:r>
              <a:rPr lang="cs-CZ" b="1" dirty="0">
                <a:solidFill>
                  <a:schemeClr val="bg1"/>
                </a:solidFill>
                <a:latin typeface="Arial" panose="020B0604020202020204" pitchFamily="34" charset="0"/>
                <a:cs typeface="Arial" panose="020B0604020202020204" pitchFamily="34" charset="0"/>
              </a:rPr>
              <a:t>HVĚZDNÝCH </a:t>
            </a:r>
          </a:p>
          <a:p>
            <a:r>
              <a:rPr lang="cs-CZ" b="1" dirty="0">
                <a:solidFill>
                  <a:schemeClr val="bg1"/>
                </a:solidFill>
                <a:latin typeface="Arial" panose="020B0604020202020204" pitchFamily="34" charset="0"/>
                <a:cs typeface="Arial" panose="020B0604020202020204" pitchFamily="34" charset="0"/>
              </a:rPr>
              <a:t>OSTROVŮ</a:t>
            </a:r>
          </a:p>
        </p:txBody>
      </p:sp>
      <p:sp>
        <p:nvSpPr>
          <p:cNvPr id="4" name="TextovéPole 3"/>
          <p:cNvSpPr txBox="1"/>
          <p:nvPr/>
        </p:nvSpPr>
        <p:spPr>
          <a:xfrm>
            <a:off x="0" y="4704215"/>
            <a:ext cx="9144000" cy="2154436"/>
          </a:xfrm>
          <a:prstGeom prst="rect">
            <a:avLst/>
          </a:prstGeom>
          <a:noFill/>
        </p:spPr>
        <p:txBody>
          <a:bodyPr wrap="square" rtlCol="0">
            <a:spAutoFit/>
          </a:bodyPr>
          <a:lstStyle/>
          <a:p>
            <a:r>
              <a:rPr lang="en-US" sz="1400" dirty="0">
                <a:solidFill>
                  <a:schemeClr val="bg1"/>
                </a:solidFill>
                <a:latin typeface="Arial" panose="020B0604020202020204" pitchFamily="34" charset="0"/>
              </a:rPr>
              <a:t>Quasars have a family resemblance to </a:t>
            </a:r>
            <a:r>
              <a:rPr lang="en-US" sz="1400" dirty="0" err="1">
                <a:solidFill>
                  <a:schemeClr val="bg1"/>
                </a:solidFill>
                <a:latin typeface="Arial" panose="020B0604020202020204" pitchFamily="34" charset="0"/>
              </a:rPr>
              <a:t>Seyfert</a:t>
            </a:r>
            <a:r>
              <a:rPr lang="en-US" sz="1400" dirty="0">
                <a:solidFill>
                  <a:schemeClr val="bg1"/>
                </a:solidFill>
                <a:latin typeface="Arial" panose="020B0604020202020204" pitchFamily="34" charset="0"/>
              </a:rPr>
              <a:t> 1 nuclei, and in most cases, the bumps of Fe II emission are even more prominent in quasars, rippling the spectrum between the strong individual lines. BL </a:t>
            </a:r>
            <a:r>
              <a:rPr lang="en-US" sz="1400" dirty="0" err="1">
                <a:solidFill>
                  <a:schemeClr val="bg1"/>
                </a:solidFill>
                <a:latin typeface="Arial" panose="020B0604020202020204" pitchFamily="34" charset="0"/>
              </a:rPr>
              <a:t>Lacertae</a:t>
            </a:r>
            <a:r>
              <a:rPr lang="en-US" sz="1400" dirty="0">
                <a:solidFill>
                  <a:schemeClr val="bg1"/>
                </a:solidFill>
                <a:latin typeface="Arial" panose="020B0604020202020204" pitchFamily="34" charset="0"/>
              </a:rPr>
              <a:t> objects have virtually featureless spectra, making even their redshifts difficult to measure unless the surrounding galaxy can be detected, or emission lines show up when the nucleus is temporarily much fainter than usual. At lower activity levels, many galaxies contain nuclear emission regions known as LINERs (Low-Ionization Nuclear Emission-Line Regions</a:t>
            </a:r>
            <a:r>
              <a:rPr lang="cs-CZ" sz="1400" dirty="0">
                <a:solidFill>
                  <a:schemeClr val="bg1"/>
                </a:solidFill>
                <a:latin typeface="Arial" panose="020B0604020202020204" pitchFamily="34" charset="0"/>
              </a:rPr>
              <a:t>)</a:t>
            </a:r>
            <a:r>
              <a:rPr lang="en-US" sz="1400" dirty="0">
                <a:solidFill>
                  <a:schemeClr val="bg1"/>
                </a:solidFill>
                <a:latin typeface="Arial" panose="020B0604020202020204" pitchFamily="34" charset="0"/>
              </a:rPr>
              <a:t>. NGC 4579, shown here, has a very faint </a:t>
            </a:r>
            <a:r>
              <a:rPr lang="en-US" sz="1400" dirty="0" err="1">
                <a:solidFill>
                  <a:schemeClr val="bg1"/>
                </a:solidFill>
                <a:latin typeface="Arial" panose="020B0604020202020204" pitchFamily="34" charset="0"/>
              </a:rPr>
              <a:t>Seyfert</a:t>
            </a:r>
            <a:r>
              <a:rPr lang="en-US" sz="1400" dirty="0">
                <a:solidFill>
                  <a:schemeClr val="bg1"/>
                </a:solidFill>
                <a:latin typeface="Arial" panose="020B0604020202020204" pitchFamily="34" charset="0"/>
              </a:rPr>
              <a:t> 1-like broad component to its H-alpha emission, and a modestly bright ultraviolet central source. Finally, a normal galaxy spectrum (of an early-type spiral, NGC 3368) is shown for comparison. Most of its spectrum shows the combined absorption features from the atmospheres of individual stars, with weak emission lines from gas in star-forming regions ionized by hot young stars.</a:t>
            </a:r>
            <a:endParaRPr lang="cs-CZ" sz="1400" dirty="0">
              <a:solidFill>
                <a:schemeClr val="bg1"/>
              </a:solidFill>
              <a:latin typeface="Arial" panose="020B0604020202020204" pitchFamily="34" charset="0"/>
            </a:endParaRPr>
          </a:p>
          <a:p>
            <a:r>
              <a:rPr lang="cs-CZ" sz="800" dirty="0">
                <a:solidFill>
                  <a:schemeClr val="bg1"/>
                </a:solidFill>
                <a:latin typeface="Arial" panose="020B0604020202020204" pitchFamily="34" charset="0"/>
                <a:hlinkClick r:id="rId3"/>
              </a:rPr>
              <a:t>https://pages.astronomy.ua.edu/keel/agn/spectra.html</a:t>
            </a:r>
            <a:endParaRPr lang="cs-CZ" sz="800" dirty="0">
              <a:solidFill>
                <a:schemeClr val="bg1"/>
              </a:solidFill>
              <a:latin typeface="Arial" panose="020B0604020202020204" pitchFamily="34" charset="0"/>
            </a:endParaRPr>
          </a:p>
        </p:txBody>
      </p:sp>
      <p:sp>
        <p:nvSpPr>
          <p:cNvPr id="6" name="TextovéPole 5"/>
          <p:cNvSpPr txBox="1"/>
          <p:nvPr/>
        </p:nvSpPr>
        <p:spPr>
          <a:xfrm>
            <a:off x="-1" y="1275054"/>
            <a:ext cx="2498270" cy="3539430"/>
          </a:xfrm>
          <a:prstGeom prst="rect">
            <a:avLst/>
          </a:prstGeom>
          <a:noFill/>
        </p:spPr>
        <p:txBody>
          <a:bodyPr wrap="square" rtlCol="0">
            <a:spAutoFit/>
          </a:bodyPr>
          <a:lstStyle/>
          <a:p>
            <a:r>
              <a:rPr lang="en-US" sz="1400" dirty="0" err="1">
                <a:solidFill>
                  <a:schemeClr val="bg1"/>
                </a:solidFill>
                <a:latin typeface="Arial" panose="020B0604020202020204" pitchFamily="34" charset="0"/>
              </a:rPr>
              <a:t>Seyfert</a:t>
            </a:r>
            <a:r>
              <a:rPr lang="en-US" sz="1400" dirty="0">
                <a:solidFill>
                  <a:schemeClr val="bg1"/>
                </a:solidFill>
                <a:latin typeface="Arial" panose="020B0604020202020204" pitchFamily="34" charset="0"/>
              </a:rPr>
              <a:t> and radio galaxies come in flavors with all emission lines about the same width (</a:t>
            </a:r>
            <a:r>
              <a:rPr lang="en-US" sz="1400" dirty="0" err="1">
                <a:solidFill>
                  <a:schemeClr val="bg1"/>
                </a:solidFill>
                <a:latin typeface="Arial" panose="020B0604020202020204" pitchFamily="34" charset="0"/>
              </a:rPr>
              <a:t>Seyfert</a:t>
            </a:r>
            <a:r>
              <a:rPr lang="en-US" sz="1400" dirty="0">
                <a:solidFill>
                  <a:schemeClr val="bg1"/>
                </a:solidFill>
                <a:latin typeface="Arial" panose="020B0604020202020204" pitchFamily="34" charset="0"/>
              </a:rPr>
              <a:t> 2, narrow-line radio galaxy or NLRG) and with certain emission lines much broader (</a:t>
            </a:r>
            <a:r>
              <a:rPr lang="en-US" sz="1400" dirty="0" err="1">
                <a:solidFill>
                  <a:schemeClr val="bg1"/>
                </a:solidFill>
                <a:latin typeface="Arial" panose="020B0604020202020204" pitchFamily="34" charset="0"/>
              </a:rPr>
              <a:t>Seyfert</a:t>
            </a:r>
            <a:r>
              <a:rPr lang="en-US" sz="1400" dirty="0">
                <a:solidFill>
                  <a:schemeClr val="bg1"/>
                </a:solidFill>
                <a:latin typeface="Arial" panose="020B0604020202020204" pitchFamily="34" charset="0"/>
              </a:rPr>
              <a:t> 1, broad-line radio galaxy or BLRG). These pairs are similar in optical spectrum, except that BLRGs may have emission lines that are broader and contain more profile structure than found in </a:t>
            </a:r>
            <a:r>
              <a:rPr lang="en-US" sz="1400" dirty="0" err="1">
                <a:solidFill>
                  <a:schemeClr val="bg1"/>
                </a:solidFill>
                <a:latin typeface="Arial" panose="020B0604020202020204" pitchFamily="34" charset="0"/>
              </a:rPr>
              <a:t>Seyfert</a:t>
            </a:r>
            <a:r>
              <a:rPr lang="en-US" sz="1400" dirty="0">
                <a:solidFill>
                  <a:schemeClr val="bg1"/>
                </a:solidFill>
                <a:latin typeface="Arial" panose="020B0604020202020204" pitchFamily="34" charset="0"/>
              </a:rPr>
              <a:t> 1 nuclei. </a:t>
            </a:r>
            <a:endParaRPr lang="cs-CZ" sz="1400" dirty="0">
              <a:solidFill>
                <a:schemeClr val="bg1"/>
              </a:solidFill>
              <a:latin typeface="Arial" panose="020B0604020202020204" pitchFamily="34" charset="0"/>
            </a:endParaRPr>
          </a:p>
        </p:txBody>
      </p:sp>
    </p:spTree>
    <p:extLst>
      <p:ext uri="{BB962C8B-B14F-4D97-AF65-F5344CB8AC3E}">
        <p14:creationId xmlns:p14="http://schemas.microsoft.com/office/powerpoint/2010/main" val="37562312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Astronomy\Nuclear Emission in Spiral Nebulae\BLLacLightCurv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902" y="440875"/>
            <a:ext cx="6569111" cy="4269922"/>
          </a:xfrm>
          <a:prstGeom prst="rect">
            <a:avLst/>
          </a:prstGeom>
          <a:noFill/>
          <a:extLst>
            <a:ext uri="{909E8E84-426E-40DD-AFC4-6F175D3DCCD1}">
              <a14:hiddenFill xmlns:a14="http://schemas.microsoft.com/office/drawing/2010/main">
                <a:solidFill>
                  <a:srgbClr val="FFFFFF"/>
                </a:solidFill>
              </a14:hiddenFill>
            </a:ext>
          </a:extLst>
        </p:spPr>
      </p:pic>
      <p:sp>
        <p:nvSpPr>
          <p:cNvPr id="2" name="TextovéPole 1"/>
          <p:cNvSpPr txBox="1"/>
          <p:nvPr/>
        </p:nvSpPr>
        <p:spPr>
          <a:xfrm>
            <a:off x="155122" y="4854346"/>
            <a:ext cx="8866414" cy="1969770"/>
          </a:xfrm>
          <a:prstGeom prst="rect">
            <a:avLst/>
          </a:prstGeom>
          <a:noFill/>
        </p:spPr>
        <p:txBody>
          <a:bodyPr wrap="square" rtlCol="0">
            <a:spAutoFit/>
          </a:bodyPr>
          <a:lstStyle/>
          <a:p>
            <a:r>
              <a:rPr lang="en-US" sz="1400" dirty="0">
                <a:latin typeface="Arial" panose="020B0604020202020204" pitchFamily="34" charset="0"/>
              </a:rPr>
              <a:t>BL </a:t>
            </a:r>
            <a:r>
              <a:rPr lang="en-US" sz="1400" dirty="0" err="1">
                <a:latin typeface="Arial" panose="020B0604020202020204" pitchFamily="34" charset="0"/>
              </a:rPr>
              <a:t>Lacertae</a:t>
            </a:r>
            <a:r>
              <a:rPr lang="en-US" sz="1400" dirty="0">
                <a:latin typeface="Arial" panose="020B0604020202020204" pitchFamily="34" charset="0"/>
              </a:rPr>
              <a:t> or BL Lac is a highly variable, extragalactic active galactic nucleus (AGN or active galaxy). It was first discovered by </a:t>
            </a:r>
            <a:r>
              <a:rPr lang="en-US" sz="1400" dirty="0" err="1">
                <a:latin typeface="Arial" panose="020B0604020202020204" pitchFamily="34" charset="0"/>
              </a:rPr>
              <a:t>Cuno</a:t>
            </a:r>
            <a:r>
              <a:rPr lang="en-US" sz="1400" dirty="0">
                <a:latin typeface="Arial" panose="020B0604020202020204" pitchFamily="34" charset="0"/>
              </a:rPr>
              <a:t> </a:t>
            </a:r>
            <a:r>
              <a:rPr lang="en-US" sz="1400" dirty="0" err="1">
                <a:latin typeface="Arial" panose="020B0604020202020204" pitchFamily="34" charset="0"/>
              </a:rPr>
              <a:t>Hoffmeister</a:t>
            </a:r>
            <a:r>
              <a:rPr lang="en-US" sz="1400" dirty="0">
                <a:latin typeface="Arial" panose="020B0604020202020204" pitchFamily="34" charset="0"/>
              </a:rPr>
              <a:t> in 1929, but was originally thought to be an irregular variable star in the Milky Way galaxy and so was given a variable star designation. </a:t>
            </a:r>
            <a:endParaRPr lang="cs-CZ" sz="1400" dirty="0">
              <a:latin typeface="Arial" panose="020B0604020202020204" pitchFamily="34" charset="0"/>
            </a:endParaRPr>
          </a:p>
          <a:p>
            <a:r>
              <a:rPr lang="en-US" sz="1400" dirty="0">
                <a:latin typeface="Arial" panose="020B0604020202020204" pitchFamily="34" charset="0"/>
              </a:rPr>
              <a:t>In 1968, the "star" was identified by John Schmitt at the David Dunlap Observatory as a bright, variable radio source. A faint trace of a host galaxy was also found. </a:t>
            </a:r>
            <a:endParaRPr lang="cs-CZ" sz="1400" dirty="0">
              <a:latin typeface="Arial" panose="020B0604020202020204" pitchFamily="34" charset="0"/>
            </a:endParaRPr>
          </a:p>
          <a:p>
            <a:r>
              <a:rPr lang="en-US" sz="1400" dirty="0">
                <a:latin typeface="Arial" panose="020B0604020202020204" pitchFamily="34" charset="0"/>
              </a:rPr>
              <a:t>In 1974, </a:t>
            </a:r>
            <a:r>
              <a:rPr lang="en-US" sz="1400" dirty="0" err="1">
                <a:latin typeface="Arial" panose="020B0604020202020204" pitchFamily="34" charset="0"/>
              </a:rPr>
              <a:t>Oke</a:t>
            </a:r>
            <a:r>
              <a:rPr lang="en-US" sz="1400" dirty="0">
                <a:latin typeface="Arial" panose="020B0604020202020204" pitchFamily="34" charset="0"/>
              </a:rPr>
              <a:t> and Gunn measured the redshift of BL </a:t>
            </a:r>
            <a:r>
              <a:rPr lang="en-US" sz="1400" dirty="0" err="1">
                <a:latin typeface="Arial" panose="020B0604020202020204" pitchFamily="34" charset="0"/>
              </a:rPr>
              <a:t>Lacertae</a:t>
            </a:r>
            <a:r>
              <a:rPr lang="en-US" sz="1400" dirty="0">
                <a:latin typeface="Arial" panose="020B0604020202020204" pitchFamily="34" charset="0"/>
              </a:rPr>
              <a:t> as z = 0.07, corresponding to a recession velocity of 21,000 km/s with respect to the Milky Way. The redshift figure implies that the object lies at a distance of 900 million light years.</a:t>
            </a:r>
            <a:endParaRPr lang="cs-CZ" sz="1400" dirty="0">
              <a:latin typeface="Arial" panose="020B0604020202020204" pitchFamily="34" charset="0"/>
            </a:endParaRPr>
          </a:p>
          <a:p>
            <a:pPr algn="r"/>
            <a:r>
              <a:rPr lang="cs-CZ" sz="1000" dirty="0">
                <a:latin typeface="Arial" panose="020B0604020202020204" pitchFamily="34" charset="0"/>
                <a:hlinkClick r:id="rId3"/>
              </a:rPr>
              <a:t>https://www.aavso.org/vsots_bllac</a:t>
            </a:r>
            <a:endParaRPr lang="cs-CZ" sz="1000" dirty="0">
              <a:latin typeface="Arial" panose="020B0604020202020204" pitchFamily="34" charset="0"/>
            </a:endParaRPr>
          </a:p>
        </p:txBody>
      </p:sp>
      <p:pic>
        <p:nvPicPr>
          <p:cNvPr id="9219" name="Picture 3" descr="F:\Astronomy\Nuclear Emission in Spiral Nebulae\0101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83053" y="1201510"/>
            <a:ext cx="3571875" cy="2295525"/>
          </a:xfrm>
          <a:prstGeom prst="rect">
            <a:avLst/>
          </a:prstGeom>
          <a:noFill/>
          <a:extLst>
            <a:ext uri="{909E8E84-426E-40DD-AFC4-6F175D3DCCD1}">
              <a14:hiddenFill xmlns:a14="http://schemas.microsoft.com/office/drawing/2010/main">
                <a:solidFill>
                  <a:srgbClr val="FFFFFF"/>
                </a:solidFill>
              </a14:hiddenFill>
            </a:ext>
          </a:extLst>
        </p:spPr>
      </p:pic>
      <p:sp>
        <p:nvSpPr>
          <p:cNvPr id="3" name="TextovéPole 2"/>
          <p:cNvSpPr txBox="1"/>
          <p:nvPr/>
        </p:nvSpPr>
        <p:spPr>
          <a:xfrm>
            <a:off x="155122" y="97972"/>
            <a:ext cx="1501373" cy="369332"/>
          </a:xfrm>
          <a:prstGeom prst="rect">
            <a:avLst/>
          </a:prstGeom>
          <a:noFill/>
        </p:spPr>
        <p:txBody>
          <a:bodyPr wrap="none" rtlCol="0">
            <a:spAutoFit/>
          </a:bodyPr>
          <a:lstStyle/>
          <a:p>
            <a:r>
              <a:rPr lang="en-US" b="1" dirty="0">
                <a:latin typeface="Arial" panose="020B0604020202020204" pitchFamily="34" charset="0"/>
              </a:rPr>
              <a:t>BL </a:t>
            </a:r>
            <a:r>
              <a:rPr lang="en-US" b="1" dirty="0" err="1">
                <a:latin typeface="Arial" panose="020B0604020202020204" pitchFamily="34" charset="0"/>
              </a:rPr>
              <a:t>Lacertae</a:t>
            </a:r>
            <a:endParaRPr lang="cs-CZ" b="1" dirty="0">
              <a:latin typeface="Arial" panose="020B0604020202020204" pitchFamily="34" charset="0"/>
            </a:endParaRPr>
          </a:p>
        </p:txBody>
      </p:sp>
    </p:spTree>
    <p:extLst>
      <p:ext uri="{BB962C8B-B14F-4D97-AF65-F5344CB8AC3E}">
        <p14:creationId xmlns:p14="http://schemas.microsoft.com/office/powerpoint/2010/main" val="37234548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Astronomy\Nuclear Emission in Spiral Nebulae\NGC7742_-_SDSS_DR1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3612"/>
            <a:ext cx="2316617" cy="231661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F:\Astronomy\Nuclear Emission in Spiral Nebulae\mkn42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6233" y="593612"/>
            <a:ext cx="6767767" cy="5366317"/>
          </a:xfrm>
          <a:prstGeom prst="rect">
            <a:avLst/>
          </a:prstGeom>
          <a:noFill/>
          <a:extLst>
            <a:ext uri="{909E8E84-426E-40DD-AFC4-6F175D3DCCD1}">
              <a14:hiddenFill xmlns:a14="http://schemas.microsoft.com/office/drawing/2010/main">
                <a:solidFill>
                  <a:srgbClr val="FFFFFF"/>
                </a:solidFill>
              </a14:hiddenFill>
            </a:ext>
          </a:extLst>
        </p:spPr>
      </p:pic>
      <p:sp>
        <p:nvSpPr>
          <p:cNvPr id="2" name="TextovéPole 1"/>
          <p:cNvSpPr txBox="1"/>
          <p:nvPr/>
        </p:nvSpPr>
        <p:spPr>
          <a:xfrm>
            <a:off x="138793" y="5973196"/>
            <a:ext cx="9005207" cy="861774"/>
          </a:xfrm>
          <a:prstGeom prst="rect">
            <a:avLst/>
          </a:prstGeom>
          <a:noFill/>
        </p:spPr>
        <p:txBody>
          <a:bodyPr wrap="square" rtlCol="0">
            <a:spAutoFit/>
          </a:bodyPr>
          <a:lstStyle/>
          <a:p>
            <a:pPr algn="r"/>
            <a:r>
              <a:rPr lang="en-US" sz="1000" dirty="0">
                <a:latin typeface="Arial" panose="020B0604020202020204" pitchFamily="34" charset="0"/>
              </a:rPr>
              <a:t>This montage illustrates the detection of a BL </a:t>
            </a:r>
            <a:r>
              <a:rPr lang="en-US" sz="1000" dirty="0" err="1">
                <a:latin typeface="Arial" panose="020B0604020202020204" pitchFamily="34" charset="0"/>
              </a:rPr>
              <a:t>Lacertae</a:t>
            </a:r>
            <a:r>
              <a:rPr lang="en-US" sz="1000" dirty="0">
                <a:latin typeface="Arial" panose="020B0604020202020204" pitchFamily="34" charset="0"/>
              </a:rPr>
              <a:t> object, </a:t>
            </a:r>
            <a:r>
              <a:rPr lang="en-US" sz="1000" dirty="0" err="1">
                <a:latin typeface="Arial" panose="020B0604020202020204" pitchFamily="34" charset="0"/>
              </a:rPr>
              <a:t>Markarian</a:t>
            </a:r>
            <a:r>
              <a:rPr lang="en-US" sz="1000" dirty="0">
                <a:latin typeface="Arial" panose="020B0604020202020204" pitchFamily="34" charset="0"/>
              </a:rPr>
              <a:t> 421, from the radio to extreme gamma-ray regimes. The spectrum is separated into two parts, believed to be related to each other through the interaction of radiation with high-energy particles either close to a central black hole or </a:t>
            </a:r>
            <a:endParaRPr lang="cs-CZ" sz="1000" dirty="0">
              <a:latin typeface="Arial" panose="020B0604020202020204" pitchFamily="34" charset="0"/>
            </a:endParaRPr>
          </a:p>
          <a:p>
            <a:pPr algn="r"/>
            <a:r>
              <a:rPr lang="en-US" sz="1000" dirty="0">
                <a:latin typeface="Arial" panose="020B0604020202020204" pitchFamily="34" charset="0"/>
              </a:rPr>
              <a:t>in a </a:t>
            </a:r>
            <a:r>
              <a:rPr lang="en-US" sz="1000" dirty="0" err="1">
                <a:latin typeface="Arial" panose="020B0604020202020204" pitchFamily="34" charset="0"/>
              </a:rPr>
              <a:t>relativistically</a:t>
            </a:r>
            <a:r>
              <a:rPr lang="en-US" sz="1000" dirty="0">
                <a:latin typeface="Arial" panose="020B0604020202020204" pitchFamily="34" charset="0"/>
              </a:rPr>
              <a:t>-moving jet of particles pointed almost toward our line of sight. The higher-energy bump in the spectrum (prominent in gamma rays) consists of radiation scattered to higher energies by collisions with particles (predominantly electrons) moving close to the speed of light. </a:t>
            </a:r>
            <a:endParaRPr lang="cs-CZ" sz="1000" dirty="0">
              <a:latin typeface="Arial" panose="020B0604020202020204" pitchFamily="34" charset="0"/>
            </a:endParaRPr>
          </a:p>
          <a:p>
            <a:pPr algn="r"/>
            <a:r>
              <a:rPr lang="cs-CZ" sz="1000" dirty="0">
                <a:latin typeface="Arial" panose="020B0604020202020204" pitchFamily="34" charset="0"/>
                <a:hlinkClick r:id="rId4"/>
              </a:rPr>
              <a:t>https://pages.astronomy.ua.edu/keel/agn/mkn421.html</a:t>
            </a:r>
            <a:endParaRPr lang="cs-CZ" sz="1000" dirty="0">
              <a:latin typeface="Arial" panose="020B0604020202020204" pitchFamily="34" charset="0"/>
            </a:endParaRPr>
          </a:p>
        </p:txBody>
      </p:sp>
      <p:sp>
        <p:nvSpPr>
          <p:cNvPr id="6" name="TextovéPole 5">
            <a:extLst>
              <a:ext uri="{FF2B5EF4-FFF2-40B4-BE49-F238E27FC236}">
                <a16:creationId xmlns:a16="http://schemas.microsoft.com/office/drawing/2014/main" id="{64BEB37B-BDE9-413D-AFF5-CFFEF66BFA85}"/>
              </a:ext>
            </a:extLst>
          </p:cNvPr>
          <p:cNvSpPr txBox="1"/>
          <p:nvPr/>
        </p:nvSpPr>
        <p:spPr>
          <a:xfrm>
            <a:off x="262466" y="111732"/>
            <a:ext cx="7279557" cy="338554"/>
          </a:xfrm>
          <a:prstGeom prst="rect">
            <a:avLst/>
          </a:prstGeom>
          <a:noFill/>
        </p:spPr>
        <p:txBody>
          <a:bodyPr wrap="none" rtlCol="0">
            <a:spAutoFit/>
          </a:bodyPr>
          <a:lstStyle/>
          <a:p>
            <a:r>
              <a:rPr lang="en-US" sz="1600" b="1" dirty="0" err="1">
                <a:latin typeface="Arial" panose="020B0604020202020204" pitchFamily="34" charset="0"/>
              </a:rPr>
              <a:t>Markarian</a:t>
            </a:r>
            <a:r>
              <a:rPr lang="en-US" sz="1600" b="1" dirty="0">
                <a:latin typeface="Arial" panose="020B0604020202020204" pitchFamily="34" charset="0"/>
              </a:rPr>
              <a:t> 421 (</a:t>
            </a:r>
            <a:r>
              <a:rPr lang="en-US" sz="1600" b="1" dirty="0" err="1">
                <a:latin typeface="Arial" panose="020B0604020202020204" pitchFamily="34" charset="0"/>
              </a:rPr>
              <a:t>Mrk</a:t>
            </a:r>
            <a:r>
              <a:rPr lang="en-US" sz="1600" b="1" dirty="0">
                <a:latin typeface="Arial" panose="020B0604020202020204" pitchFamily="34" charset="0"/>
              </a:rPr>
              <a:t> 421) across the Electromagnetic Spectrum</a:t>
            </a:r>
            <a:r>
              <a:rPr lang="cs-CZ" sz="1600" b="1" dirty="0">
                <a:latin typeface="Arial" panose="020B0604020202020204" pitchFamily="34" charset="0"/>
              </a:rPr>
              <a:t> - BLAZAR</a:t>
            </a:r>
          </a:p>
        </p:txBody>
      </p:sp>
      <p:sp>
        <p:nvSpPr>
          <p:cNvPr id="4" name="TextovéPole 3"/>
          <p:cNvSpPr txBox="1"/>
          <p:nvPr/>
        </p:nvSpPr>
        <p:spPr>
          <a:xfrm>
            <a:off x="-5429" y="2990535"/>
            <a:ext cx="2381661" cy="2554545"/>
          </a:xfrm>
          <a:prstGeom prst="rect">
            <a:avLst/>
          </a:prstGeom>
          <a:noFill/>
        </p:spPr>
        <p:txBody>
          <a:bodyPr wrap="square" rtlCol="0">
            <a:spAutoFit/>
          </a:bodyPr>
          <a:lstStyle/>
          <a:p>
            <a:r>
              <a:rPr lang="en-US" sz="1600" b="1" dirty="0" err="1">
                <a:latin typeface="Arial" panose="020B0604020202020204" pitchFamily="34" charset="0"/>
              </a:rPr>
              <a:t>Markarian</a:t>
            </a:r>
            <a:r>
              <a:rPr lang="en-US" sz="1600" b="1" dirty="0">
                <a:latin typeface="Arial" panose="020B0604020202020204" pitchFamily="34" charset="0"/>
              </a:rPr>
              <a:t> 421 </a:t>
            </a:r>
            <a:r>
              <a:rPr lang="en-US" sz="1200" dirty="0">
                <a:latin typeface="Arial" panose="020B0604020202020204" pitchFamily="34" charset="0"/>
              </a:rPr>
              <a:t>is a blazar located in the constellation </a:t>
            </a:r>
            <a:r>
              <a:rPr lang="en-US" sz="1200" dirty="0" err="1">
                <a:latin typeface="Arial" panose="020B0604020202020204" pitchFamily="34" charset="0"/>
              </a:rPr>
              <a:t>Ursa</a:t>
            </a:r>
            <a:r>
              <a:rPr lang="en-US" sz="1200" dirty="0">
                <a:latin typeface="Arial" panose="020B0604020202020204" pitchFamily="34" charset="0"/>
              </a:rPr>
              <a:t> Major. The object is an active galaxy and a BL </a:t>
            </a:r>
            <a:r>
              <a:rPr lang="en-US" sz="1200" dirty="0" err="1">
                <a:latin typeface="Arial" panose="020B0604020202020204" pitchFamily="34" charset="0"/>
              </a:rPr>
              <a:t>Lacertae</a:t>
            </a:r>
            <a:r>
              <a:rPr lang="en-US" sz="1200" dirty="0">
                <a:latin typeface="Arial" panose="020B0604020202020204" pitchFamily="34" charset="0"/>
              </a:rPr>
              <a:t> object, and is a strong source </a:t>
            </a:r>
            <a:endParaRPr lang="cs-CZ" sz="1200" dirty="0">
              <a:latin typeface="Arial" panose="020B0604020202020204" pitchFamily="34" charset="0"/>
            </a:endParaRPr>
          </a:p>
          <a:p>
            <a:r>
              <a:rPr lang="en-US" sz="1200" dirty="0">
                <a:latin typeface="Arial" panose="020B0604020202020204" pitchFamily="34" charset="0"/>
              </a:rPr>
              <a:t>of gamma rays. </a:t>
            </a:r>
            <a:endParaRPr lang="cs-CZ" sz="1200" dirty="0">
              <a:latin typeface="Arial" panose="020B0604020202020204" pitchFamily="34" charset="0"/>
            </a:endParaRPr>
          </a:p>
          <a:p>
            <a:r>
              <a:rPr lang="en-US" sz="1200" dirty="0">
                <a:latin typeface="Arial" panose="020B0604020202020204" pitchFamily="34" charset="0"/>
              </a:rPr>
              <a:t>It is about 397 million light-years (redshift: z=0.0308 eq. 122Mpc) to 434 million light-years (133Mpc) from the Earth. </a:t>
            </a:r>
            <a:endParaRPr lang="cs-CZ" sz="1200" dirty="0">
              <a:latin typeface="Arial" panose="020B0604020202020204" pitchFamily="34" charset="0"/>
            </a:endParaRPr>
          </a:p>
          <a:p>
            <a:r>
              <a:rPr lang="en-US" sz="1200" dirty="0">
                <a:latin typeface="Arial" panose="020B0604020202020204" pitchFamily="34" charset="0"/>
              </a:rPr>
              <a:t>It is one of the closest blazars </a:t>
            </a:r>
            <a:endParaRPr lang="cs-CZ" sz="1200" dirty="0">
              <a:latin typeface="Arial" panose="020B0604020202020204" pitchFamily="34" charset="0"/>
            </a:endParaRPr>
          </a:p>
          <a:p>
            <a:r>
              <a:rPr lang="en-US" sz="1200" dirty="0">
                <a:latin typeface="Arial" panose="020B0604020202020204" pitchFamily="34" charset="0"/>
              </a:rPr>
              <a:t>to Earth, making it one of the brightest quasars in the sky. </a:t>
            </a:r>
            <a:endParaRPr lang="cs-CZ" sz="1200" dirty="0">
              <a:latin typeface="Arial" panose="020B0604020202020204" pitchFamily="34" charset="0"/>
            </a:endParaRPr>
          </a:p>
        </p:txBody>
      </p:sp>
    </p:spTree>
    <p:extLst>
      <p:ext uri="{BB962C8B-B14F-4D97-AF65-F5344CB8AC3E}">
        <p14:creationId xmlns:p14="http://schemas.microsoft.com/office/powerpoint/2010/main" val="14107768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130145"/>
        </a:solidFill>
        <a:effectLst/>
      </p:bgPr>
    </p:bg>
    <p:spTree>
      <p:nvGrpSpPr>
        <p:cNvPr id="1" name=""/>
        <p:cNvGrpSpPr/>
        <p:nvPr/>
      </p:nvGrpSpPr>
      <p:grpSpPr>
        <a:xfrm>
          <a:off x="0" y="0"/>
          <a:ext cx="0" cy="0"/>
          <a:chOff x="0" y="0"/>
          <a:chExt cx="0" cy="0"/>
        </a:xfrm>
      </p:grpSpPr>
      <p:pic>
        <p:nvPicPr>
          <p:cNvPr id="7170" name="Picture 2" descr="F:\Astronomy\Nuclear Emission in Spiral Nebulae\vary.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8792"/>
            <a:ext cx="9144000" cy="6595987"/>
          </a:xfrm>
          <a:prstGeom prst="rect">
            <a:avLst/>
          </a:prstGeom>
          <a:noFill/>
          <a:extLst>
            <a:ext uri="{909E8E84-426E-40DD-AFC4-6F175D3DCCD1}">
              <a14:hiddenFill xmlns:a14="http://schemas.microsoft.com/office/drawing/2010/main">
                <a:solidFill>
                  <a:srgbClr val="FFFFFF"/>
                </a:solidFill>
              </a14:hiddenFill>
            </a:ext>
          </a:extLst>
        </p:spPr>
      </p:pic>
      <p:sp>
        <p:nvSpPr>
          <p:cNvPr id="2" name="TextovéPole 1"/>
          <p:cNvSpPr txBox="1"/>
          <p:nvPr/>
        </p:nvSpPr>
        <p:spPr>
          <a:xfrm>
            <a:off x="6105989" y="6611779"/>
            <a:ext cx="3038011" cy="246221"/>
          </a:xfrm>
          <a:prstGeom prst="rect">
            <a:avLst/>
          </a:prstGeom>
          <a:noFill/>
        </p:spPr>
        <p:txBody>
          <a:bodyPr wrap="none" rtlCol="0">
            <a:spAutoFit/>
          </a:bodyPr>
          <a:lstStyle/>
          <a:p>
            <a:r>
              <a:rPr lang="cs-CZ" sz="1000" dirty="0">
                <a:latin typeface="Arial" panose="020B0604020202020204" pitchFamily="34" charset="0"/>
                <a:hlinkClick r:id="rId3"/>
              </a:rPr>
              <a:t>https://pages.astronomy.ua.edu/keel/agn/vary.html</a:t>
            </a:r>
            <a:endParaRPr lang="cs-CZ" sz="1000" dirty="0">
              <a:latin typeface="Arial" panose="020B0604020202020204" pitchFamily="34" charset="0"/>
            </a:endParaRPr>
          </a:p>
        </p:txBody>
      </p:sp>
    </p:spTree>
    <p:extLst>
      <p:ext uri="{BB962C8B-B14F-4D97-AF65-F5344CB8AC3E}">
        <p14:creationId xmlns:p14="http://schemas.microsoft.com/office/powerpoint/2010/main" val="16500945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ovéPole 2"/>
          <p:cNvSpPr txBox="1"/>
          <p:nvPr/>
        </p:nvSpPr>
        <p:spPr>
          <a:xfrm>
            <a:off x="136927" y="330856"/>
            <a:ext cx="5422952" cy="2092881"/>
          </a:xfrm>
          <a:prstGeom prst="rect">
            <a:avLst/>
          </a:prstGeom>
          <a:noFill/>
        </p:spPr>
        <p:txBody>
          <a:bodyPr wrap="square" rtlCol="0">
            <a:spAutoFit/>
          </a:bodyPr>
          <a:lstStyle/>
          <a:p>
            <a:r>
              <a:rPr lang="en-US" b="1" dirty="0">
                <a:latin typeface="Arial" panose="020B0604020202020204" pitchFamily="34" charset="0"/>
              </a:rPr>
              <a:t>Subclasses of AGN galaxies are: </a:t>
            </a:r>
            <a:endParaRPr lang="cs-CZ" b="1" dirty="0">
              <a:latin typeface="Arial" panose="020B0604020202020204" pitchFamily="34" charset="0"/>
            </a:endParaRPr>
          </a:p>
          <a:p>
            <a:endParaRPr lang="cs-CZ" sz="1400" dirty="0">
              <a:latin typeface="Arial" panose="020B0604020202020204" pitchFamily="34" charset="0"/>
            </a:endParaRPr>
          </a:p>
          <a:p>
            <a:r>
              <a:rPr lang="en-US" sz="1400" dirty="0">
                <a:latin typeface="Arial" panose="020B0604020202020204" pitchFamily="34" charset="0"/>
              </a:rPr>
              <a:t>Radio loud galaxy with sharp lines, </a:t>
            </a:r>
            <a:endParaRPr lang="cs-CZ" sz="1400" dirty="0">
              <a:latin typeface="Arial" panose="020B0604020202020204" pitchFamily="34" charset="0"/>
            </a:endParaRPr>
          </a:p>
          <a:p>
            <a:r>
              <a:rPr lang="en-US" sz="1400" dirty="0">
                <a:latin typeface="Arial" panose="020B0604020202020204" pitchFamily="34" charset="0"/>
              </a:rPr>
              <a:t>Radio loud galaxy with broad lines, </a:t>
            </a:r>
            <a:endParaRPr lang="cs-CZ" sz="1400" dirty="0">
              <a:latin typeface="Arial" panose="020B0604020202020204" pitchFamily="34" charset="0"/>
            </a:endParaRPr>
          </a:p>
          <a:p>
            <a:r>
              <a:rPr lang="en-US" sz="1400" dirty="0">
                <a:latin typeface="Arial" panose="020B0604020202020204" pitchFamily="34" charset="0"/>
              </a:rPr>
              <a:t>Blazars </a:t>
            </a:r>
            <a:r>
              <a:rPr lang="en-US" sz="1200" dirty="0">
                <a:latin typeface="Arial" panose="020B0604020202020204" pitchFamily="34" charset="0"/>
              </a:rPr>
              <a:t>(with emission lines that appear only when the continuum weakens), </a:t>
            </a:r>
            <a:endParaRPr lang="cs-CZ" sz="1200" dirty="0">
              <a:latin typeface="Arial" panose="020B0604020202020204" pitchFamily="34" charset="0"/>
            </a:endParaRPr>
          </a:p>
          <a:p>
            <a:r>
              <a:rPr lang="en-US" sz="1400" dirty="0" err="1">
                <a:latin typeface="Arial" panose="020B0604020202020204" pitchFamily="34" charset="0"/>
              </a:rPr>
              <a:t>Seyfert</a:t>
            </a:r>
            <a:r>
              <a:rPr lang="en-US" sz="1400" dirty="0">
                <a:latin typeface="Arial" panose="020B0604020202020204" pitchFamily="34" charset="0"/>
              </a:rPr>
              <a:t> 1, </a:t>
            </a:r>
            <a:r>
              <a:rPr lang="en-US" sz="1400" dirty="0" err="1">
                <a:latin typeface="Arial" panose="020B0604020202020204" pitchFamily="34" charset="0"/>
              </a:rPr>
              <a:t>Seyfert</a:t>
            </a:r>
            <a:r>
              <a:rPr lang="en-US" sz="1400" dirty="0">
                <a:latin typeface="Arial" panose="020B0604020202020204" pitchFamily="34" charset="0"/>
              </a:rPr>
              <a:t> 2, </a:t>
            </a:r>
            <a:endParaRPr lang="cs-CZ" sz="1400" dirty="0">
              <a:latin typeface="Arial" panose="020B0604020202020204" pitchFamily="34" charset="0"/>
            </a:endParaRPr>
          </a:p>
          <a:p>
            <a:r>
              <a:rPr lang="en-US" sz="1400" dirty="0">
                <a:latin typeface="Arial" panose="020B0604020202020204" pitchFamily="34" charset="0"/>
              </a:rPr>
              <a:t>galaxies BL Lac (with both broad and sharp lines),</a:t>
            </a:r>
            <a:endParaRPr lang="cs-CZ" sz="1400" dirty="0">
              <a:latin typeface="Arial" panose="020B0604020202020204" pitchFamily="34" charset="0"/>
            </a:endParaRPr>
          </a:p>
          <a:p>
            <a:r>
              <a:rPr lang="en-US" sz="1400" dirty="0">
                <a:latin typeface="Arial" panose="020B0604020202020204" pitchFamily="34" charset="0"/>
              </a:rPr>
              <a:t>QSO (quasars without radio emission) </a:t>
            </a:r>
            <a:endParaRPr lang="cs-CZ" sz="1400" dirty="0">
              <a:latin typeface="Arial" panose="020B0604020202020204" pitchFamily="34" charset="0"/>
            </a:endParaRPr>
          </a:p>
          <a:p>
            <a:r>
              <a:rPr lang="en-US" sz="1400" dirty="0">
                <a:latin typeface="Arial" panose="020B0604020202020204" pitchFamily="34" charset="0"/>
              </a:rPr>
              <a:t>and Quasars.</a:t>
            </a:r>
            <a:endParaRPr lang="cs-CZ" sz="1400" dirty="0">
              <a:latin typeface="Arial" panose="020B0604020202020204" pitchFamily="34" charset="0"/>
            </a:endParaRPr>
          </a:p>
        </p:txBody>
      </p:sp>
      <p:pic>
        <p:nvPicPr>
          <p:cNvPr id="1026" name="Picture 2" descr="F:\Astronomy\Nuclear Emission in Spiral Nebulae\galaxy_typ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761767"/>
            <a:ext cx="9144000" cy="404724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F:\Astronomy\Nuclear Emission in Spiral Nebulae\Emmaalexander_unified_agn.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39494" y="46757"/>
            <a:ext cx="3404506" cy="2933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051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1334EC9B-028C-42D5-9591-81B888C901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3965" y="0"/>
            <a:ext cx="7910035" cy="6858000"/>
          </a:xfrm>
          <a:prstGeom prst="rect">
            <a:avLst/>
          </a:prstGeom>
        </p:spPr>
      </p:pic>
      <p:sp>
        <p:nvSpPr>
          <p:cNvPr id="2" name="TextovéPole 1">
            <a:extLst>
              <a:ext uri="{FF2B5EF4-FFF2-40B4-BE49-F238E27FC236}">
                <a16:creationId xmlns:a16="http://schemas.microsoft.com/office/drawing/2014/main" id="{AD183D40-36CB-4831-BF2D-3E4F4B217671}"/>
              </a:ext>
            </a:extLst>
          </p:cNvPr>
          <p:cNvSpPr txBox="1"/>
          <p:nvPr/>
        </p:nvSpPr>
        <p:spPr>
          <a:xfrm>
            <a:off x="94961" y="4695247"/>
            <a:ext cx="2072506" cy="954107"/>
          </a:xfrm>
          <a:prstGeom prst="rect">
            <a:avLst/>
          </a:prstGeom>
          <a:solidFill>
            <a:schemeClr val="bg1"/>
          </a:solidFill>
        </p:spPr>
        <p:txBody>
          <a:bodyPr wrap="square" rtlCol="0">
            <a:spAutoFit/>
          </a:bodyPr>
          <a:lstStyle/>
          <a:p>
            <a:r>
              <a:rPr lang="cs-CZ" sz="1400" dirty="0">
                <a:latin typeface="Arial" panose="020B0604020202020204" pitchFamily="34" charset="0"/>
                <a:cs typeface="Arial" panose="020B0604020202020204" pitchFamily="34" charset="0"/>
              </a:rPr>
              <a:t>NGC 1068,  </a:t>
            </a:r>
            <a:r>
              <a:rPr lang="en-US" sz="1400" dirty="0">
                <a:latin typeface="Arial" panose="020B0604020202020204" pitchFamily="34" charset="0"/>
                <a:cs typeface="Arial" panose="020B0604020202020204" pitchFamily="34" charset="0"/>
              </a:rPr>
              <a:t>Messier 77</a:t>
            </a:r>
          </a:p>
          <a:p>
            <a:r>
              <a:rPr lang="en-US" sz="1400" dirty="0">
                <a:latin typeface="Arial" panose="020B0604020202020204" pitchFamily="34" charset="0"/>
                <a:cs typeface="Arial" panose="020B0604020202020204" pitchFamily="34" charset="0"/>
              </a:rPr>
              <a:t>Activity : AGN : </a:t>
            </a:r>
            <a:r>
              <a:rPr lang="en-US" sz="1400" dirty="0" err="1">
                <a:latin typeface="Arial" panose="020B0604020202020204" pitchFamily="34" charset="0"/>
                <a:cs typeface="Arial" panose="020B0604020202020204" pitchFamily="34" charset="0"/>
              </a:rPr>
              <a:t>Seyfert</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Distance:	4</a:t>
            </a:r>
            <a:r>
              <a:rPr lang="cs-CZ" sz="1400" dirty="0">
                <a:latin typeface="Arial" panose="020B0604020202020204" pitchFamily="34" charset="0"/>
                <a:cs typeface="Arial" panose="020B0604020202020204" pitchFamily="34" charset="0"/>
              </a:rPr>
              <a:t>7</a:t>
            </a:r>
            <a:r>
              <a:rPr lang="en-US" sz="1400" dirty="0">
                <a:latin typeface="Arial" panose="020B0604020202020204" pitchFamily="34" charset="0"/>
                <a:cs typeface="Arial" panose="020B0604020202020204" pitchFamily="34" charset="0"/>
              </a:rPr>
              <a:t> million l</a:t>
            </a:r>
            <a:r>
              <a:rPr lang="cs-CZ" sz="1400" dirty="0">
                <a:latin typeface="Arial" panose="020B0604020202020204" pitchFamily="34" charset="0"/>
                <a:cs typeface="Arial" panose="020B0604020202020204" pitchFamily="34" charset="0"/>
              </a:rPr>
              <a:t>y</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Constellation:	Cetus</a:t>
            </a:r>
            <a:endParaRPr lang="cs-CZ" sz="1400" dirty="0">
              <a:latin typeface="Arial" panose="020B0604020202020204" pitchFamily="34" charset="0"/>
              <a:cs typeface="Arial" panose="020B0604020202020204" pitchFamily="34" charset="0"/>
            </a:endParaRPr>
          </a:p>
        </p:txBody>
      </p:sp>
      <p:pic>
        <p:nvPicPr>
          <p:cNvPr id="7" name="Obrázek 6">
            <a:extLst>
              <a:ext uri="{FF2B5EF4-FFF2-40B4-BE49-F238E27FC236}">
                <a16:creationId xmlns:a16="http://schemas.microsoft.com/office/drawing/2014/main" id="{7E07905A-4BB7-4833-AB88-0F2C412E35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961" y="82070"/>
            <a:ext cx="4837921" cy="3628441"/>
          </a:xfrm>
          <a:prstGeom prst="rect">
            <a:avLst/>
          </a:prstGeom>
        </p:spPr>
      </p:pic>
      <p:sp>
        <p:nvSpPr>
          <p:cNvPr id="6" name="TextovéPole 5">
            <a:extLst>
              <a:ext uri="{FF2B5EF4-FFF2-40B4-BE49-F238E27FC236}">
                <a16:creationId xmlns:a16="http://schemas.microsoft.com/office/drawing/2014/main" id="{2CD8DEAE-3508-4EA0-AD90-4BDEF9A7C6F4}"/>
              </a:ext>
            </a:extLst>
          </p:cNvPr>
          <p:cNvSpPr txBox="1"/>
          <p:nvPr/>
        </p:nvSpPr>
        <p:spPr>
          <a:xfrm>
            <a:off x="0" y="6529709"/>
            <a:ext cx="2105063" cy="246221"/>
          </a:xfrm>
          <a:prstGeom prst="rect">
            <a:avLst/>
          </a:prstGeom>
          <a:noFill/>
        </p:spPr>
        <p:txBody>
          <a:bodyPr wrap="none" rtlCol="0">
            <a:spAutoFit/>
          </a:bodyPr>
          <a:lstStyle/>
          <a:p>
            <a:r>
              <a:rPr lang="cs-CZ" sz="1000" dirty="0">
                <a:latin typeface="Arial" panose="020B0604020202020204" pitchFamily="34" charset="0"/>
                <a:hlinkClick r:id="rId4"/>
              </a:rPr>
              <a:t>https://www.astrobin.com/381175/</a:t>
            </a:r>
            <a:endParaRPr lang="cs-CZ" sz="1000" dirty="0">
              <a:latin typeface="Arial" panose="020B0604020202020204" pitchFamily="34" charset="0"/>
            </a:endParaRPr>
          </a:p>
        </p:txBody>
      </p:sp>
      <p:sp>
        <p:nvSpPr>
          <p:cNvPr id="8" name="TextovéPole 7">
            <a:extLst>
              <a:ext uri="{FF2B5EF4-FFF2-40B4-BE49-F238E27FC236}">
                <a16:creationId xmlns:a16="http://schemas.microsoft.com/office/drawing/2014/main" id="{A83D9274-D2B4-4E03-A603-FE409F97527A}"/>
              </a:ext>
            </a:extLst>
          </p:cNvPr>
          <p:cNvSpPr txBox="1"/>
          <p:nvPr/>
        </p:nvSpPr>
        <p:spPr>
          <a:xfrm>
            <a:off x="8017988" y="1397000"/>
            <a:ext cx="1031051" cy="307777"/>
          </a:xfrm>
          <a:prstGeom prst="rect">
            <a:avLst/>
          </a:prstGeom>
          <a:noFill/>
        </p:spPr>
        <p:txBody>
          <a:bodyPr wrap="none" rtlCol="0">
            <a:spAutoFit/>
          </a:bodyPr>
          <a:lstStyle/>
          <a:p>
            <a:pPr algn="l"/>
            <a:r>
              <a:rPr lang="cs-CZ" sz="1400" dirty="0">
                <a:solidFill>
                  <a:schemeClr val="bg1"/>
                </a:solidFill>
                <a:latin typeface="Arial" panose="020B0604020202020204" pitchFamily="34" charset="0"/>
              </a:rPr>
              <a:t>NGC 1055</a:t>
            </a:r>
          </a:p>
        </p:txBody>
      </p:sp>
    </p:spTree>
    <p:extLst>
      <p:ext uri="{BB962C8B-B14F-4D97-AF65-F5344CB8AC3E}">
        <p14:creationId xmlns:p14="http://schemas.microsoft.com/office/powerpoint/2010/main" val="15284662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E:\Kleczek\08_zdroje\33_agn_up_model.tif"/>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ovéPole 3"/>
          <p:cNvSpPr txBox="1"/>
          <p:nvPr/>
        </p:nvSpPr>
        <p:spPr>
          <a:xfrm>
            <a:off x="360363" y="187325"/>
            <a:ext cx="3557587" cy="369888"/>
          </a:xfrm>
          <a:prstGeom prst="rect">
            <a:avLst/>
          </a:prstGeom>
          <a:noFill/>
        </p:spPr>
        <p:txBody>
          <a:bodyPr wrap="none">
            <a:spAutoFit/>
          </a:bodyPr>
          <a:lstStyle/>
          <a:p>
            <a:pPr>
              <a:defRPr/>
            </a:pPr>
            <a:r>
              <a:rPr lang="cs-CZ" sz="1800" b="1" cap="all" dirty="0">
                <a:solidFill>
                  <a:schemeClr val="bg1"/>
                </a:solidFill>
                <a:latin typeface="Arial" pitchFamily="34" charset="0"/>
                <a:cs typeface="Arial" pitchFamily="34" charset="0"/>
              </a:rPr>
              <a:t>AKTIVNÍ GALAKTICKÁ JÁDRA</a:t>
            </a:r>
          </a:p>
        </p:txBody>
      </p:sp>
      <p:sp>
        <p:nvSpPr>
          <p:cNvPr id="35844" name="Text Box 11"/>
          <p:cNvSpPr txBox="1">
            <a:spLocks noChangeArrowheads="1"/>
          </p:cNvSpPr>
          <p:nvPr/>
        </p:nvSpPr>
        <p:spPr bwMode="auto">
          <a:xfrm rot="3268173">
            <a:off x="5782469" y="6088856"/>
            <a:ext cx="1050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rgbClr val="FFC000"/>
                </a:solidFill>
              </a:rPr>
              <a:t>rádiově tiché</a:t>
            </a:r>
          </a:p>
        </p:txBody>
      </p:sp>
      <p:sp>
        <p:nvSpPr>
          <p:cNvPr id="35845" name="Text Box 11"/>
          <p:cNvSpPr txBox="1">
            <a:spLocks noChangeArrowheads="1"/>
          </p:cNvSpPr>
          <p:nvPr/>
        </p:nvSpPr>
        <p:spPr bwMode="auto">
          <a:xfrm rot="-1596705">
            <a:off x="8101013" y="1484313"/>
            <a:ext cx="927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t>blazary</a:t>
            </a:r>
          </a:p>
        </p:txBody>
      </p:sp>
      <p:sp>
        <p:nvSpPr>
          <p:cNvPr id="35846" name="Text Box 11"/>
          <p:cNvSpPr txBox="1">
            <a:spLocks noChangeArrowheads="1"/>
          </p:cNvSpPr>
          <p:nvPr/>
        </p:nvSpPr>
        <p:spPr bwMode="auto">
          <a:xfrm rot="-225580">
            <a:off x="7967663" y="2740025"/>
            <a:ext cx="9794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chemeClr val="bg1"/>
                </a:solidFill>
              </a:rPr>
              <a:t>kvazary</a:t>
            </a:r>
          </a:p>
        </p:txBody>
      </p:sp>
      <p:cxnSp>
        <p:nvCxnSpPr>
          <p:cNvPr id="9" name="Přímá spojovací šipka 8"/>
          <p:cNvCxnSpPr/>
          <p:nvPr/>
        </p:nvCxnSpPr>
        <p:spPr>
          <a:xfrm flipH="1">
            <a:off x="6372225" y="2997200"/>
            <a:ext cx="1584325" cy="144463"/>
          </a:xfrm>
          <a:prstGeom prst="straightConnector1">
            <a:avLst/>
          </a:prstGeom>
          <a:ln w="1905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 name="Přímá spojovací šipka 11"/>
          <p:cNvCxnSpPr/>
          <p:nvPr/>
        </p:nvCxnSpPr>
        <p:spPr>
          <a:xfrm>
            <a:off x="1457325" y="3149600"/>
            <a:ext cx="2952750" cy="423863"/>
          </a:xfrm>
          <a:prstGeom prst="straightConnector1">
            <a:avLst/>
          </a:prstGeom>
          <a:ln w="1905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3" name="Přímá spojovací šipka 12"/>
          <p:cNvCxnSpPr/>
          <p:nvPr/>
        </p:nvCxnSpPr>
        <p:spPr>
          <a:xfrm flipH="1">
            <a:off x="6732588" y="1878013"/>
            <a:ext cx="1417637" cy="687387"/>
          </a:xfrm>
          <a:prstGeom prst="straightConnector1">
            <a:avLst/>
          </a:prstGeom>
          <a:ln w="1905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
        <p:nvSpPr>
          <p:cNvPr id="35850" name="Text Box 11"/>
          <p:cNvSpPr txBox="1">
            <a:spLocks noChangeArrowheads="1"/>
          </p:cNvSpPr>
          <p:nvPr/>
        </p:nvSpPr>
        <p:spPr bwMode="auto">
          <a:xfrm>
            <a:off x="360363" y="292417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rgbClr val="FFC000"/>
                </a:solidFill>
              </a:rPr>
              <a:t>Seyfert 2</a:t>
            </a:r>
          </a:p>
        </p:txBody>
      </p:sp>
      <p:sp>
        <p:nvSpPr>
          <p:cNvPr id="35851" name="Text Box 11"/>
          <p:cNvSpPr txBox="1">
            <a:spLocks noChangeArrowheads="1"/>
          </p:cNvSpPr>
          <p:nvPr/>
        </p:nvSpPr>
        <p:spPr bwMode="auto">
          <a:xfrm>
            <a:off x="2195513" y="981075"/>
            <a:ext cx="12239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chemeClr val="bg1"/>
                </a:solidFill>
              </a:rPr>
              <a:t>prachový torus</a:t>
            </a:r>
          </a:p>
        </p:txBody>
      </p:sp>
      <p:sp>
        <p:nvSpPr>
          <p:cNvPr id="35852" name="Text Box 11"/>
          <p:cNvSpPr txBox="1">
            <a:spLocks noChangeArrowheads="1"/>
          </p:cNvSpPr>
          <p:nvPr/>
        </p:nvSpPr>
        <p:spPr bwMode="auto">
          <a:xfrm>
            <a:off x="2195513" y="4068763"/>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chemeClr val="bg1"/>
                </a:solidFill>
              </a:rPr>
              <a:t>plyn</a:t>
            </a:r>
          </a:p>
        </p:txBody>
      </p:sp>
      <p:sp>
        <p:nvSpPr>
          <p:cNvPr id="35853" name="Text Box 11"/>
          <p:cNvSpPr txBox="1">
            <a:spLocks noChangeArrowheads="1"/>
          </p:cNvSpPr>
          <p:nvPr/>
        </p:nvSpPr>
        <p:spPr bwMode="auto">
          <a:xfrm>
            <a:off x="4237038" y="5795963"/>
            <a:ext cx="122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chemeClr val="bg1"/>
                </a:solidFill>
              </a:rPr>
              <a:t>černá díra</a:t>
            </a:r>
          </a:p>
        </p:txBody>
      </p:sp>
      <p:sp>
        <p:nvSpPr>
          <p:cNvPr id="35854" name="Line 14"/>
          <p:cNvSpPr>
            <a:spLocks noChangeShapeType="1"/>
          </p:cNvSpPr>
          <p:nvPr/>
        </p:nvSpPr>
        <p:spPr bwMode="auto">
          <a:xfrm>
            <a:off x="2843213" y="1443038"/>
            <a:ext cx="649287" cy="328612"/>
          </a:xfrm>
          <a:prstGeom prst="line">
            <a:avLst/>
          </a:prstGeom>
          <a:noFill/>
          <a:ln w="15875">
            <a:solidFill>
              <a:schemeClr val="bg1"/>
            </a:solidFill>
            <a:round/>
            <a:headEnd/>
            <a:tailEnd type="stealth" w="lg" len="lg"/>
          </a:ln>
          <a:extLst>
            <a:ext uri="{909E8E84-426E-40DD-AFC4-6F175D3DCCD1}">
              <a14:hiddenFill xmlns:a14="http://schemas.microsoft.com/office/drawing/2010/main">
                <a:noFill/>
              </a14:hiddenFill>
            </a:ext>
          </a:extLst>
        </p:spPr>
        <p:txBody>
          <a:bodyPr/>
          <a:lstStyle/>
          <a:p>
            <a:endParaRPr lang="cs-CZ"/>
          </a:p>
        </p:txBody>
      </p:sp>
      <p:sp>
        <p:nvSpPr>
          <p:cNvPr id="35855" name="Line 14"/>
          <p:cNvSpPr>
            <a:spLocks noChangeShapeType="1"/>
          </p:cNvSpPr>
          <p:nvPr/>
        </p:nvSpPr>
        <p:spPr bwMode="auto">
          <a:xfrm flipV="1">
            <a:off x="4716463" y="3573463"/>
            <a:ext cx="0" cy="2232025"/>
          </a:xfrm>
          <a:prstGeom prst="line">
            <a:avLst/>
          </a:prstGeom>
          <a:noFill/>
          <a:ln w="15875">
            <a:solidFill>
              <a:schemeClr val="bg1"/>
            </a:solidFill>
            <a:round/>
            <a:headEnd/>
            <a:tailEnd type="stealth" w="lg" len="lg"/>
          </a:ln>
          <a:extLst>
            <a:ext uri="{909E8E84-426E-40DD-AFC4-6F175D3DCCD1}">
              <a14:hiddenFill xmlns:a14="http://schemas.microsoft.com/office/drawing/2010/main">
                <a:noFill/>
              </a14:hiddenFill>
            </a:ext>
          </a:extLst>
        </p:spPr>
        <p:txBody>
          <a:bodyPr/>
          <a:lstStyle/>
          <a:p>
            <a:endParaRPr lang="cs-CZ"/>
          </a:p>
        </p:txBody>
      </p:sp>
      <p:sp>
        <p:nvSpPr>
          <p:cNvPr id="35856" name="Line 14"/>
          <p:cNvSpPr>
            <a:spLocks noChangeShapeType="1"/>
          </p:cNvSpPr>
          <p:nvPr/>
        </p:nvSpPr>
        <p:spPr bwMode="auto">
          <a:xfrm>
            <a:off x="2790825" y="2997200"/>
            <a:ext cx="1852613" cy="360363"/>
          </a:xfrm>
          <a:prstGeom prst="line">
            <a:avLst/>
          </a:prstGeom>
          <a:noFill/>
          <a:ln w="15875">
            <a:solidFill>
              <a:schemeClr val="bg1"/>
            </a:solidFill>
            <a:round/>
            <a:headEnd/>
            <a:tailEnd type="stealth" w="lg" len="lg"/>
          </a:ln>
          <a:extLst>
            <a:ext uri="{909E8E84-426E-40DD-AFC4-6F175D3DCCD1}">
              <a14:hiddenFill xmlns:a14="http://schemas.microsoft.com/office/drawing/2010/main">
                <a:noFill/>
              </a14:hiddenFill>
            </a:ext>
          </a:extLst>
        </p:spPr>
        <p:txBody>
          <a:bodyPr/>
          <a:lstStyle/>
          <a:p>
            <a:endParaRPr lang="cs-CZ"/>
          </a:p>
        </p:txBody>
      </p:sp>
      <p:sp>
        <p:nvSpPr>
          <p:cNvPr id="35857" name="Text Box 11"/>
          <p:cNvSpPr txBox="1">
            <a:spLocks noChangeArrowheads="1"/>
          </p:cNvSpPr>
          <p:nvPr/>
        </p:nvSpPr>
        <p:spPr bwMode="auto">
          <a:xfrm>
            <a:off x="2195513" y="2781300"/>
            <a:ext cx="5953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chemeClr val="bg1"/>
                </a:solidFill>
              </a:rPr>
              <a:t>disk</a:t>
            </a:r>
          </a:p>
        </p:txBody>
      </p:sp>
      <p:sp>
        <p:nvSpPr>
          <p:cNvPr id="35858" name="Text Box 11"/>
          <p:cNvSpPr txBox="1">
            <a:spLocks noChangeArrowheads="1"/>
          </p:cNvSpPr>
          <p:nvPr/>
        </p:nvSpPr>
        <p:spPr bwMode="auto">
          <a:xfrm>
            <a:off x="360363" y="98107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rgbClr val="FFC000"/>
                </a:solidFill>
              </a:rPr>
              <a:t>Seyfert 1</a:t>
            </a:r>
          </a:p>
        </p:txBody>
      </p:sp>
      <p:cxnSp>
        <p:nvCxnSpPr>
          <p:cNvPr id="27" name="Přímá spojovací šipka 11"/>
          <p:cNvCxnSpPr/>
          <p:nvPr/>
        </p:nvCxnSpPr>
        <p:spPr>
          <a:xfrm flipH="1" flipV="1">
            <a:off x="6564313" y="4005263"/>
            <a:ext cx="1073150" cy="865187"/>
          </a:xfrm>
          <a:prstGeom prst="straightConnector1">
            <a:avLst/>
          </a:prstGeom>
          <a:ln w="1905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8" name="Přímá spojovací šipka 11"/>
          <p:cNvCxnSpPr/>
          <p:nvPr/>
        </p:nvCxnSpPr>
        <p:spPr>
          <a:xfrm>
            <a:off x="1457325" y="1181100"/>
            <a:ext cx="2952750" cy="1995488"/>
          </a:xfrm>
          <a:prstGeom prst="straightConnector1">
            <a:avLst/>
          </a:prstGeom>
          <a:ln w="1905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3" name="Přímá spojnice 32"/>
          <p:cNvCxnSpPr/>
          <p:nvPr/>
        </p:nvCxnSpPr>
        <p:spPr>
          <a:xfrm>
            <a:off x="3717925" y="2043113"/>
            <a:ext cx="3382963" cy="4814887"/>
          </a:xfrm>
          <a:prstGeom prst="line">
            <a:avLst/>
          </a:prstGeom>
          <a:ln w="19050">
            <a:solidFill>
              <a:schemeClr val="bg1"/>
            </a:solidFill>
            <a:prstDash val="lgDashDot"/>
          </a:ln>
        </p:spPr>
        <p:style>
          <a:lnRef idx="1">
            <a:schemeClr val="accent1"/>
          </a:lnRef>
          <a:fillRef idx="0">
            <a:schemeClr val="accent1"/>
          </a:fillRef>
          <a:effectRef idx="0">
            <a:schemeClr val="accent1"/>
          </a:effectRef>
          <a:fontRef idx="minor">
            <a:schemeClr val="tx1"/>
          </a:fontRef>
        </p:style>
      </p:cxnSp>
      <p:sp>
        <p:nvSpPr>
          <p:cNvPr id="35862" name="Text Box 11"/>
          <p:cNvSpPr txBox="1">
            <a:spLocks noChangeArrowheads="1"/>
          </p:cNvSpPr>
          <p:nvPr/>
        </p:nvSpPr>
        <p:spPr bwMode="auto">
          <a:xfrm rot="2282314">
            <a:off x="7453313" y="5221288"/>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chemeClr val="bg1"/>
                </a:solidFill>
              </a:rPr>
              <a:t>rádiové galaxie</a:t>
            </a:r>
          </a:p>
        </p:txBody>
      </p:sp>
      <p:sp>
        <p:nvSpPr>
          <p:cNvPr id="35863" name="Text Box 11"/>
          <p:cNvSpPr txBox="1">
            <a:spLocks noChangeArrowheads="1"/>
          </p:cNvSpPr>
          <p:nvPr/>
        </p:nvSpPr>
        <p:spPr bwMode="auto">
          <a:xfrm rot="3268173">
            <a:off x="6545263" y="5713412"/>
            <a:ext cx="10874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cs-CZ" altLang="cs-CZ" sz="1800">
                <a:solidFill>
                  <a:schemeClr val="bg1"/>
                </a:solidFill>
              </a:rPr>
              <a:t>rádiově hlučné</a:t>
            </a:r>
          </a:p>
        </p:txBody>
      </p:sp>
    </p:spTree>
    <p:extLst>
      <p:ext uri="{BB962C8B-B14F-4D97-AF65-F5344CB8AC3E}">
        <p14:creationId xmlns:p14="http://schemas.microsoft.com/office/powerpoint/2010/main" val="6557573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Astronomy\Nuclear Emission in Spiral Nebulae\5r3U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15" y="547009"/>
            <a:ext cx="9019279" cy="6066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44172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2" descr="F:\Astronomy\Nuclear Emission in Spiral Nebulae\Hannys_voorwerp.jpg"/>
          <p:cNvPicPr>
            <a:picLocks noChangeAspect="1" noChangeArrowheads="1"/>
          </p:cNvPicPr>
          <p:nvPr/>
        </p:nvPicPr>
        <p:blipFill rotWithShape="1">
          <a:blip r:embed="rId2">
            <a:extLst>
              <a:ext uri="{28A0092B-C50C-407E-A947-70E740481C1C}">
                <a14:useLocalDpi xmlns:a14="http://schemas.microsoft.com/office/drawing/2010/main" val="0"/>
              </a:ext>
            </a:extLst>
          </a:blip>
          <a:srcRect l="5258"/>
          <a:stretch/>
        </p:blipFill>
        <p:spPr bwMode="auto">
          <a:xfrm rot="5400000">
            <a:off x="1482416" y="-1482417"/>
            <a:ext cx="6179167" cy="9144002"/>
          </a:xfrm>
          <a:prstGeom prst="rect">
            <a:avLst/>
          </a:prstGeom>
          <a:noFill/>
          <a:extLst>
            <a:ext uri="{909E8E84-426E-40DD-AFC4-6F175D3DCCD1}">
              <a14:hiddenFill xmlns:a14="http://schemas.microsoft.com/office/drawing/2010/main">
                <a:solidFill>
                  <a:srgbClr val="FFFFFF"/>
                </a:solidFill>
              </a14:hiddenFill>
            </a:ext>
          </a:extLst>
        </p:spPr>
      </p:pic>
      <p:sp>
        <p:nvSpPr>
          <p:cNvPr id="2" name="TextovéPole 1"/>
          <p:cNvSpPr txBox="1"/>
          <p:nvPr/>
        </p:nvSpPr>
        <p:spPr>
          <a:xfrm>
            <a:off x="0" y="5903893"/>
            <a:ext cx="9144002" cy="954107"/>
          </a:xfrm>
          <a:prstGeom prst="rect">
            <a:avLst/>
          </a:prstGeom>
          <a:noFill/>
        </p:spPr>
        <p:txBody>
          <a:bodyPr wrap="square" rtlCol="0">
            <a:spAutoFit/>
          </a:bodyPr>
          <a:lstStyle/>
          <a:p>
            <a:r>
              <a:rPr lang="en-US" sz="1400" dirty="0" err="1">
                <a:solidFill>
                  <a:schemeClr val="bg1"/>
                </a:solidFill>
                <a:latin typeface="Arial" panose="020B0604020202020204" pitchFamily="34" charset="0"/>
              </a:rPr>
              <a:t>Hanny's</a:t>
            </a:r>
            <a:r>
              <a:rPr lang="en-US" sz="1400" dirty="0">
                <a:solidFill>
                  <a:schemeClr val="bg1"/>
                </a:solidFill>
                <a:latin typeface="Arial" panose="020B0604020202020204" pitchFamily="34" charset="0"/>
              </a:rPr>
              <a:t> </a:t>
            </a:r>
            <a:r>
              <a:rPr lang="en-US" sz="1400" dirty="0" err="1">
                <a:solidFill>
                  <a:schemeClr val="bg1"/>
                </a:solidFill>
                <a:latin typeface="Arial" panose="020B0604020202020204" pitchFamily="34" charset="0"/>
              </a:rPr>
              <a:t>Voorwerp</a:t>
            </a:r>
            <a:r>
              <a:rPr lang="en-US" sz="1400" dirty="0">
                <a:solidFill>
                  <a:schemeClr val="bg1"/>
                </a:solidFill>
                <a:latin typeface="Arial" panose="020B0604020202020204" pitchFamily="34" charset="0"/>
              </a:rPr>
              <a:t>, (Dutch for </a:t>
            </a:r>
            <a:r>
              <a:rPr lang="en-US" sz="1400" dirty="0" err="1">
                <a:solidFill>
                  <a:schemeClr val="bg1"/>
                </a:solidFill>
                <a:latin typeface="Arial" panose="020B0604020202020204" pitchFamily="34" charset="0"/>
              </a:rPr>
              <a:t>Hanny's</a:t>
            </a:r>
            <a:r>
              <a:rPr lang="en-US" sz="1400" dirty="0">
                <a:solidFill>
                  <a:schemeClr val="bg1"/>
                </a:solidFill>
                <a:latin typeface="Arial" panose="020B0604020202020204" pitchFamily="34" charset="0"/>
              </a:rPr>
              <a:t> object) is a rare type of astronomical object called a quasar ionization echo. It was discovered in 2007 by Dutch schoolteacher </a:t>
            </a:r>
            <a:r>
              <a:rPr lang="en-US" sz="1400" dirty="0" err="1">
                <a:solidFill>
                  <a:schemeClr val="bg1"/>
                </a:solidFill>
                <a:latin typeface="Arial" panose="020B0604020202020204" pitchFamily="34" charset="0"/>
              </a:rPr>
              <a:t>Hanny</a:t>
            </a:r>
            <a:r>
              <a:rPr lang="en-US" sz="1400" dirty="0">
                <a:solidFill>
                  <a:schemeClr val="bg1"/>
                </a:solidFill>
                <a:latin typeface="Arial" panose="020B0604020202020204" pitchFamily="34" charset="0"/>
              </a:rPr>
              <a:t> van </a:t>
            </a:r>
            <a:r>
              <a:rPr lang="en-US" sz="1400" dirty="0" err="1">
                <a:solidFill>
                  <a:schemeClr val="bg1"/>
                </a:solidFill>
                <a:latin typeface="Arial" panose="020B0604020202020204" pitchFamily="34" charset="0"/>
              </a:rPr>
              <a:t>Arkel</a:t>
            </a:r>
            <a:r>
              <a:rPr lang="en-US" sz="1400" dirty="0">
                <a:solidFill>
                  <a:schemeClr val="bg1"/>
                </a:solidFill>
                <a:latin typeface="Arial" panose="020B0604020202020204" pitchFamily="34" charset="0"/>
              </a:rPr>
              <a:t> while she was participating as a volunteer in the Galaxy Zoo project, part of the </a:t>
            </a:r>
            <a:r>
              <a:rPr lang="en-US" sz="1400" dirty="0" err="1">
                <a:solidFill>
                  <a:schemeClr val="bg1"/>
                </a:solidFill>
                <a:latin typeface="Arial" panose="020B0604020202020204" pitchFamily="34" charset="0"/>
              </a:rPr>
              <a:t>Zooniverse</a:t>
            </a:r>
            <a:r>
              <a:rPr lang="en-US" sz="1400" dirty="0">
                <a:solidFill>
                  <a:schemeClr val="bg1"/>
                </a:solidFill>
                <a:latin typeface="Arial" panose="020B0604020202020204" pitchFamily="34" charset="0"/>
              </a:rPr>
              <a:t> group of citizen science websites. Photographically, it appears as a bright blob close to spiral galaxy IC 2497 in the constellation Leo Minor.</a:t>
            </a:r>
            <a:r>
              <a:rPr lang="cs-CZ" sz="1400" dirty="0">
                <a:solidFill>
                  <a:schemeClr val="bg1"/>
                </a:solidFill>
                <a:latin typeface="Arial" panose="020B0604020202020204" pitchFamily="34" charset="0"/>
              </a:rPr>
              <a:t> </a:t>
            </a:r>
            <a:r>
              <a:rPr lang="cs-CZ" sz="800" dirty="0">
                <a:solidFill>
                  <a:schemeClr val="bg1"/>
                </a:solidFill>
                <a:latin typeface="Arial" panose="020B0604020202020204" pitchFamily="34" charset="0"/>
                <a:hlinkClick r:id="rId3"/>
              </a:rPr>
              <a:t>https://hubblesite.org/contents/news-releases/2015/news-2015-13.html</a:t>
            </a:r>
            <a:endParaRPr lang="cs-CZ" sz="800" dirty="0">
              <a:solidFill>
                <a:schemeClr val="bg1"/>
              </a:solidFill>
              <a:latin typeface="Arial" panose="020B0604020202020204" pitchFamily="34" charset="0"/>
            </a:endParaRPr>
          </a:p>
        </p:txBody>
      </p:sp>
      <p:sp>
        <p:nvSpPr>
          <p:cNvPr id="3" name="TextovéPole 2"/>
          <p:cNvSpPr txBox="1"/>
          <p:nvPr/>
        </p:nvSpPr>
        <p:spPr>
          <a:xfrm>
            <a:off x="55198" y="73479"/>
            <a:ext cx="2184124" cy="369332"/>
          </a:xfrm>
          <a:prstGeom prst="rect">
            <a:avLst/>
          </a:prstGeom>
          <a:noFill/>
        </p:spPr>
        <p:txBody>
          <a:bodyPr wrap="none" rtlCol="0">
            <a:spAutoFit/>
          </a:bodyPr>
          <a:lstStyle/>
          <a:p>
            <a:r>
              <a:rPr lang="en-US" b="1" dirty="0" err="1">
                <a:solidFill>
                  <a:schemeClr val="bg1"/>
                </a:solidFill>
                <a:latin typeface="Arial" panose="020B0604020202020204" pitchFamily="34" charset="0"/>
              </a:rPr>
              <a:t>Hanny's</a:t>
            </a:r>
            <a:r>
              <a:rPr lang="en-US" b="1" dirty="0">
                <a:solidFill>
                  <a:schemeClr val="bg1"/>
                </a:solidFill>
                <a:latin typeface="Arial" panose="020B0604020202020204" pitchFamily="34" charset="0"/>
              </a:rPr>
              <a:t> </a:t>
            </a:r>
            <a:r>
              <a:rPr lang="en-US" b="1" dirty="0" err="1">
                <a:solidFill>
                  <a:schemeClr val="bg1"/>
                </a:solidFill>
                <a:latin typeface="Arial" panose="020B0604020202020204" pitchFamily="34" charset="0"/>
              </a:rPr>
              <a:t>Voorwerp</a:t>
            </a:r>
            <a:endParaRPr lang="cs-CZ" b="1" dirty="0">
              <a:latin typeface="Arial" panose="020B0604020202020204" pitchFamily="34" charset="0"/>
            </a:endParaRPr>
          </a:p>
        </p:txBody>
      </p:sp>
    </p:spTree>
    <p:extLst>
      <p:ext uri="{BB962C8B-B14F-4D97-AF65-F5344CB8AC3E}">
        <p14:creationId xmlns:p14="http://schemas.microsoft.com/office/powerpoint/2010/main" val="32644172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2" descr="F:\Astronomy\Nuclear Emission in Spiral Nebulae\Hs-2011-01-d-prin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12274"/>
            <a:ext cx="9144000" cy="4762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ovéPole 1"/>
          <p:cNvSpPr txBox="1"/>
          <p:nvPr/>
        </p:nvSpPr>
        <p:spPr>
          <a:xfrm>
            <a:off x="48984" y="5009462"/>
            <a:ext cx="4355680" cy="1815882"/>
          </a:xfrm>
          <a:prstGeom prst="rect">
            <a:avLst/>
          </a:prstGeom>
          <a:noFill/>
        </p:spPr>
        <p:txBody>
          <a:bodyPr wrap="none" rtlCol="0">
            <a:spAutoFit/>
          </a:bodyPr>
          <a:lstStyle/>
          <a:p>
            <a:r>
              <a:rPr lang="cs-CZ" sz="1400" dirty="0" err="1">
                <a:solidFill>
                  <a:schemeClr val="bg1"/>
                </a:solidFill>
                <a:latin typeface="Arial" panose="020B0604020202020204" pitchFamily="34" charset="0"/>
              </a:rPr>
              <a:t>Object</a:t>
            </a:r>
            <a:r>
              <a:rPr lang="cs-CZ" sz="1400" dirty="0">
                <a:solidFill>
                  <a:schemeClr val="bg1"/>
                </a:solidFill>
                <a:latin typeface="Arial" panose="020B0604020202020204" pitchFamily="34" charset="0"/>
              </a:rPr>
              <a:t> type		Quasar </a:t>
            </a:r>
            <a:r>
              <a:rPr lang="cs-CZ" sz="1400" dirty="0" err="1">
                <a:solidFill>
                  <a:schemeClr val="bg1"/>
                </a:solidFill>
                <a:latin typeface="Arial" panose="020B0604020202020204" pitchFamily="34" charset="0"/>
              </a:rPr>
              <a:t>ionization</a:t>
            </a:r>
            <a:r>
              <a:rPr lang="cs-CZ" sz="1400" dirty="0">
                <a:solidFill>
                  <a:schemeClr val="bg1"/>
                </a:solidFill>
                <a:latin typeface="Arial" panose="020B0604020202020204" pitchFamily="34" charset="0"/>
              </a:rPr>
              <a:t> echo</a:t>
            </a:r>
          </a:p>
          <a:p>
            <a:r>
              <a:rPr lang="cs-CZ" sz="1400" dirty="0" err="1">
                <a:solidFill>
                  <a:schemeClr val="bg1"/>
                </a:solidFill>
                <a:latin typeface="Arial" panose="020B0604020202020204" pitchFamily="34" charset="0"/>
              </a:rPr>
              <a:t>Other</a:t>
            </a:r>
            <a:r>
              <a:rPr lang="cs-CZ" sz="1400" dirty="0">
                <a:solidFill>
                  <a:schemeClr val="bg1"/>
                </a:solidFill>
                <a:latin typeface="Arial" panose="020B0604020202020204" pitchFamily="34" charset="0"/>
              </a:rPr>
              <a:t> </a:t>
            </a:r>
            <a:r>
              <a:rPr lang="cs-CZ" sz="1400" dirty="0" err="1">
                <a:solidFill>
                  <a:schemeClr val="bg1"/>
                </a:solidFill>
                <a:latin typeface="Arial" panose="020B0604020202020204" pitchFamily="34" charset="0"/>
              </a:rPr>
              <a:t>designations</a:t>
            </a:r>
            <a:r>
              <a:rPr lang="cs-CZ" sz="1400" dirty="0">
                <a:solidFill>
                  <a:schemeClr val="bg1"/>
                </a:solidFill>
                <a:latin typeface="Arial" panose="020B0604020202020204" pitchFamily="34" charset="0"/>
              </a:rPr>
              <a:t>	SDSS J094103.80+344334.2</a:t>
            </a:r>
          </a:p>
          <a:p>
            <a:r>
              <a:rPr lang="cs-CZ" sz="1400" dirty="0" err="1">
                <a:solidFill>
                  <a:schemeClr val="bg1"/>
                </a:solidFill>
                <a:latin typeface="Arial" panose="020B0604020202020204" pitchFamily="34" charset="0"/>
              </a:rPr>
              <a:t>Constellation</a:t>
            </a:r>
            <a:r>
              <a:rPr lang="cs-CZ" sz="1400" dirty="0">
                <a:solidFill>
                  <a:schemeClr val="bg1"/>
                </a:solidFill>
                <a:latin typeface="Arial" panose="020B0604020202020204" pitchFamily="34" charset="0"/>
              </a:rPr>
              <a:t>	Leo Minor </a:t>
            </a:r>
          </a:p>
          <a:p>
            <a:r>
              <a:rPr lang="cs-CZ" sz="1400" dirty="0" err="1">
                <a:solidFill>
                  <a:schemeClr val="bg1"/>
                </a:solidFill>
                <a:latin typeface="Arial" panose="020B0604020202020204" pitchFamily="34" charset="0"/>
              </a:rPr>
              <a:t>Right</a:t>
            </a:r>
            <a:r>
              <a:rPr lang="cs-CZ" sz="1400" dirty="0">
                <a:solidFill>
                  <a:schemeClr val="bg1"/>
                </a:solidFill>
                <a:latin typeface="Arial" panose="020B0604020202020204" pitchFamily="34" charset="0"/>
              </a:rPr>
              <a:t> </a:t>
            </a:r>
            <a:r>
              <a:rPr lang="cs-CZ" sz="1400" dirty="0" err="1">
                <a:solidFill>
                  <a:schemeClr val="bg1"/>
                </a:solidFill>
                <a:latin typeface="Arial" panose="020B0604020202020204" pitchFamily="34" charset="0"/>
              </a:rPr>
              <a:t>ascension</a:t>
            </a:r>
            <a:r>
              <a:rPr lang="cs-CZ" sz="1400" dirty="0">
                <a:solidFill>
                  <a:schemeClr val="bg1"/>
                </a:solidFill>
                <a:latin typeface="Arial" panose="020B0604020202020204" pitchFamily="34" charset="0"/>
              </a:rPr>
              <a:t>	09h 41m 03.81s</a:t>
            </a:r>
          </a:p>
          <a:p>
            <a:r>
              <a:rPr lang="cs-CZ" sz="1400" dirty="0" err="1">
                <a:solidFill>
                  <a:schemeClr val="bg1"/>
                </a:solidFill>
                <a:latin typeface="Arial" panose="020B0604020202020204" pitchFamily="34" charset="0"/>
              </a:rPr>
              <a:t>Declination</a:t>
            </a:r>
            <a:r>
              <a:rPr lang="cs-CZ" sz="1400" dirty="0">
                <a:solidFill>
                  <a:schemeClr val="bg1"/>
                </a:solidFill>
                <a:latin typeface="Arial" panose="020B0604020202020204" pitchFamily="34" charset="0"/>
              </a:rPr>
              <a:t>		+34° 43′ 34.3″</a:t>
            </a:r>
          </a:p>
          <a:p>
            <a:r>
              <a:rPr lang="cs-CZ" sz="1400" dirty="0">
                <a:solidFill>
                  <a:schemeClr val="bg1"/>
                </a:solidFill>
                <a:latin typeface="Arial" panose="020B0604020202020204" pitchFamily="34" charset="0"/>
              </a:rPr>
              <a:t>Distance		650 </a:t>
            </a:r>
            <a:r>
              <a:rPr lang="cs-CZ" sz="1400" dirty="0" err="1">
                <a:solidFill>
                  <a:schemeClr val="bg1"/>
                </a:solidFill>
                <a:latin typeface="Arial" panose="020B0604020202020204" pitchFamily="34" charset="0"/>
              </a:rPr>
              <a:t>Mly</a:t>
            </a:r>
            <a:r>
              <a:rPr lang="cs-CZ" sz="1400" dirty="0">
                <a:solidFill>
                  <a:schemeClr val="bg1"/>
                </a:solidFill>
                <a:latin typeface="Arial" panose="020B0604020202020204" pitchFamily="34" charset="0"/>
              </a:rPr>
              <a:t> (199 </a:t>
            </a:r>
            <a:r>
              <a:rPr lang="cs-CZ" sz="1400" dirty="0" err="1">
                <a:solidFill>
                  <a:schemeClr val="bg1"/>
                </a:solidFill>
                <a:latin typeface="Arial" panose="020B0604020202020204" pitchFamily="34" charset="0"/>
              </a:rPr>
              <a:t>Mpc</a:t>
            </a:r>
            <a:r>
              <a:rPr lang="cs-CZ" sz="1400" dirty="0">
                <a:solidFill>
                  <a:schemeClr val="bg1"/>
                </a:solidFill>
                <a:latin typeface="Arial" panose="020B0604020202020204" pitchFamily="34" charset="0"/>
              </a:rPr>
              <a:t>)</a:t>
            </a:r>
          </a:p>
          <a:p>
            <a:r>
              <a:rPr lang="cs-CZ" sz="1400" dirty="0">
                <a:solidFill>
                  <a:schemeClr val="bg1"/>
                </a:solidFill>
                <a:latin typeface="Arial" panose="020B0604020202020204" pitchFamily="34" charset="0"/>
              </a:rPr>
              <a:t>In </a:t>
            </a:r>
            <a:r>
              <a:rPr lang="cs-CZ" sz="1400" dirty="0" err="1">
                <a:solidFill>
                  <a:schemeClr val="bg1"/>
                </a:solidFill>
                <a:latin typeface="Arial" panose="020B0604020202020204" pitchFamily="34" charset="0"/>
              </a:rPr>
              <a:t>visual</a:t>
            </a:r>
            <a:r>
              <a:rPr lang="cs-CZ" sz="1400" dirty="0">
                <a:solidFill>
                  <a:schemeClr val="bg1"/>
                </a:solidFill>
                <a:latin typeface="Arial" panose="020B0604020202020204" pitchFamily="34" charset="0"/>
              </a:rPr>
              <a:t> </a:t>
            </a:r>
            <a:r>
              <a:rPr lang="cs-CZ" sz="1400" dirty="0" err="1">
                <a:solidFill>
                  <a:schemeClr val="bg1"/>
                </a:solidFill>
                <a:latin typeface="Arial" panose="020B0604020202020204" pitchFamily="34" charset="0"/>
              </a:rPr>
              <a:t>light</a:t>
            </a:r>
            <a:r>
              <a:rPr lang="cs-CZ" sz="1400" dirty="0">
                <a:solidFill>
                  <a:schemeClr val="bg1"/>
                </a:solidFill>
                <a:latin typeface="Arial" panose="020B0604020202020204" pitchFamily="34" charset="0"/>
              </a:rPr>
              <a:t> (V)</a:t>
            </a:r>
          </a:p>
          <a:p>
            <a:r>
              <a:rPr lang="cs-CZ" sz="1400" dirty="0" err="1">
                <a:solidFill>
                  <a:schemeClr val="bg1"/>
                </a:solidFill>
                <a:latin typeface="Arial" panose="020B0604020202020204" pitchFamily="34" charset="0"/>
              </a:rPr>
              <a:t>Apparent</a:t>
            </a:r>
            <a:r>
              <a:rPr lang="cs-CZ" sz="1400" dirty="0">
                <a:solidFill>
                  <a:schemeClr val="bg1"/>
                </a:solidFill>
                <a:latin typeface="Arial" panose="020B0604020202020204" pitchFamily="34" charset="0"/>
              </a:rPr>
              <a:t> magnitude	19</a:t>
            </a:r>
          </a:p>
        </p:txBody>
      </p:sp>
    </p:spTree>
    <p:extLst>
      <p:ext uri="{BB962C8B-B14F-4D97-AF65-F5344CB8AC3E}">
        <p14:creationId xmlns:p14="http://schemas.microsoft.com/office/powerpoint/2010/main" val="32644172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2" descr="L:\Astronomy\Kvazary\heic1507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90458"/>
            <a:ext cx="9144000" cy="4334686"/>
          </a:xfrm>
          <a:prstGeom prst="rect">
            <a:avLst/>
          </a:prstGeom>
          <a:noFill/>
          <a:extLst>
            <a:ext uri="{909E8E84-426E-40DD-AFC4-6F175D3DCCD1}">
              <a14:hiddenFill xmlns:a14="http://schemas.microsoft.com/office/drawing/2010/main">
                <a:solidFill>
                  <a:srgbClr val="FFFFFF"/>
                </a:solidFill>
              </a14:hiddenFill>
            </a:ext>
          </a:extLst>
        </p:spPr>
      </p:pic>
      <p:sp>
        <p:nvSpPr>
          <p:cNvPr id="3" name="TextovéPole 4"/>
          <p:cNvSpPr txBox="1">
            <a:spLocks noChangeArrowheads="1"/>
          </p:cNvSpPr>
          <p:nvPr/>
        </p:nvSpPr>
        <p:spPr bwMode="auto">
          <a:xfrm>
            <a:off x="72008" y="4611231"/>
            <a:ext cx="9036496"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en-US" altLang="cs-CZ" sz="1400" dirty="0">
                <a:solidFill>
                  <a:schemeClr val="bg1"/>
                </a:solidFill>
              </a:rPr>
              <a:t>In each of these eight images a quasar beam has caused once-invisible filaments in deep space to glow through a process called </a:t>
            </a:r>
            <a:r>
              <a:rPr lang="en-US" altLang="cs-CZ" sz="1400" dirty="0" err="1">
                <a:solidFill>
                  <a:schemeClr val="bg1"/>
                </a:solidFill>
              </a:rPr>
              <a:t>photoionisation</a:t>
            </a:r>
            <a:r>
              <a:rPr lang="en-US" altLang="cs-CZ" sz="1400" dirty="0">
                <a:solidFill>
                  <a:schemeClr val="bg1"/>
                </a:solidFill>
              </a:rPr>
              <a:t>. Oxygen, helium, nitrogen, </a:t>
            </a:r>
            <a:r>
              <a:rPr lang="en-US" altLang="cs-CZ" sz="1400" dirty="0" err="1">
                <a:solidFill>
                  <a:schemeClr val="bg1"/>
                </a:solidFill>
              </a:rPr>
              <a:t>sulphur</a:t>
            </a:r>
            <a:r>
              <a:rPr lang="en-US" altLang="cs-CZ" sz="1400" dirty="0">
                <a:solidFill>
                  <a:schemeClr val="bg1"/>
                </a:solidFill>
              </a:rPr>
              <a:t> and neon in the filaments absorb light from the quasar and slowly re-emit it over many thousands of years. Their unmistakable emerald hue is caused by </a:t>
            </a:r>
            <a:r>
              <a:rPr lang="en-US" altLang="cs-CZ" sz="1400" dirty="0" err="1">
                <a:solidFill>
                  <a:schemeClr val="bg1"/>
                </a:solidFill>
              </a:rPr>
              <a:t>ionised</a:t>
            </a:r>
            <a:r>
              <a:rPr lang="en-US" altLang="cs-CZ" sz="1400" dirty="0">
                <a:solidFill>
                  <a:schemeClr val="bg1"/>
                </a:solidFill>
              </a:rPr>
              <a:t> oxygen, which glows green.</a:t>
            </a:r>
          </a:p>
          <a:p>
            <a:pPr eaLnBrk="1" hangingPunct="1"/>
            <a:endParaRPr lang="en-US" altLang="cs-CZ" sz="1400" dirty="0">
              <a:solidFill>
                <a:schemeClr val="bg1"/>
              </a:solidFill>
            </a:endParaRPr>
          </a:p>
          <a:p>
            <a:pPr eaLnBrk="1" hangingPunct="1"/>
            <a:r>
              <a:rPr lang="en-US" altLang="cs-CZ" sz="1400" dirty="0">
                <a:solidFill>
                  <a:schemeClr val="bg1"/>
                </a:solidFill>
              </a:rPr>
              <a:t>The Hubble team found a total of twenty galaxies that had gas </a:t>
            </a:r>
            <a:r>
              <a:rPr lang="en-US" altLang="cs-CZ" sz="1400" dirty="0" err="1">
                <a:solidFill>
                  <a:schemeClr val="bg1"/>
                </a:solidFill>
              </a:rPr>
              <a:t>ionised</a:t>
            </a:r>
            <a:r>
              <a:rPr lang="en-US" altLang="cs-CZ" sz="1400" dirty="0">
                <a:solidFill>
                  <a:schemeClr val="bg1"/>
                </a:solidFill>
              </a:rPr>
              <a:t> by quasars; those featured here are (from left to right on top row) the Teacup (more formally known as 2MASX J14302986+1339117), NGC 5972, 2MASX J15100402+0740370 and UGC 7342, and (from left to right on bottom row) NGC 5252, </a:t>
            </a:r>
            <a:r>
              <a:rPr lang="en-US" altLang="cs-CZ" sz="1400" dirty="0" err="1">
                <a:solidFill>
                  <a:schemeClr val="bg1"/>
                </a:solidFill>
              </a:rPr>
              <a:t>Mrk</a:t>
            </a:r>
            <a:r>
              <a:rPr lang="en-US" altLang="cs-CZ" sz="1400" dirty="0">
                <a:solidFill>
                  <a:schemeClr val="bg1"/>
                </a:solidFill>
              </a:rPr>
              <a:t> 1498, UGC 11185 and 2MASX J22014163+1151237.</a:t>
            </a:r>
          </a:p>
          <a:p>
            <a:pPr eaLnBrk="1" hangingPunct="1"/>
            <a:r>
              <a:rPr lang="en-US" altLang="cs-CZ" dirty="0">
                <a:solidFill>
                  <a:schemeClr val="bg1"/>
                </a:solidFill>
                <a:hlinkClick r:id="rId3"/>
              </a:rPr>
              <a:t>https://www.spacetelescope.org/images/heic1507a/</a:t>
            </a:r>
            <a:endParaRPr lang="cs-CZ" altLang="cs-CZ" dirty="0">
              <a:solidFill>
                <a:schemeClr val="bg1"/>
              </a:solidFill>
            </a:endParaRPr>
          </a:p>
        </p:txBody>
      </p:sp>
    </p:spTree>
    <p:extLst>
      <p:ext uri="{BB962C8B-B14F-4D97-AF65-F5344CB8AC3E}">
        <p14:creationId xmlns:p14="http://schemas.microsoft.com/office/powerpoint/2010/main" val="15637538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BH-M87.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
        <p:nvSpPr>
          <p:cNvPr id="3" name="TextovéPole 2"/>
          <p:cNvSpPr txBox="1"/>
          <p:nvPr/>
        </p:nvSpPr>
        <p:spPr>
          <a:xfrm>
            <a:off x="1649565" y="5886450"/>
            <a:ext cx="5844870" cy="738664"/>
          </a:xfrm>
          <a:prstGeom prst="rect">
            <a:avLst/>
          </a:prstGeom>
          <a:noFill/>
        </p:spPr>
        <p:txBody>
          <a:bodyPr wrap="none" rtlCol="0">
            <a:spAutoFit/>
          </a:bodyPr>
          <a:lstStyle/>
          <a:p>
            <a:pPr algn="ctr"/>
            <a:r>
              <a:rPr lang="cs-CZ" sz="1400" dirty="0">
                <a:solidFill>
                  <a:schemeClr val="bg1"/>
                </a:solidFill>
                <a:latin typeface="Arial" panose="020B0604020202020204" pitchFamily="34" charset="0"/>
              </a:rPr>
              <a:t>Snímek blízkého okolí černé díry v centru galaxie M87 zrekonstruovaný</a:t>
            </a:r>
          </a:p>
          <a:p>
            <a:pPr algn="ctr"/>
            <a:r>
              <a:rPr lang="cs-CZ" sz="1400" dirty="0">
                <a:solidFill>
                  <a:schemeClr val="bg1"/>
                </a:solidFill>
                <a:latin typeface="Arial" panose="020B0604020202020204" pitchFamily="34" charset="0"/>
              </a:rPr>
              <a:t>z dat naměřených dne 11. dubna 2017.</a:t>
            </a:r>
          </a:p>
          <a:p>
            <a:pPr algn="ctr"/>
            <a:r>
              <a:rPr lang="cs-CZ" sz="1400" dirty="0">
                <a:solidFill>
                  <a:schemeClr val="bg1"/>
                </a:solidFill>
                <a:latin typeface="Arial" panose="020B0604020202020204" pitchFamily="34" charset="0"/>
                <a:hlinkClick r:id="rId5"/>
              </a:rPr>
              <a:t>https://www.aldebaran.cz/bulletin/2019_16_hol.php</a:t>
            </a:r>
            <a:endParaRPr lang="cs-CZ" sz="1400" dirty="0">
              <a:solidFill>
                <a:schemeClr val="bg1"/>
              </a:solidFill>
              <a:latin typeface="Arial" panose="020B0604020202020204" pitchFamily="34" charset="0"/>
            </a:endParaRPr>
          </a:p>
        </p:txBody>
      </p:sp>
    </p:spTree>
    <p:extLst>
      <p:ext uri="{BB962C8B-B14F-4D97-AF65-F5344CB8AC3E}">
        <p14:creationId xmlns:p14="http://schemas.microsoft.com/office/powerpoint/2010/main" val="3264417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8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ovéPole 2">
            <a:extLst>
              <a:ext uri="{FF2B5EF4-FFF2-40B4-BE49-F238E27FC236}">
                <a16:creationId xmlns:a16="http://schemas.microsoft.com/office/drawing/2014/main" id="{34CE2B9B-D822-44C5-B342-134530CB01AC}"/>
              </a:ext>
            </a:extLst>
          </p:cNvPr>
          <p:cNvSpPr txBox="1"/>
          <p:nvPr/>
        </p:nvSpPr>
        <p:spPr>
          <a:xfrm>
            <a:off x="-16329" y="4068059"/>
            <a:ext cx="3404508" cy="2800767"/>
          </a:xfrm>
          <a:prstGeom prst="rect">
            <a:avLst/>
          </a:prstGeom>
          <a:noFill/>
        </p:spPr>
        <p:txBody>
          <a:bodyPr wrap="square" rtlCol="0">
            <a:spAutoFit/>
          </a:bodyPr>
          <a:lstStyle/>
          <a:p>
            <a:r>
              <a:rPr lang="en-US" sz="1200" dirty="0">
                <a:latin typeface="Arial" panose="020B0604020202020204" pitchFamily="34" charset="0"/>
              </a:rPr>
              <a:t>Carl Keenan </a:t>
            </a:r>
            <a:r>
              <a:rPr lang="en-US" sz="1200" dirty="0" err="1">
                <a:latin typeface="Arial" panose="020B0604020202020204" pitchFamily="34" charset="0"/>
              </a:rPr>
              <a:t>Seyfert</a:t>
            </a:r>
            <a:r>
              <a:rPr lang="en-US" sz="1200" dirty="0">
                <a:latin typeface="Arial" panose="020B0604020202020204" pitchFamily="34" charset="0"/>
              </a:rPr>
              <a:t> (February 11, 1911 – June 13, 1960) is best known for his 1943 research paper on high-excitation line emission from the centers of some spiral galaxies, which are named </a:t>
            </a:r>
            <a:r>
              <a:rPr lang="en-US" sz="1200" dirty="0" err="1">
                <a:latin typeface="Arial" panose="020B0604020202020204" pitchFamily="34" charset="0"/>
              </a:rPr>
              <a:t>Seyfert</a:t>
            </a:r>
            <a:r>
              <a:rPr lang="en-US" sz="1200" dirty="0">
                <a:latin typeface="Arial" panose="020B0604020202020204" pitchFamily="34" charset="0"/>
              </a:rPr>
              <a:t> galaxies after him. </a:t>
            </a:r>
            <a:r>
              <a:rPr lang="en-US" sz="1200" dirty="0" err="1">
                <a:latin typeface="Arial" panose="020B0604020202020204" pitchFamily="34" charset="0"/>
              </a:rPr>
              <a:t>Seyfert's</a:t>
            </a:r>
            <a:r>
              <a:rPr lang="en-US" sz="1200" dirty="0">
                <a:latin typeface="Arial" panose="020B0604020202020204" pitchFamily="34" charset="0"/>
              </a:rPr>
              <a:t> Sextet, a group of galaxies, is also named after him. He subsequently went to Harvard, where he initially was interested in medicine but then switched to astronomy.  He obtained a B.S., M.S. (1933) and PhD (1936) in astronomy.  His Ph.D. thesis was on "Studies of the External Galaxies," which was supervised by Harlow Shapley, and </a:t>
            </a:r>
            <a:r>
              <a:rPr lang="en-US" sz="1200" dirty="0" err="1">
                <a:latin typeface="Arial" panose="020B0604020202020204" pitchFamily="34" charset="0"/>
              </a:rPr>
              <a:t>focussed</a:t>
            </a:r>
            <a:r>
              <a:rPr lang="en-US" sz="1200" dirty="0">
                <a:latin typeface="Arial" panose="020B0604020202020204" pitchFamily="34" charset="0"/>
              </a:rPr>
              <a:t> on colors and magnitudes of galaxies.</a:t>
            </a:r>
            <a:r>
              <a:rPr lang="cs-CZ" sz="1200" dirty="0">
                <a:latin typeface="Arial" panose="020B0604020202020204" pitchFamily="34" charset="0"/>
              </a:rPr>
              <a:t> </a:t>
            </a:r>
            <a:r>
              <a:rPr lang="cs-CZ" sz="800" dirty="0">
                <a:latin typeface="Arial" panose="020B0604020202020204" pitchFamily="34" charset="0"/>
                <a:hlinkClick r:id="rId2"/>
              </a:rPr>
              <a:t>http://www.messier.seds.org/xtra/Bios/seyfert.html</a:t>
            </a:r>
            <a:endParaRPr lang="cs-CZ" sz="800" dirty="0">
              <a:latin typeface="Arial" panose="020B0604020202020204" pitchFamily="34" charset="0"/>
            </a:endParaRPr>
          </a:p>
        </p:txBody>
      </p:sp>
      <p:pic>
        <p:nvPicPr>
          <p:cNvPr id="5" name="Obrázek 4">
            <a:extLst>
              <a:ext uri="{FF2B5EF4-FFF2-40B4-BE49-F238E27FC236}">
                <a16:creationId xmlns:a16="http://schemas.microsoft.com/office/drawing/2014/main" id="{63BA7248-1106-45CB-BFE4-DA374A6443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3298372" cy="4099243"/>
          </a:xfrm>
          <a:prstGeom prst="rect">
            <a:avLst/>
          </a:prstGeom>
        </p:spPr>
      </p:pic>
      <p:pic>
        <p:nvPicPr>
          <p:cNvPr id="2050" name="Picture 2" descr="F:\Astronomy\Nuclear Emission in Spiral Nebulae\CarlSeyfertTelescop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8179" y="0"/>
            <a:ext cx="5755821" cy="6868826"/>
          </a:xfrm>
          <a:prstGeom prst="rect">
            <a:avLst/>
          </a:prstGeom>
          <a:noFill/>
          <a:extLst>
            <a:ext uri="{909E8E84-426E-40DD-AFC4-6F175D3DCCD1}">
              <a14:hiddenFill xmlns:a14="http://schemas.microsoft.com/office/drawing/2010/main">
                <a:solidFill>
                  <a:srgbClr val="FFFFFF"/>
                </a:solidFill>
              </a14:hiddenFill>
            </a:ext>
          </a:extLst>
        </p:spPr>
      </p:pic>
      <p:sp>
        <p:nvSpPr>
          <p:cNvPr id="6" name="TextovéPole 5">
            <a:extLst>
              <a:ext uri="{FF2B5EF4-FFF2-40B4-BE49-F238E27FC236}">
                <a16:creationId xmlns:a16="http://schemas.microsoft.com/office/drawing/2014/main" id="{C22432F7-B460-4A94-B1AB-3D1CAA340554}"/>
              </a:ext>
            </a:extLst>
          </p:cNvPr>
          <p:cNvSpPr txBox="1"/>
          <p:nvPr/>
        </p:nvSpPr>
        <p:spPr>
          <a:xfrm>
            <a:off x="5828696" y="82663"/>
            <a:ext cx="3315304" cy="954107"/>
          </a:xfrm>
          <a:prstGeom prst="rect">
            <a:avLst/>
          </a:prstGeom>
          <a:noFill/>
        </p:spPr>
        <p:txBody>
          <a:bodyPr wrap="square" rtlCol="0">
            <a:spAutoFit/>
          </a:bodyPr>
          <a:lstStyle/>
          <a:p>
            <a:pPr algn="r"/>
            <a:r>
              <a:rPr lang="en-US" sz="1400" dirty="0">
                <a:latin typeface="Arial" panose="020B0604020202020204" pitchFamily="34" charset="0"/>
                <a:cs typeface="Arial" panose="020B0604020202020204" pitchFamily="34" charset="0"/>
              </a:rPr>
              <a:t>Carl </a:t>
            </a:r>
            <a:r>
              <a:rPr lang="en-US" sz="1400" dirty="0" err="1">
                <a:latin typeface="Arial" panose="020B0604020202020204" pitchFamily="34" charset="0"/>
                <a:cs typeface="Arial" panose="020B0604020202020204" pitchFamily="34" charset="0"/>
              </a:rPr>
              <a:t>Seyfert</a:t>
            </a:r>
            <a:r>
              <a:rPr lang="en-US" sz="1400" dirty="0">
                <a:latin typeface="Arial" panose="020B0604020202020204" pitchFamily="34" charset="0"/>
                <a:cs typeface="Arial" panose="020B0604020202020204" pitchFamily="34" charset="0"/>
              </a:rPr>
              <a:t> with the 24 inch telescope at Vanderbilt University. After his death, the telescope was named in his memory.  </a:t>
            </a:r>
            <a:endParaRPr lang="cs-CZ"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700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Astronomy\Nuclear Emission in Spiral Nebulae\Seyfert_19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6636"/>
            <a:ext cx="9144000" cy="5777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296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Astronomy\Nuclear Emission in Spiral Nebulae\table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219" y="0"/>
            <a:ext cx="568214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4452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F:\Astronomy\Nuclear Emission in Spiral Nebulae\jpegPIA20057-scaled_resiz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1"/>
            <a:ext cx="3036542" cy="30289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Astronomy\Nuclear Emission in Spiral Nebulae\991px-NGC_1275_Hubb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2724319" y="395894"/>
            <a:ext cx="3518657" cy="2726871"/>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F:\Astronomy\Nuclear Emission in Spiral Nebulae\NGC_3516_resiz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455" t="19407" r="20523" b="20755"/>
          <a:stretch/>
        </p:blipFill>
        <p:spPr bwMode="auto">
          <a:xfrm>
            <a:off x="5921712" y="1"/>
            <a:ext cx="3222288" cy="312378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Astronomy\Nuclear Emission in Spiral Nebulae\NGC4051L7X10RGB3X10CROP12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3820886"/>
            <a:ext cx="3037115" cy="3037114"/>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F:\Astronomy\Nuclear Emission in Spiral Nebulae\DtF35HjWwAMwjj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20211" y="4020393"/>
            <a:ext cx="2726871" cy="283760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Astronomy\Nuclear Emission in Spiral Nebulae\crop.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200000">
            <a:off x="6173096" y="3887096"/>
            <a:ext cx="2719520" cy="3222288"/>
          </a:xfrm>
          <a:prstGeom prst="rect">
            <a:avLst/>
          </a:prstGeom>
          <a:noFill/>
          <a:extLst>
            <a:ext uri="{909E8E84-426E-40DD-AFC4-6F175D3DCCD1}">
              <a14:hiddenFill xmlns:a14="http://schemas.microsoft.com/office/drawing/2010/main">
                <a:solidFill>
                  <a:srgbClr val="FFFFFF"/>
                </a:solidFill>
              </a14:hiddenFill>
            </a:ext>
          </a:extLst>
        </p:spPr>
      </p:pic>
      <p:sp>
        <p:nvSpPr>
          <p:cNvPr id="9" name="TextovéPole 8">
            <a:extLst>
              <a:ext uri="{FF2B5EF4-FFF2-40B4-BE49-F238E27FC236}">
                <a16:creationId xmlns:a16="http://schemas.microsoft.com/office/drawing/2014/main" id="{8A40A1DC-E01F-4614-9244-2C1705188178}"/>
              </a:ext>
            </a:extLst>
          </p:cNvPr>
          <p:cNvSpPr txBox="1"/>
          <p:nvPr/>
        </p:nvSpPr>
        <p:spPr>
          <a:xfrm>
            <a:off x="1" y="3034709"/>
            <a:ext cx="1031051" cy="307777"/>
          </a:xfrm>
          <a:prstGeom prst="rect">
            <a:avLst/>
          </a:prstGeom>
          <a:noFill/>
        </p:spPr>
        <p:txBody>
          <a:bodyPr wrap="none" rtlCol="0">
            <a:spAutoFit/>
          </a:bodyPr>
          <a:lstStyle/>
          <a:p>
            <a:pPr algn="l"/>
            <a:r>
              <a:rPr lang="cs-CZ" sz="1400" dirty="0">
                <a:latin typeface="Arial" panose="020B0604020202020204" pitchFamily="34" charset="0"/>
              </a:rPr>
              <a:t>NGC 1068</a:t>
            </a:r>
          </a:p>
        </p:txBody>
      </p:sp>
      <p:sp>
        <p:nvSpPr>
          <p:cNvPr id="10" name="TextovéPole 9">
            <a:extLst>
              <a:ext uri="{FF2B5EF4-FFF2-40B4-BE49-F238E27FC236}">
                <a16:creationId xmlns:a16="http://schemas.microsoft.com/office/drawing/2014/main" id="{8A40A1DC-E01F-4614-9244-2C1705188178}"/>
              </a:ext>
            </a:extLst>
          </p:cNvPr>
          <p:cNvSpPr txBox="1"/>
          <p:nvPr/>
        </p:nvSpPr>
        <p:spPr>
          <a:xfrm>
            <a:off x="1518558" y="3518147"/>
            <a:ext cx="1031051" cy="307777"/>
          </a:xfrm>
          <a:prstGeom prst="rect">
            <a:avLst/>
          </a:prstGeom>
          <a:noFill/>
        </p:spPr>
        <p:txBody>
          <a:bodyPr wrap="none" rtlCol="0">
            <a:spAutoFit/>
          </a:bodyPr>
          <a:lstStyle/>
          <a:p>
            <a:pPr algn="l"/>
            <a:r>
              <a:rPr lang="cs-CZ" sz="1400" dirty="0">
                <a:latin typeface="Arial" panose="020B0604020202020204" pitchFamily="34" charset="0"/>
              </a:rPr>
              <a:t>NGC 4051</a:t>
            </a:r>
          </a:p>
        </p:txBody>
      </p:sp>
      <p:sp>
        <p:nvSpPr>
          <p:cNvPr id="11" name="TextovéPole 10">
            <a:extLst>
              <a:ext uri="{FF2B5EF4-FFF2-40B4-BE49-F238E27FC236}">
                <a16:creationId xmlns:a16="http://schemas.microsoft.com/office/drawing/2014/main" id="{8A40A1DC-E01F-4614-9244-2C1705188178}"/>
              </a:ext>
            </a:extLst>
          </p:cNvPr>
          <p:cNvSpPr txBox="1"/>
          <p:nvPr/>
        </p:nvSpPr>
        <p:spPr>
          <a:xfrm>
            <a:off x="3120211" y="3518808"/>
            <a:ext cx="1031051" cy="307777"/>
          </a:xfrm>
          <a:prstGeom prst="rect">
            <a:avLst/>
          </a:prstGeom>
          <a:noFill/>
        </p:spPr>
        <p:txBody>
          <a:bodyPr wrap="none" rtlCol="0">
            <a:spAutoFit/>
          </a:bodyPr>
          <a:lstStyle/>
          <a:p>
            <a:pPr algn="l"/>
            <a:r>
              <a:rPr lang="cs-CZ" sz="1400" dirty="0">
                <a:latin typeface="Arial" panose="020B0604020202020204" pitchFamily="34" charset="0"/>
              </a:rPr>
              <a:t>NGC 1275</a:t>
            </a:r>
          </a:p>
        </p:txBody>
      </p:sp>
      <p:sp>
        <p:nvSpPr>
          <p:cNvPr id="12" name="TextovéPole 11">
            <a:extLst>
              <a:ext uri="{FF2B5EF4-FFF2-40B4-BE49-F238E27FC236}">
                <a16:creationId xmlns:a16="http://schemas.microsoft.com/office/drawing/2014/main" id="{8A40A1DC-E01F-4614-9244-2C1705188178}"/>
              </a:ext>
            </a:extLst>
          </p:cNvPr>
          <p:cNvSpPr txBox="1"/>
          <p:nvPr/>
        </p:nvSpPr>
        <p:spPr>
          <a:xfrm>
            <a:off x="5921712" y="3820886"/>
            <a:ext cx="1031051" cy="307777"/>
          </a:xfrm>
          <a:prstGeom prst="rect">
            <a:avLst/>
          </a:prstGeom>
          <a:noFill/>
        </p:spPr>
        <p:txBody>
          <a:bodyPr wrap="none" rtlCol="0">
            <a:spAutoFit/>
          </a:bodyPr>
          <a:lstStyle/>
          <a:p>
            <a:pPr algn="l"/>
            <a:r>
              <a:rPr lang="cs-CZ" sz="1400" dirty="0">
                <a:latin typeface="Arial" panose="020B0604020202020204" pitchFamily="34" charset="0"/>
              </a:rPr>
              <a:t>NGC 7469</a:t>
            </a:r>
          </a:p>
        </p:txBody>
      </p:sp>
      <p:sp>
        <p:nvSpPr>
          <p:cNvPr id="13" name="TextovéPole 12">
            <a:extLst>
              <a:ext uri="{FF2B5EF4-FFF2-40B4-BE49-F238E27FC236}">
                <a16:creationId xmlns:a16="http://schemas.microsoft.com/office/drawing/2014/main" id="{8A40A1DC-E01F-4614-9244-2C1705188178}"/>
              </a:ext>
            </a:extLst>
          </p:cNvPr>
          <p:cNvSpPr txBox="1"/>
          <p:nvPr/>
        </p:nvSpPr>
        <p:spPr>
          <a:xfrm>
            <a:off x="5921712" y="3135245"/>
            <a:ext cx="1031051" cy="307777"/>
          </a:xfrm>
          <a:prstGeom prst="rect">
            <a:avLst/>
          </a:prstGeom>
          <a:noFill/>
        </p:spPr>
        <p:txBody>
          <a:bodyPr wrap="none" rtlCol="0">
            <a:spAutoFit/>
          </a:bodyPr>
          <a:lstStyle/>
          <a:p>
            <a:pPr algn="l"/>
            <a:r>
              <a:rPr lang="cs-CZ" sz="1400" dirty="0">
                <a:latin typeface="Arial" panose="020B0604020202020204" pitchFamily="34" charset="0"/>
              </a:rPr>
              <a:t>NGC 3516</a:t>
            </a:r>
          </a:p>
        </p:txBody>
      </p:sp>
      <p:sp>
        <p:nvSpPr>
          <p:cNvPr id="14" name="TextovéPole 13">
            <a:extLst>
              <a:ext uri="{FF2B5EF4-FFF2-40B4-BE49-F238E27FC236}">
                <a16:creationId xmlns:a16="http://schemas.microsoft.com/office/drawing/2014/main" id="{8A40A1DC-E01F-4614-9244-2C1705188178}"/>
              </a:ext>
            </a:extLst>
          </p:cNvPr>
          <p:cNvSpPr txBox="1"/>
          <p:nvPr/>
        </p:nvSpPr>
        <p:spPr>
          <a:xfrm>
            <a:off x="4648201" y="3717398"/>
            <a:ext cx="1031051" cy="307777"/>
          </a:xfrm>
          <a:prstGeom prst="rect">
            <a:avLst/>
          </a:prstGeom>
          <a:noFill/>
        </p:spPr>
        <p:txBody>
          <a:bodyPr wrap="none" rtlCol="0">
            <a:spAutoFit/>
          </a:bodyPr>
          <a:lstStyle/>
          <a:p>
            <a:pPr algn="l"/>
            <a:r>
              <a:rPr lang="cs-CZ" sz="1400" dirty="0">
                <a:latin typeface="Arial" panose="020B0604020202020204" pitchFamily="34" charset="0"/>
              </a:rPr>
              <a:t>NGC 4151</a:t>
            </a:r>
          </a:p>
        </p:txBody>
      </p:sp>
    </p:spTree>
    <p:extLst>
      <p:ext uri="{BB962C8B-B14F-4D97-AF65-F5344CB8AC3E}">
        <p14:creationId xmlns:p14="http://schemas.microsoft.com/office/powerpoint/2010/main" val="2561114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Astronomy\Nuclear Emission in Spiral Nebulae\plate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887" y="97043"/>
            <a:ext cx="8263392" cy="6760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4452942"/>
      </p:ext>
    </p:extLst>
  </p:cSld>
  <p:clrMapOvr>
    <a:masterClrMapping/>
  </p:clrMapOvr>
</p:sld>
</file>

<file path=ppt/theme/theme1.xml><?xml version="1.0" encoding="utf-8"?>
<a:theme xmlns:a="http://schemas.openxmlformats.org/drawingml/2006/main" name="Motiv Office">
  <a:themeElements>
    <a:clrScheme name="Motiv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iv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dirty="0">
            <a:latin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1161</TotalTime>
  <Words>3255</Words>
  <Application>Microsoft Office PowerPoint</Application>
  <PresentationFormat>Předvádění na obrazovce (4:3)</PresentationFormat>
  <Paragraphs>166</Paragraphs>
  <Slides>45</Slides>
  <Notes>0</Notes>
  <HiddenSlides>0</HiddenSlides>
  <MMClips>2</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45</vt:i4>
      </vt:variant>
    </vt:vector>
  </HeadingPairs>
  <TitlesOfParts>
    <vt:vector size="51" baseType="lpstr">
      <vt:lpstr>Arial</vt:lpstr>
      <vt:lpstr>Calibri</vt:lpstr>
      <vt:lpstr>Calibri Light</vt:lpstr>
      <vt:lpstr>Comic Sans MS</vt:lpstr>
      <vt:lpstr>Times New Roman</vt:lpstr>
      <vt:lpstr>Motiv Office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Ivan</dc:creator>
  <cp:lastModifiedBy>Kulhanek, Petr</cp:lastModifiedBy>
  <cp:revision>69</cp:revision>
  <dcterms:created xsi:type="dcterms:W3CDTF">2024-02-11T11:40:11Z</dcterms:created>
  <dcterms:modified xsi:type="dcterms:W3CDTF">2024-02-19T19:14:06Z</dcterms:modified>
</cp:coreProperties>
</file>