
<file path=[Content_Types].xml><?xml version="1.0" encoding="utf-8"?>
<Types xmlns="http://schemas.openxmlformats.org/package/2006/content-types">
  <Default Extension="png" ContentType="image/png"/>
  <Default Extension="webm" ContentType="video/webm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8" r:id="rId4"/>
  </p:sldMasterIdLst>
  <p:sldIdLst>
    <p:sldId id="371" r:id="rId5"/>
    <p:sldId id="1219" r:id="rId6"/>
    <p:sldId id="372" r:id="rId7"/>
    <p:sldId id="297" r:id="rId8"/>
    <p:sldId id="1220" r:id="rId9"/>
    <p:sldId id="375" r:id="rId10"/>
    <p:sldId id="374" r:id="rId11"/>
    <p:sldId id="1231" r:id="rId12"/>
    <p:sldId id="403" r:id="rId13"/>
    <p:sldId id="394" r:id="rId14"/>
    <p:sldId id="1221" r:id="rId15"/>
    <p:sldId id="1247" r:id="rId16"/>
    <p:sldId id="1249" r:id="rId17"/>
    <p:sldId id="1250" r:id="rId18"/>
    <p:sldId id="413" r:id="rId19"/>
    <p:sldId id="405" r:id="rId20"/>
    <p:sldId id="1251" r:id="rId21"/>
    <p:sldId id="408" r:id="rId22"/>
    <p:sldId id="1253" r:id="rId23"/>
    <p:sldId id="1254" r:id="rId24"/>
    <p:sldId id="1255" r:id="rId25"/>
    <p:sldId id="1256" r:id="rId26"/>
    <p:sldId id="1257" r:id="rId27"/>
    <p:sldId id="1258" r:id="rId28"/>
    <p:sldId id="1259" r:id="rId29"/>
    <p:sldId id="1232" r:id="rId30"/>
    <p:sldId id="404" r:id="rId31"/>
    <p:sldId id="1260" r:id="rId32"/>
    <p:sldId id="1261" r:id="rId33"/>
    <p:sldId id="1262" r:id="rId34"/>
    <p:sldId id="1264" r:id="rId35"/>
    <p:sldId id="1263" r:id="rId36"/>
    <p:sldId id="1265" r:id="rId37"/>
    <p:sldId id="1233" r:id="rId38"/>
    <p:sldId id="1236" r:id="rId39"/>
    <p:sldId id="1245" r:id="rId40"/>
    <p:sldId id="1237" r:id="rId41"/>
    <p:sldId id="1234" r:id="rId42"/>
    <p:sldId id="1226" r:id="rId43"/>
    <p:sldId id="1227" r:id="rId44"/>
    <p:sldId id="1238" r:id="rId45"/>
    <p:sldId id="1228" r:id="rId46"/>
    <p:sldId id="1244" r:id="rId47"/>
    <p:sldId id="1239" r:id="rId48"/>
    <p:sldId id="1240" r:id="rId49"/>
    <p:sldId id="1229" r:id="rId50"/>
    <p:sldId id="1230" r:id="rId51"/>
    <p:sldId id="1241" r:id="rId52"/>
    <p:sldId id="1242" r:id="rId53"/>
    <p:sldId id="1246" r:id="rId54"/>
    <p:sldId id="1243" r:id="rId55"/>
    <p:sldId id="1266" r:id="rId5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3366"/>
    <a:srgbClr val="000048"/>
    <a:srgbClr val="000066"/>
    <a:srgbClr val="663300"/>
    <a:srgbClr val="660033"/>
    <a:srgbClr val="FF0000"/>
    <a:srgbClr val="41C1FD"/>
    <a:srgbClr val="FF505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654" autoAdjust="0"/>
  </p:normalViewPr>
  <p:slideViewPr>
    <p:cSldViewPr>
      <p:cViewPr varScale="1">
        <p:scale>
          <a:sx n="120" d="100"/>
          <a:sy n="120" d="100"/>
        </p:scale>
        <p:origin x="5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9CF439-E0A4-4411-A1E3-20C6A4851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C7D5181-40B8-44FF-96F9-C02532B69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C6ECFAA-C7FF-4F41-937B-16646A0A2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7B1CEF-A076-47E2-84D6-BC90902AD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8A4CFED-B67A-4308-A5EA-3251A4961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AC3D03-C26C-43E9-BCAB-5B1FE9A725C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49910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27FD5B-DBA5-4DE7-89F8-82CC8B9C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98662A1-88FE-43A5-88DC-E8D233C851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D8C52E-E496-49CE-B159-590865C90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13971E-6727-4CBC-ABBD-2339C01C4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AAB1322-4D18-45A8-A6F3-2A62627B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BE338-7A59-4A9D-B58A-302D7CE862C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55446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85BEFFE2-1BB5-45F2-BA53-CCA3CA0C1E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331019A-0289-4841-BFBF-20D16C1E1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9622677-7167-43D0-8E72-CC13E69B3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6A02B5D-C088-42A3-8A87-2B5596323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E285F8-ACAB-43D2-9452-FAEAB444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E8BEE-AB07-482A-A1E0-30F8404EAF1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16135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E7B413DD-1331-4E1A-BBDB-BD0C41DEA4C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DF6EB2E-2BC0-4666-B10F-DAE4864271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2F915E1-3A2D-4054-B608-7EE9F2B5B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8B0ED02-D825-4ACC-817E-2AEE96E23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4BC6A1-DCDC-4F42-A72F-70F420380EE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97387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8AD1C-635F-4C8A-9C1A-4DBA599EC42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36102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5F0A2-FA51-4865-A51B-0C39077FF79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0861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6DDB1-2725-4595-995B-B4A9C30BFC2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7670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9C673-6774-4E41-92EF-D59C29B4A77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69398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4A1A8-E42E-4F3E-B8FA-ACAD568BAEC2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3516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E601B-B320-4D51-8772-F9C8335BBA56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5237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6FB04-7E62-41C5-AB40-550772A6A5E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7781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000342-002D-4CA7-B386-0176A8D86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A722698-FE6C-46D1-8C29-080616464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DE06A7E-D0DF-4AD4-82D1-A0021E524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18D4A03-0F32-42D9-B4B2-502BE49E6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7E062B5-8998-433D-9158-67455B03D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DADD0-047E-4A4B-B562-83F890AF302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95566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7F83C-3CDF-42EB-9F44-C2260BBD35B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1500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87DD0-2D12-4206-B239-8CD5E4452049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24202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6D3CB-09E9-49DB-901A-ED036B16CC6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329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B2D23-F250-4993-B067-7911478AD90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83417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8CDF-27C7-4A67-8C0A-8A53EE92ACC6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0647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6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32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06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06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80ACA3-612E-4BF5-81D1-1AD65B829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86C9D24-47A6-4C9D-8AC6-3E0CD4460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281B82C-517B-4C5D-ACA8-4AFE74014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E1112E7-8F61-48AD-991F-31B388ECC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83FE9FC-5F08-465C-87DB-01AD1B15A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934BC-038B-472D-BB01-FC2EF596115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671912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6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956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87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33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18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06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B7B4D3-4C03-4614-91EA-1547D295FEA4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793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766F37-08A3-4AFA-B330-E4B2180E7670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2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8CB590-17AF-42A4-88D1-42DD895E2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D0ADE7D-FDDD-44B0-A506-5EEF7AA542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3E8CE9D1-AD86-4D62-9680-078939206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3541932-895F-4E41-9AF6-780152DD1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EB83611-D108-49A5-8F28-5AD4624D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F1250A1-5279-4FD2-8FFD-D11560E2C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32DE8-6CF6-4928-A664-73B78A7EA22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338180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0F8071-AF85-4F84-B6F6-19C62112D1C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73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FE668B-24C9-47A4-BD0F-AB87FF88098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0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00BF38-FEC2-469C-A7AF-F6568F0D11A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13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DD8D12-D098-42B1-A58E-90A03430A08A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41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09783F-A755-4BC4-8F9C-2A5299893DC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88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A17563-50FE-4F74-A25B-105D4B35722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99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E4E65-3572-4011-BDF8-EF43504BA0E7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17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561C0D-A535-40E9-ABB2-D31C40477274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647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98A3CE-B574-40D7-9670-5F7A431CC35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88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A4E64F-C1A0-47B7-A5EE-D0674126B45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60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BC3AB0-2F63-49B5-B053-9F6451D77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6BD95F63-6669-41DB-83AF-FCE3F811A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F4C9859-E0D5-4038-A653-6DE4DBCF41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0E8185FB-9DDE-4C6F-BA99-EA7FCA8869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4FF7F36A-CECB-4C32-9EB5-E8DC68587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3D5E475-3468-4842-B1B7-609C08BF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EE31986-4561-498D-8127-69B80DC91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2D40722-9B59-438E-8FC9-2D40122D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37F77-CFDD-41CA-AC95-690E0ACCCAF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6065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947F63-55D1-4413-826A-4CFE3E4C5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748CDF8-D767-4061-B7F6-33FB213DF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BD23BA6-E8D3-4105-AA78-1BD399D59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5B368CD3-168C-4662-A0C9-83E014048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87183-8458-41B0-AA9A-47DC85361AE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24746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4CB341F-94CB-4626-9E99-D37B7ACAE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6AB3865-A9F5-4D1C-BF29-A68AF31F1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D2E503F-76DB-4275-BAA8-0F12BABD8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C794A-1B17-4B7C-9251-4F3A9A3386D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1669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A172FFA-0F4A-4E44-9651-0A127A34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12CABDF-8F54-4A11-9213-D39CEEDB07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040D713F-9CBE-486A-8115-0357EF2FE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FA9C75-1C33-4850-A2F2-06448677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6EEE258-74F7-49BF-9631-AFCB8F2DD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4A92CAB-04ED-41E2-BAB9-648EB43DC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BD17-17B4-4509-9BE0-35360581FBD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41701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33271A-030A-42D2-9C3C-3DEE32F6A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ED04A20-3EAD-4D7E-BBBD-250139038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35C240AC-6AC0-4B36-87C5-7B914B7D44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EB098BE-56BB-4964-BB66-1F7359332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3330A9C-2119-4040-8EB3-E7026BFC2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D12FE61-8E44-4575-9A61-8600FE4E5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B320C-DD7B-4F34-82CB-CD825D2B3C8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3547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E156DB7-41C5-4B4B-A4C3-E2C5495599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DFAE7DA-6DF4-4EFC-9EB5-BA84AF7379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07FBCCD-A35A-473C-B9D8-F4FBFC86944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 altLang="cs-CZ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231A46D-D583-4009-BEF0-87B3C4B9979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 alt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00FEBCA-D41E-4DDE-BDFD-02CF4A8E915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021392A-5081-4C80-B215-FAC8C00145F8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0289538E-EEA5-425E-BC32-B7766A226E3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4880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76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393475-5A0F-463D-AEC4-75B0321AEE47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88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orbitpath.mov" TargetMode="External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ebm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CC94842-6423-42DB-BB55-1C2784AAC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2656"/>
            <a:ext cx="6425952" cy="642595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8C054968-036B-4598-BE45-1C813E05A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91872"/>
            <a:ext cx="892899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4000" dirty="0">
                <a:solidFill>
                  <a:srgbClr val="41C1FD"/>
                </a:solidFill>
                <a:latin typeface="Century Gothic" panose="020B0502020202020204" pitchFamily="34" charset="0"/>
              </a:rPr>
              <a:t>Astronomie v RTG a gama oboru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4B9DDC33-2FA6-4CA5-80EE-64FD84199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5949280"/>
            <a:ext cx="892899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4000" dirty="0">
                <a:solidFill>
                  <a:srgbClr val="41C1FD"/>
                </a:solidFill>
                <a:latin typeface="Century Gothic" panose="020B0502020202020204" pitchFamily="34" charset="0"/>
              </a:rPr>
              <a:t>Petr Kulhánek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2" name="Picture 4" descr="1820-30_l">
            <a:extLst>
              <a:ext uri="{FF2B5EF4-FFF2-40B4-BE49-F238E27FC236}">
                <a16:creationId xmlns:a16="http://schemas.microsoft.com/office/drawing/2014/main" id="{DD54062D-3017-4CD8-B8C0-38A915AD2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62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01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01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549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 (1999)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7567A2-8BEF-4EE1-A702-7CB0FB643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01" y="4149080"/>
            <a:ext cx="3168352" cy="2448272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mise: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 let!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2,4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mld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USD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rozsah (</a:t>
            </a:r>
            <a:r>
              <a:rPr kumimoji="0" lang="cs-CZ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0,08 až 10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rozsah (</a:t>
            </a:r>
            <a:r>
              <a:rPr lang="el-GR" altLang="en-US" sz="1600" i="1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0,1 až 20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hmotnost: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4 800 kg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příkon: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2 350 W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délka: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13,8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šířka: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19,5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2" descr="chandra">
            <a:extLst>
              <a:ext uri="{FF2B5EF4-FFF2-40B4-BE49-F238E27FC236}">
                <a16:creationId xmlns:a16="http://schemas.microsoft.com/office/drawing/2014/main" id="{69AC0877-E37E-4795-A1DC-56452EA66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80728"/>
            <a:ext cx="5715000" cy="51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3A92FF9E-06C1-4429-9630-BD253F9B6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" y="1024137"/>
            <a:ext cx="3168352" cy="1684783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projekt: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1976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1999, Columbia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perigeum: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10 000 km</a:t>
            </a: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apogeum: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140 000 km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perioda: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64 h 18 min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97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 (1999)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7567A2-8BEF-4EE1-A702-7CB0FB643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01" y="4149080"/>
            <a:ext cx="3168352" cy="2448272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mise: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 let!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2,4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mld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USD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rozsah (</a:t>
            </a:r>
            <a:r>
              <a:rPr kumimoji="0" lang="cs-CZ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0,08 až 10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rozsah (</a:t>
            </a:r>
            <a:r>
              <a:rPr lang="el-GR" altLang="en-US" sz="1600" i="1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01,1 až 20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hmotnost: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4 800 kg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příkon: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2 350 W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délka: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13,8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šířka: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19,5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A92FF9E-06C1-4429-9630-BD253F9B6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" y="1024137"/>
            <a:ext cx="3168352" cy="1684783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projekt: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1976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1999, Columbia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perigeum: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10 000 km</a:t>
            </a: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apogeum: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140 000 km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perioda: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64 h 18 min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2" descr="orbit">
            <a:hlinkClick r:id="rId2"/>
            <a:extLst>
              <a:ext uri="{FF2B5EF4-FFF2-40B4-BE49-F238E27FC236}">
                <a16:creationId xmlns:a16="http://schemas.microsoft.com/office/drawing/2014/main" id="{7BAFB278-B0C3-4110-9C18-4932CA835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281782"/>
            <a:ext cx="5486400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87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 (1999)</a:t>
            </a:r>
          </a:p>
        </p:txBody>
      </p:sp>
      <p:pic>
        <p:nvPicPr>
          <p:cNvPr id="7" name="Picture 2" descr="v_raketoplanu">
            <a:extLst>
              <a:ext uri="{FF2B5EF4-FFF2-40B4-BE49-F238E27FC236}">
                <a16:creationId xmlns:a16="http://schemas.microsoft.com/office/drawing/2014/main" id="{FDD80BA0-41B0-424B-B788-F024F8ED4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60127"/>
            <a:ext cx="4229100" cy="63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na_rampe">
            <a:extLst>
              <a:ext uri="{FF2B5EF4-FFF2-40B4-BE49-F238E27FC236}">
                <a16:creationId xmlns:a16="http://schemas.microsoft.com/office/drawing/2014/main" id="{CBBF080C-0CE5-4745-91CC-7F5F6D372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84" y="1517427"/>
            <a:ext cx="4191000" cy="509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3DFA17F-1906-441C-B8B7-0BF26A854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 (1999)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E212A40-D8C4-4234-AE30-7C6082427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116632"/>
            <a:ext cx="5218482" cy="93610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HRC: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Resolutin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Camera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(0,5“ – noviny z 0,75 km)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ASIC: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Advanced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CCD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Imaging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Spectrometer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HETGS, LETGS: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spektrometry s velkým rozlišením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D9088262-F9F9-4C62-87EE-884B2CEC6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0132"/>
            <a:ext cx="9144000" cy="542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8" name="Picture 6" descr="xmm_spacec rotate">
            <a:extLst>
              <a:ext uri="{FF2B5EF4-FFF2-40B4-BE49-F238E27FC236}">
                <a16:creationId xmlns:a16="http://schemas.microsoft.com/office/drawing/2014/main" id="{E89CA351-39BE-486D-9252-BAAD468FD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61" y="95136"/>
            <a:ext cx="6245239" cy="225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FBE2656B-D899-49DE-8149-D9A1D2A09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 (1999)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B33CEC9-D026-45A5-A797-CCF6DC53A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1541"/>
            <a:ext cx="9144000" cy="439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0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3DFA17F-1906-441C-B8B7-0BF26A854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316416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Subrahmanyan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</a:t>
            </a: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Chandrasekhar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(*1910, †1995)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2E7D140-240B-4CE3-9310-411C29857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5085184"/>
            <a:ext cx="3336678" cy="161277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vývoj hvězd</a:t>
            </a:r>
          </a:p>
          <a:p>
            <a:pPr>
              <a:defRPr/>
            </a:pP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koncová stádia hvězd 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stavová rovnice nitra hvězd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Chandrasekharova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mez</a:t>
            </a:r>
          </a:p>
          <a:p>
            <a:pPr>
              <a:defRPr/>
            </a:pP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1983 – Nobelova cena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6659BC6-FA13-49E9-9D22-A4787ABE4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4" y="3501008"/>
            <a:ext cx="5368652" cy="3576777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079BBCCC-3B63-47C6-8036-515CF711D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4" y="552936"/>
            <a:ext cx="5368652" cy="287606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80060D9-425C-438C-B7F0-78E07EA441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43370"/>
            <a:ext cx="3399154" cy="4353772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34E1E888-2F22-4725-BBCE-8AF2C6E0FE0A}"/>
              </a:ext>
            </a:extLst>
          </p:cNvPr>
          <p:cNvSpPr/>
          <p:nvPr/>
        </p:nvSpPr>
        <p:spPr>
          <a:xfrm>
            <a:off x="-180528" y="6724827"/>
            <a:ext cx="5832648" cy="1331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668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4435F8D-0811-434D-9838-D5D73D71C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6858000" cy="6858000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776" y="6237312"/>
            <a:ext cx="5218482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Cas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první světlo, pozůstatek po supernově v RTG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7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07" y="6238581"/>
            <a:ext cx="5705585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31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černá díra v centru Andromedy, 30×10</a:t>
            </a:r>
            <a:r>
              <a:rPr kumimoji="0" lang="cs-CZ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Sluncí, 10</a:t>
            </a:r>
            <a:r>
              <a:rPr kumimoji="0" lang="cs-CZ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6" descr="gal_v_Andromede - M31">
            <a:extLst>
              <a:ext uri="{FF2B5EF4-FFF2-40B4-BE49-F238E27FC236}">
                <a16:creationId xmlns:a16="http://schemas.microsoft.com/office/drawing/2014/main" id="{EDF51BCC-DA2D-4183-AAD3-A0753948B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47273"/>
            <a:ext cx="6188201" cy="520764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0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01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01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70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6165876"/>
            <a:ext cx="3564808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Střed Galaxie: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Sag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A* +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Sag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 East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6" descr="sgr_a_xray">
            <a:extLst>
              <a:ext uri="{FF2B5EF4-FFF2-40B4-BE49-F238E27FC236}">
                <a16:creationId xmlns:a16="http://schemas.microsoft.com/office/drawing/2014/main" id="{2F9DBF7F-9F45-48A2-86CB-7462C5890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06" y="404664"/>
            <a:ext cx="5716588" cy="571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02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9540" y="6350712"/>
            <a:ext cx="1080120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Sirius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2" descr="Sirius">
            <a:extLst>
              <a:ext uri="{FF2B5EF4-FFF2-40B4-BE49-F238E27FC236}">
                <a16:creationId xmlns:a16="http://schemas.microsoft.com/office/drawing/2014/main" id="{85180716-06A8-4DAD-80C9-619A99EAF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624" y="626944"/>
            <a:ext cx="7194752" cy="568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6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936" y="6300686"/>
            <a:ext cx="1728604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Trapez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(Orion)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6" descr="optical_xray_nl">
            <a:extLst>
              <a:ext uri="{FF2B5EF4-FFF2-40B4-BE49-F238E27FC236}">
                <a16:creationId xmlns:a16="http://schemas.microsoft.com/office/drawing/2014/main" id="{8BA802B5-5371-4848-9B44-DAEB0B2F8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76672"/>
            <a:ext cx="5715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57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9792" y="6255954"/>
            <a:ext cx="4032448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Pandora (čtyři kupy galaxií při srážce)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B7C6445-EE61-4003-AD6A-752B1C6C9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822"/>
            <a:ext cx="9144000" cy="513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16" y="6237312"/>
            <a:ext cx="4032448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Pozůstatek po supernově v LMC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D4D3B71-433D-4BD2-A8A0-583EA7DD0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id="{20AAF3A5-9B96-4AAB-A265-0AB97FB5A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Chandra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F8BC017-A8BA-459A-A4FF-AAB5B70A9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3928" y="6237312"/>
            <a:ext cx="3024336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Střed Galaxie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84A4EEE8-C857-41F8-8872-B0E520299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35B923E7-56C3-45AF-9473-B81259FA9371}"/>
              </a:ext>
            </a:extLst>
          </p:cNvPr>
          <p:cNvSpPr/>
          <p:nvPr/>
        </p:nvSpPr>
        <p:spPr>
          <a:xfrm>
            <a:off x="0" y="5949280"/>
            <a:ext cx="9144000" cy="1440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581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FF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FF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79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 descr="xmm_art2">
            <a:extLst>
              <a:ext uri="{FF2B5EF4-FFF2-40B4-BE49-F238E27FC236}">
                <a16:creationId xmlns:a16="http://schemas.microsoft.com/office/drawing/2014/main" id="{71F006E4-4008-40E9-8B2C-7F3984D3F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469" y="3140968"/>
            <a:ext cx="495604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51" name="Picture 3" descr="xmm_mirror">
            <a:extLst>
              <a:ext uri="{FF2B5EF4-FFF2-40B4-BE49-F238E27FC236}">
                <a16:creationId xmlns:a16="http://schemas.microsoft.com/office/drawing/2014/main" id="{BB88B587-225C-4451-8147-06E5AF373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41529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8" y="100984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XMM – Newton (ESA, 1999)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9431119-2AF6-4258-AAEA-E290DA8DC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583" y="188640"/>
            <a:ext cx="3654341" cy="266429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1999,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Ariane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název: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1X-Ray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Mirror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Mission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délka: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rozpětí: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m</a:t>
            </a: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příkon:</a:t>
            </a: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1 600 W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hmotnost: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3,2 tuny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perigeum: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6000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apogeum: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113 000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perioda: 47 hodin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49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XMM – Newton (ESA, 1999)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9431119-2AF6-4258-AAEA-E290DA8DC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7732" y="992580"/>
            <a:ext cx="3654341" cy="165618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ohnisko: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7,5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průměry zrcadel: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31 až 70 cm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rozsah: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0,1 až 12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rozsah: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0,1 až 12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rozlišení:</a:t>
            </a: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až 14“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915A4C7-8661-4E74-A229-D55D98550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927" y="2924944"/>
            <a:ext cx="6800146" cy="381600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CEEEA90-FCAD-4642-B8DB-102695F95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28588"/>
            <a:ext cx="2669339" cy="178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71A22FD0-0D1E-410F-B329-22FF73651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8" y="1916832"/>
            <a:ext cx="9144000" cy="4941168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F9431119-2AF6-4258-AAEA-E290DA8DC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16632"/>
            <a:ext cx="8352928" cy="165618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2006: XMMXCS 2215-1738: objev kupy vzdálené 10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Gly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2011: RTG záblesk trvající 4 hodiny (modrý veleobr předal látku neutronové hvězdě)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2013: první měření rotace černé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veledíry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v NGC 1365</a:t>
            </a:r>
          </a:p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2014: objev spektrální čáry 3,5 </a:t>
            </a:r>
            <a:r>
              <a:rPr lang="cs-CZ" alt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keV</a:t>
            </a: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kupách. Anihilace či rozpad částic temné hmoty?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2021: přehledová mapa RTG zdrojů (obsahuje mj. 12 000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veleděr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3600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>
            <a:extLst>
              <a:ext uri="{FF2B5EF4-FFF2-40B4-BE49-F238E27FC236}">
                <a16:creationId xmlns:a16="http://schemas.microsoft.com/office/drawing/2014/main" id="{A7956764-8B3E-4DEB-A7A1-92D306AAF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53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8" y="100984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Fermi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(NASA, 2008)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90270D9-CFAB-4C8E-90CD-37AF2EC3C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0DAD753D-7B65-4132-BE52-1A390E8D9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08" y="3723511"/>
            <a:ext cx="5433664" cy="302433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2008, Delta II</a:t>
            </a:r>
          </a:p>
          <a:p>
            <a:pPr marL="0" lvl="0" indent="0">
              <a:buNone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název: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Fermi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Gamma-ray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Telescope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>
              <a:buNone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dříve: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GLAST (</a:t>
            </a:r>
            <a:r>
              <a:rPr lang="en-US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Gamma-ray Large Area Space Telescope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rozpětí: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2,8×2,5 m</a:t>
            </a: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příkon:</a:t>
            </a: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1 500 W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hmotnost: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tuny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perigeum: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526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apogeum: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544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MeV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až 300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GeV</a:t>
            </a:r>
            <a:endParaRPr lang="cs-CZ" altLang="en-US" sz="1600" dirty="0">
              <a:solidFill>
                <a:srgbClr val="CCE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GBM: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keV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až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MeV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150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keV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až 30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28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8" y="100984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Fermi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(NASA, 2008)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3370EE0-7507-4FB7-8FBC-F1DE8956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" y="1713364"/>
            <a:ext cx="9144000" cy="5143500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FD42A560-37C3-4A5D-A56A-641BBAED8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117794"/>
            <a:ext cx="5832648" cy="129614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2008: objev gama pulzarů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2010: SNR fungují jako gigantické urychlovače částic</a:t>
            </a:r>
          </a:p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2010: AGN nejsou odpovědné za gama pozadí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2010: objev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Ferm</a:t>
            </a:r>
            <a:r>
              <a:rPr lang="cs-CZ" alt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iho</a:t>
            </a: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bublin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8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8" y="100984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Fermi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(NASA, 2008)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B2B6B4F-C6E3-4571-BBAA-B96EAD58D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188640"/>
            <a:ext cx="5832648" cy="1643628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objev TGR</a:t>
            </a: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2012: sluneční erupce s fotony 4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2013: GRB 130427A, energie fotonů 94 </a:t>
            </a:r>
            <a:r>
              <a:rPr lang="cs-CZ" alt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GeV</a:t>
            </a:r>
            <a:endParaRPr lang="cs-CZ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2016, 2017, 2018: koincidence GRB s GW</a:t>
            </a:r>
          </a:p>
          <a:p>
            <a:pPr>
              <a:defRPr/>
            </a:pPr>
            <a:r>
              <a:rPr lang="cs-CZ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2017: GRB170817A + LIGO (o 2 s dříve) GW (NS-NS)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5B992AF4-1A2E-48A8-AF18-6A3FDF789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55" y="2131676"/>
            <a:ext cx="9144000" cy="462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351792-6D38-4786-8476-299507435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8" y="100984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lang="cs-CZ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Fermi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(NASA, 2008)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" name="Gamma-ray_Bubbles.ogv.480p.vp9">
            <a:hlinkClick r:id="" action="ppaction://media"/>
            <a:extLst>
              <a:ext uri="{FF2B5EF4-FFF2-40B4-BE49-F238E27FC236}">
                <a16:creationId xmlns:a16="http://schemas.microsoft.com/office/drawing/2014/main" id="{664F12E6-D4FE-40FD-8822-BCDB72857EA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31" end="140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1" y="1052736"/>
            <a:ext cx="9096111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01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01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46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4515DA4-7AA1-4F2F-BB58-80E28D091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623731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Spektr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-RG (Rusko + Německo)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3251DAC-69C7-4D77-A008-BEC30C297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4437112"/>
            <a:ext cx="1206663" cy="66488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eROSITA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(DLR, MPI)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B1CDE60-E54A-4951-A6E7-618586D1A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856" y="1772816"/>
            <a:ext cx="1403744" cy="664880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ART-XC (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Roskosmos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7567A2-8BEF-4EE1-A702-7CB0FB643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6136" y="836712"/>
            <a:ext cx="3168352" cy="2177429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2019,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Bajkonur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nosná raketa: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 M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poloha: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 (cesta 100 dní)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hmotnost: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1210 kg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příkon: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 kW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RTG: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10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keV</a:t>
            </a:r>
            <a:endParaRPr lang="cs-CZ" altLang="en-US" sz="1600" dirty="0">
              <a:solidFill>
                <a:srgbClr val="CCE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mise: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plán 6,5 roku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A5A4F12A-1E03-4BBC-AD72-A78807F1C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4509120"/>
            <a:ext cx="3240360" cy="2177429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cíle: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RTG mapa, 8 přehlídek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mapování 100 000 kup galaxií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nové AGN, nové černé díry, XRB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 2. 2022: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eROSITA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provoz pozastaven (DLR)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březen 2022: </a:t>
            </a:r>
            <a:r>
              <a:rPr lang="cs-CZ" altLang="en-US" sz="1600" dirty="0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vypnutí </a:t>
            </a:r>
            <a:r>
              <a:rPr lang="cs-CZ" altLang="en-US" sz="1600" dirty="0" err="1">
                <a:solidFill>
                  <a:srgbClr val="CCE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EROSITy</a:t>
            </a:r>
            <a:endParaRPr lang="cs-CZ" altLang="en-US" sz="1600" dirty="0">
              <a:solidFill>
                <a:srgbClr val="CCE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Roskosmos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7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BE35600C-2A49-4AD6-9147-78E3DD9A1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8" y="2554168"/>
            <a:ext cx="5021950" cy="4229423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0213BFF1-1432-4B66-B283-C5A398F8E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7" y="2564904"/>
            <a:ext cx="3589135" cy="4229423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0E38387-4E26-47C7-BD28-584317DBC8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76177"/>
            <a:ext cx="2220983" cy="241922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33BA2BA1-524A-49D0-AE9B-B72A30BE41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7" y="74409"/>
            <a:ext cx="3157087" cy="2341329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B2E306EA-AEEF-493A-9907-11B3AC98B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952" y="912632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Spektr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-RG</a:t>
            </a:r>
          </a:p>
        </p:txBody>
      </p:sp>
    </p:spTree>
    <p:extLst>
      <p:ext uri="{BB962C8B-B14F-4D97-AF65-F5344CB8AC3E}">
        <p14:creationId xmlns:p14="http://schemas.microsoft.com/office/powerpoint/2010/main" val="25414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679600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Spektr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-RG (Rusko + Německo)</a:t>
            </a:r>
          </a:p>
        </p:txBody>
      </p:sp>
      <p:pic>
        <p:nvPicPr>
          <p:cNvPr id="2" name="EROSITA_overview_animation.webm.720p.vp9">
            <a:hlinkClick r:id="" action="ppaction://media"/>
            <a:extLst>
              <a:ext uri="{FF2B5EF4-FFF2-40B4-BE49-F238E27FC236}">
                <a16:creationId xmlns:a16="http://schemas.microsoft.com/office/drawing/2014/main" id="{5F9F7A31-FE90-4004-BA20-D7F3A61A1FE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953" end="239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8072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6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1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01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01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77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D261934-722B-4DCC-B9D0-BB48C6513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554941" cy="66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Kosmické záření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3251DAC-69C7-4D77-A008-BEC30C297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29" y="664882"/>
            <a:ext cx="8331324" cy="210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gama foton v atmosféře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excitace/ionizace dusíku  fluorescence v UV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nadsvětelné nabité částice 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Čerenkovovo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záření v modré a v UV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92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710088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Propustnost atmosféry</a:t>
            </a:r>
          </a:p>
        </p:txBody>
      </p:sp>
      <p:pic>
        <p:nvPicPr>
          <p:cNvPr id="19484" name="Picture 28" descr="soektr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40768"/>
            <a:ext cx="9036050" cy="370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740191" y="3173044"/>
            <a:ext cx="308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he-IL" sz="1400" b="1" i="0" u="none" strike="noStrike" kern="1200" cap="none" spc="0" normalizeH="0" baseline="0" noProof="0" dirty="0">
                <a:ln>
                  <a:noFill/>
                </a:ln>
                <a:solidFill>
                  <a:srgbClr val="F0F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׳</a:t>
            </a:r>
            <a:endParaRPr kumimoji="1" lang="en-US" sz="1400" b="1" i="0" u="none" strike="noStrike" kern="1200" cap="none" spc="0" normalizeH="0" baseline="0" noProof="0" dirty="0">
              <a:ln>
                <a:noFill/>
              </a:ln>
              <a:solidFill>
                <a:srgbClr val="F0F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D5377875-07C7-4CC3-B5D1-A4886EE0F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564" y="5805264"/>
            <a:ext cx="4780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cs-CZ" altLang="cs-CZ" sz="1800" dirty="0">
                <a:solidFill>
                  <a:schemeClr val="bg2"/>
                </a:solidFill>
              </a:rPr>
              <a:t>Astronomie v RTG a gama oboru: pod 1 </a:t>
            </a:r>
            <a:r>
              <a:rPr lang="cs-CZ" altLang="cs-CZ" sz="1800" dirty="0" err="1">
                <a:solidFill>
                  <a:schemeClr val="bg2"/>
                </a:solidFill>
              </a:rPr>
              <a:t>nm</a:t>
            </a:r>
            <a:endParaRPr lang="cs-CZ" altLang="cs-CZ" sz="1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F94D1AA1-FE2A-4151-8700-A694BC868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332656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AGASA (</a:t>
            </a:r>
            <a:r>
              <a:rPr lang="en-US" altLang="cs-CZ" sz="2800" b="1" dirty="0" err="1">
                <a:solidFill>
                  <a:srgbClr val="CCECFF"/>
                </a:solidFill>
                <a:latin typeface="Arial Narrow" panose="020B0606020202030204" pitchFamily="34" charset="0"/>
              </a:rPr>
              <a:t>Akeno</a:t>
            </a:r>
            <a:r>
              <a:rPr lang="en-US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 Giant Air Shower Array</a:t>
            </a: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, 1991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165B450-6C7E-4AEA-8038-399EA8471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48" y="1196752"/>
            <a:ext cx="4062382" cy="19442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Japonsko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180 km</a:t>
            </a:r>
            <a:r>
              <a:rPr kumimoji="0" lang="cs-CZ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111 pozemních detektorů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 (plastový scintilátor + fotonásobič)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27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mionových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detektorů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1993: sekundární sprška 2×10</a:t>
            </a:r>
            <a:r>
              <a:rPr lang="cs-CZ" altLang="en-US" sz="160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20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eV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5877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EAAC005-7163-4A75-BA93-DBDBACDC8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9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1584"/>
            <a:ext cx="9144000" cy="605641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H.E.S.S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High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Energy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Stereoscopic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System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165B450-6C7E-4AEA-8038-399EA8471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70" y="897965"/>
            <a:ext cx="3311089" cy="1378908"/>
          </a:xfrm>
          <a:prstGeom prst="rect">
            <a:avLst/>
          </a:prstGeom>
          <a:solidFill>
            <a:schemeClr val="bg2">
              <a:alpha val="29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Namibie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4 dalekohledy 12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1 dalekohled 28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Čerenkovovo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záření gama fotonů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010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H.E.S.S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High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Energy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Stereoscopic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System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9C46950-4696-4F22-9DEE-1BF2794EB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6274"/>
            <a:ext cx="9144000" cy="47465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5DD902D5-F3A4-49ED-95EA-09213DA46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18" y="797859"/>
            <a:ext cx="3852210" cy="111897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2003 zprovoznění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2016 gama fotony z centrální BH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2020 gama fotony z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radiogalaxie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Cen 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2262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260648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H.E.S.S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High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Energy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Stereoscopic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System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D0F4065-C8E7-4EA3-872B-B7972DE1F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1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820762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MAGIC (</a:t>
            </a:r>
            <a:r>
              <a:rPr lang="en-US" altLang="cs-CZ" sz="2500" b="1" dirty="0">
                <a:solidFill>
                  <a:srgbClr val="CCECFF"/>
                </a:solidFill>
                <a:latin typeface="Arial Narrow" panose="020B0606020202030204" pitchFamily="34" charset="0"/>
              </a:rPr>
              <a:t>Major Atmospheric Gamma Imaging Cherenkov Telescopes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5E61BCB-8606-493F-874E-38A372C09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3524"/>
            <a:ext cx="9144000" cy="6094476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6B1EF0D9-C54C-4CBC-95FF-D09B3F9DD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908720"/>
            <a:ext cx="4608512" cy="17189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první světlo: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2004, 2008</a:t>
            </a:r>
          </a:p>
          <a:p>
            <a:pPr marL="0" lvl="0" indent="0">
              <a:buNone/>
              <a:defRPr/>
            </a:pPr>
            <a:r>
              <a:rPr lang="cs-CZ" altLang="en-US" sz="1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nový název: 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MAGIC Florian </a:t>
            </a:r>
            <a:r>
              <a:rPr lang="cs-CZ" alt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Goebel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cs-CZ" alt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Telescopes</a:t>
            </a:r>
            <a:endParaRPr lang="cs-CZ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lvl="0" indent="0">
              <a:buNone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Karl Florian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Goebel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: (1972–2008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), † 35 let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umístění: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La Palma, 2200 m n. n.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parametry: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2×17 m, vzdálenost 85 m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optická vlákna: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162 m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8CF64DB0-8AE6-4BF4-BEEF-51A0C5FCF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8144" y="5816213"/>
            <a:ext cx="3275856" cy="10417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gama pulzy z M1, </a:t>
            </a:r>
            <a:r>
              <a:rPr lang="cs-CZ" altLang="en-US" sz="16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&gt; 25 </a:t>
            </a:r>
            <a:r>
              <a:rPr lang="cs-CZ" alt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GeV</a:t>
            </a:r>
            <a:endParaRPr lang="cs-CZ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lvl="0" indent="0">
              <a:buNone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fotony </a:t>
            </a:r>
            <a:r>
              <a:rPr lang="el-GR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γ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z kvazaru 3C 279 (5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Gly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Markarian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501: </a:t>
            </a:r>
            <a:r>
              <a:rPr lang="cs-CZ" altLang="en-US" sz="16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disperze </a:t>
            </a:r>
            <a:r>
              <a:rPr lang="cs-CZ" altLang="en-US" sz="16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</a:t>
            </a:r>
            <a:r>
              <a:rPr lang="cs-CZ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???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95FACF9-725C-44BB-BF92-2D9D78A27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71490"/>
            <a:ext cx="1656184" cy="165618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958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FE403385-51D1-4A06-8CD6-DDD06F34B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5"/>
            <a:ext cx="9144000" cy="682625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820762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0" hangingPunct="0">
              <a:lnSpc>
                <a:spcPct val="70000"/>
              </a:lnSpc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MAGIC</a:t>
            </a:r>
          </a:p>
        </p:txBody>
      </p:sp>
    </p:spTree>
    <p:extLst>
      <p:ext uri="{BB962C8B-B14F-4D97-AF65-F5344CB8AC3E}">
        <p14:creationId xmlns:p14="http://schemas.microsoft.com/office/powerpoint/2010/main" val="349562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Pierre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Auger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DD902D5-F3A4-49ED-95EA-09213DA46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18" y="636494"/>
            <a:ext cx="3567953" cy="18631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Argentina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3000 m</a:t>
            </a:r>
            <a:r>
              <a:rPr kumimoji="0" lang="cs-CZ" alt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1600 </a:t>
            </a:r>
            <a:r>
              <a:rPr kumimoji="0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Čerenkovových</a:t>
            </a: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detektorů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24 fluorescenčních detektorů (3,5 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provoz 2007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47FBA38-4A11-4992-AFC6-424DEB4B4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96988"/>
            <a:ext cx="4758211" cy="4061011"/>
          </a:xfrm>
          <a:prstGeom prst="rect">
            <a:avLst/>
          </a:prstGeom>
          <a:ln w="12700">
            <a:solidFill>
              <a:schemeClr val="bg2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66FB245-3571-485D-96BD-5BB5BACE9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741" y="0"/>
            <a:ext cx="4312260" cy="6858000"/>
          </a:xfrm>
          <a:prstGeom prst="rect">
            <a:avLst/>
          </a:prstGeom>
          <a:ln w="12700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21526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CC4FD8B-51BA-432F-B69D-93AFFE0AC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"/>
            <a:ext cx="9144000" cy="685468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Pierre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Auger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32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95" y="18864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CTA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Cherenkov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Telescope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Array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20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–300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DD902D5-F3A4-49ED-95EA-09213DA46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4725144"/>
            <a:ext cx="3567953" cy="18631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LST (4×, 24 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MST (12 m)</a:t>
            </a:r>
            <a:endParaRPr kumimoji="0" lang="cs-CZ" altLang="en-US" sz="1600" b="0" i="0" u="none" strike="noStrike" kern="1200" cap="none" spc="0" normalizeH="0" baseline="3000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SST (32×, 6 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severní a jižní část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dirty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Z spršky?</a:t>
            </a:r>
            <a:endParaRPr kumimoji="0" lang="cs-CZ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403107A-E037-4067-B907-3F57EF76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231" y="0"/>
            <a:ext cx="4877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95" y="18864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CTA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Cherenkov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Telescope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Array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20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–300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8A295EB-A80D-4B76-88C6-0D2394A3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1700808"/>
            <a:ext cx="4106474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Spektrum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RTG + gama astronomie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Chandra</a:t>
            </a:r>
          </a:p>
          <a:p>
            <a:pPr marL="400050" lvl="0" indent="-400050" eaLnBrk="0" hangingPunct="0">
              <a:lnSpc>
                <a:spcPct val="150000"/>
              </a:lnSpc>
              <a:buFont typeface="+mj-lt"/>
              <a:buAutoNum type="romanUcPeriod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dirty="0">
                <a:solidFill>
                  <a:srgbClr val="010000"/>
                </a:solidFill>
                <a:latin typeface="Arial"/>
              </a:rPr>
              <a:t>XMM-Newton, </a:t>
            </a:r>
            <a:r>
              <a:rPr kumimoji="1" lang="cs-CZ" sz="1800" dirty="0" err="1">
                <a:solidFill>
                  <a:srgbClr val="010000"/>
                </a:solidFill>
                <a:latin typeface="Arial"/>
              </a:rPr>
              <a:t>Fermi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Spektr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-RG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Pozemské dalekohledy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604AF3D-8AA8-4FBD-90DC-8B780D35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5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0"/>
            <a:ext cx="8988701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CTA (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Cherenkov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Telescope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Array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20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–300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2" name="Untitled">
            <a:hlinkClick r:id="" action="ppaction://media"/>
            <a:extLst>
              <a:ext uri="{FF2B5EF4-FFF2-40B4-BE49-F238E27FC236}">
                <a16:creationId xmlns:a16="http://schemas.microsoft.com/office/drawing/2014/main" id="{CFFB6D41-8A64-4EFF-8911-5602DE5BA9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5273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3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4001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Pozemské přístroje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46E2A48-FD4F-441F-86EB-797AC726E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0011"/>
            <a:ext cx="9144000" cy="60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2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5556509-12BE-44D8-A3A7-A95ED684C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4001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Pozemské přístroje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338E9D3-E0AD-45EB-9B05-E8764A6F4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B771DAA-CD3D-4B90-AF61-DE6B53C81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2" y="6453336"/>
            <a:ext cx="4270906" cy="42047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A to je konec…</a:t>
            </a:r>
          </a:p>
        </p:txBody>
      </p:sp>
    </p:spTree>
    <p:extLst>
      <p:ext uri="{BB962C8B-B14F-4D97-AF65-F5344CB8AC3E}">
        <p14:creationId xmlns:p14="http://schemas.microsoft.com/office/powerpoint/2010/main" val="386980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DD9AA27-558F-48DE-A718-6D7A40317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1"/>
            <a:ext cx="9144000" cy="6862771"/>
          </a:xfrm>
          <a:prstGeom prst="rect">
            <a:avLst/>
          </a:prstGeom>
        </p:spPr>
      </p:pic>
      <p:sp>
        <p:nvSpPr>
          <p:cNvPr id="253954" name="Rectangle 2">
            <a:extLst>
              <a:ext uri="{FF2B5EF4-FFF2-40B4-BE49-F238E27FC236}">
                <a16:creationId xmlns:a16="http://schemas.microsoft.com/office/drawing/2014/main" id="{F699E5B6-3E47-483F-8861-CE243E3D78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23728" y="908720"/>
            <a:ext cx="4968552" cy="5112568"/>
          </a:xfrm>
          <a:solidFill>
            <a:srgbClr val="003366">
              <a:alpha val="75000"/>
            </a:srgbClr>
          </a:solidFill>
          <a:ln>
            <a:solidFill>
              <a:srgbClr val="00B0F0"/>
            </a:solidFill>
          </a:ln>
        </p:spPr>
        <p:txBody>
          <a:bodyPr/>
          <a:lstStyle/>
          <a:p>
            <a:pPr marL="360000" indent="0">
              <a:buNone/>
            </a:pPr>
            <a:endParaRPr lang="cs-CZ" altLang="cs-CZ" sz="500" b="1" dirty="0"/>
          </a:p>
          <a:p>
            <a:pPr marL="360000" indent="0">
              <a:buNone/>
            </a:pPr>
            <a:r>
              <a:rPr lang="cs-CZ" altLang="cs-CZ" sz="2000" b="1" dirty="0">
                <a:solidFill>
                  <a:schemeClr val="bg1"/>
                </a:solidFill>
              </a:rPr>
              <a:t>Objekty zájmu</a:t>
            </a:r>
          </a:p>
          <a:p>
            <a:endParaRPr lang="cs-CZ" altLang="cs-CZ" sz="2000" dirty="0">
              <a:solidFill>
                <a:srgbClr val="FFFFCC"/>
              </a:solidFill>
            </a:endParaRPr>
          </a:p>
          <a:p>
            <a:r>
              <a:rPr lang="cs-CZ" altLang="cs-CZ" sz="2000" dirty="0">
                <a:solidFill>
                  <a:srgbClr val="FFFFCC"/>
                </a:solidFill>
              </a:rPr>
              <a:t>kosmické záření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gama záblesky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extrémní procesy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jádra galaxií (AGN)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relativistické výtrysky 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kvazary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rentgenové pulzary</a:t>
            </a:r>
          </a:p>
          <a:p>
            <a:r>
              <a:rPr lang="cs-CZ" altLang="cs-CZ" sz="2000" dirty="0" err="1">
                <a:solidFill>
                  <a:srgbClr val="FFFFCC"/>
                </a:solidFill>
              </a:rPr>
              <a:t>magnetary</a:t>
            </a:r>
            <a:endParaRPr lang="cs-CZ" altLang="cs-CZ" sz="2000" dirty="0">
              <a:solidFill>
                <a:srgbClr val="FFFFCC"/>
              </a:solidFill>
            </a:endParaRPr>
          </a:p>
          <a:p>
            <a:r>
              <a:rPr lang="cs-CZ" altLang="cs-CZ" sz="2000" dirty="0">
                <a:solidFill>
                  <a:srgbClr val="FFFFCC"/>
                </a:solidFill>
              </a:rPr>
              <a:t>Slunce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rentgenové polární záře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pozemské gama záblesky</a:t>
            </a:r>
          </a:p>
        </p:txBody>
      </p:sp>
    </p:spTree>
    <p:extLst>
      <p:ext uri="{BB962C8B-B14F-4D97-AF65-F5344CB8AC3E}">
        <p14:creationId xmlns:p14="http://schemas.microsoft.com/office/powerpoint/2010/main" val="232920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90F404EB-D29E-490E-8BEE-B021035F2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2"/>
            <a:ext cx="9144000" cy="6862771"/>
          </a:xfrm>
          <a:prstGeom prst="rect">
            <a:avLst/>
          </a:prstGeom>
        </p:spPr>
      </p:pic>
      <p:sp>
        <p:nvSpPr>
          <p:cNvPr id="125954" name="Rectangle 2">
            <a:extLst>
              <a:ext uri="{FF2B5EF4-FFF2-40B4-BE49-F238E27FC236}">
                <a16:creationId xmlns:a16="http://schemas.microsoft.com/office/drawing/2014/main" id="{9D04361F-D816-4746-AD0A-3897F95A48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9031" y="323840"/>
            <a:ext cx="3888432" cy="6205546"/>
          </a:xfrm>
          <a:solidFill>
            <a:srgbClr val="003366">
              <a:alpha val="75000"/>
            </a:srgb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cs-CZ" altLang="cs-CZ" sz="500" dirty="0">
              <a:solidFill>
                <a:srgbClr val="FFFFCC"/>
              </a:solidFill>
            </a:endParaRPr>
          </a:p>
          <a:p>
            <a:pPr marL="0" indent="0">
              <a:buNone/>
            </a:pPr>
            <a:r>
              <a:rPr lang="cs-CZ" altLang="cs-CZ" sz="2000" b="1" dirty="0">
                <a:solidFill>
                  <a:schemeClr val="bg1"/>
                </a:solidFill>
              </a:rPr>
              <a:t>Kosmické observatoře</a:t>
            </a:r>
          </a:p>
          <a:p>
            <a:pPr marL="0" indent="0">
              <a:buNone/>
            </a:pPr>
            <a:endParaRPr lang="cs-CZ" altLang="cs-CZ" sz="2000" b="1" dirty="0">
              <a:solidFill>
                <a:srgbClr val="FFFFCC"/>
              </a:solidFill>
            </a:endParaRPr>
          </a:p>
          <a:p>
            <a:r>
              <a:rPr lang="cs-CZ" altLang="cs-CZ" sz="2000" dirty="0">
                <a:solidFill>
                  <a:srgbClr val="FFFFCC"/>
                </a:solidFill>
              </a:rPr>
              <a:t>Vela (</a:t>
            </a:r>
            <a:r>
              <a:rPr lang="en-US" altLang="cs-CZ" sz="2000" dirty="0">
                <a:solidFill>
                  <a:srgbClr val="FFFFCC"/>
                </a:solidFill>
              </a:rPr>
              <a:t>19</a:t>
            </a:r>
            <a:r>
              <a:rPr lang="cs-CZ" altLang="cs-CZ" sz="2000" dirty="0">
                <a:solidFill>
                  <a:srgbClr val="FFFFCC"/>
                </a:solidFill>
              </a:rPr>
              <a:t>69–1979)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UHURU (1970–1973)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Einstein (1978–1981) </a:t>
            </a:r>
          </a:p>
          <a:p>
            <a:r>
              <a:rPr lang="cs-CZ" altLang="cs-CZ" sz="2000" dirty="0" err="1">
                <a:solidFill>
                  <a:srgbClr val="FFFFCC"/>
                </a:solidFill>
              </a:rPr>
              <a:t>Compton</a:t>
            </a:r>
            <a:r>
              <a:rPr lang="cs-CZ" altLang="cs-CZ" sz="2000" dirty="0">
                <a:solidFill>
                  <a:srgbClr val="FFFFCC"/>
                </a:solidFill>
              </a:rPr>
              <a:t> GRO (1991–2000)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ROSAT (1990–1999)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RXTE (1995–2012)</a:t>
            </a:r>
          </a:p>
          <a:p>
            <a:r>
              <a:rPr lang="cs-CZ" altLang="cs-CZ" sz="2000" dirty="0" err="1">
                <a:solidFill>
                  <a:srgbClr val="FFFFCC"/>
                </a:solidFill>
              </a:rPr>
              <a:t>Beppo-Sax</a:t>
            </a:r>
            <a:r>
              <a:rPr lang="cs-CZ" altLang="cs-CZ" sz="2000" dirty="0">
                <a:solidFill>
                  <a:srgbClr val="FFFFCC"/>
                </a:solidFill>
              </a:rPr>
              <a:t> (1996–2002)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Chandra (1999)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XMM Newton (1999)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HETE (2000–2008)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INTEGRAL (2002)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SWIFT (2004)</a:t>
            </a:r>
          </a:p>
          <a:p>
            <a:r>
              <a:rPr lang="cs-CZ" altLang="cs-CZ" sz="2000" dirty="0" err="1">
                <a:solidFill>
                  <a:srgbClr val="41C1FD"/>
                </a:solidFill>
              </a:rPr>
              <a:t>Fermi</a:t>
            </a:r>
            <a:r>
              <a:rPr lang="cs-CZ" altLang="cs-CZ" sz="2000" dirty="0">
                <a:solidFill>
                  <a:srgbClr val="41C1FD"/>
                </a:solidFill>
              </a:rPr>
              <a:t> (2008)</a:t>
            </a:r>
          </a:p>
          <a:p>
            <a:r>
              <a:rPr lang="cs-CZ" altLang="cs-CZ" sz="2000" dirty="0" err="1">
                <a:solidFill>
                  <a:srgbClr val="41C1FD"/>
                </a:solidFill>
              </a:rPr>
              <a:t>Spektr</a:t>
            </a:r>
            <a:r>
              <a:rPr lang="cs-CZ" altLang="cs-CZ" sz="2000" dirty="0">
                <a:solidFill>
                  <a:srgbClr val="41C1FD"/>
                </a:solidFill>
              </a:rPr>
              <a:t>-RG (2019)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6AA7301-2640-4F7D-97F1-84EE84636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6494" y="2024844"/>
            <a:ext cx="3960440" cy="2916324"/>
          </a:xfrm>
          <a:prstGeom prst="rect">
            <a:avLst/>
          </a:prstGeom>
          <a:solidFill>
            <a:srgbClr val="003366">
              <a:alpha val="75000"/>
            </a:srgbClr>
          </a:solidFill>
          <a:ln>
            <a:solidFill>
              <a:schemeClr val="accent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cs-CZ" altLang="cs-CZ" sz="500" b="1" dirty="0">
              <a:solidFill>
                <a:srgbClr val="FFFFCC"/>
              </a:solidFill>
            </a:endParaRPr>
          </a:p>
          <a:p>
            <a:pPr marL="0" indent="0">
              <a:buNone/>
            </a:pPr>
            <a:r>
              <a:rPr lang="cs-CZ" altLang="cs-CZ" sz="2000" b="1" dirty="0">
                <a:solidFill>
                  <a:schemeClr val="bg1"/>
                </a:solidFill>
              </a:rPr>
              <a:t>Pozemské observatoře</a:t>
            </a:r>
          </a:p>
          <a:p>
            <a:pPr marL="0" indent="0">
              <a:buNone/>
            </a:pPr>
            <a:endParaRPr lang="cs-CZ" altLang="cs-CZ" sz="2000" b="1" dirty="0">
              <a:solidFill>
                <a:srgbClr val="FFFFCC"/>
              </a:solidFill>
            </a:endParaRPr>
          </a:p>
          <a:p>
            <a:r>
              <a:rPr lang="cs-CZ" altLang="cs-CZ" sz="2000" dirty="0">
                <a:solidFill>
                  <a:srgbClr val="41C1FD"/>
                </a:solidFill>
              </a:rPr>
              <a:t>AGASA (1991)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H.E.S.S (2003)</a:t>
            </a:r>
          </a:p>
          <a:p>
            <a:r>
              <a:rPr lang="cs-CZ" altLang="cs-CZ" sz="2000" dirty="0">
                <a:solidFill>
                  <a:srgbClr val="41C1FD"/>
                </a:solidFill>
              </a:rPr>
              <a:t>MAGIC (2004, 2008)</a:t>
            </a:r>
          </a:p>
          <a:p>
            <a:r>
              <a:rPr lang="cs-CZ" altLang="cs-CZ" sz="2000" dirty="0" err="1">
                <a:solidFill>
                  <a:srgbClr val="41C1FD"/>
                </a:solidFill>
              </a:rPr>
              <a:t>Pierre</a:t>
            </a:r>
            <a:r>
              <a:rPr lang="cs-CZ" altLang="cs-CZ" sz="2000" dirty="0">
                <a:solidFill>
                  <a:srgbClr val="41C1FD"/>
                </a:solidFill>
              </a:rPr>
              <a:t> </a:t>
            </a:r>
            <a:r>
              <a:rPr lang="cs-CZ" altLang="cs-CZ" sz="2000" dirty="0" err="1">
                <a:solidFill>
                  <a:srgbClr val="41C1FD"/>
                </a:solidFill>
              </a:rPr>
              <a:t>Auger</a:t>
            </a:r>
            <a:r>
              <a:rPr lang="cs-CZ" altLang="cs-CZ" sz="2000" dirty="0">
                <a:solidFill>
                  <a:srgbClr val="41C1FD"/>
                </a:solidFill>
              </a:rPr>
              <a:t> (2007)</a:t>
            </a:r>
          </a:p>
          <a:p>
            <a:r>
              <a:rPr lang="cs-CZ" altLang="cs-CZ" sz="2000" dirty="0">
                <a:solidFill>
                  <a:srgbClr val="FFFFCC"/>
                </a:solidFill>
              </a:rPr>
              <a:t>CTA (stavba zahájena 2021)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E683906E-878F-4F33-BAB4-DE329F3B5EF1}"/>
              </a:ext>
            </a:extLst>
          </p:cNvPr>
          <p:cNvSpPr/>
          <p:nvPr/>
        </p:nvSpPr>
        <p:spPr>
          <a:xfrm>
            <a:off x="5724128" y="692696"/>
            <a:ext cx="2232248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B5294DA-830B-4AF1-83A1-543EF10810B6}"/>
              </a:ext>
            </a:extLst>
          </p:cNvPr>
          <p:cNvSpPr/>
          <p:nvPr/>
        </p:nvSpPr>
        <p:spPr>
          <a:xfrm>
            <a:off x="5733499" y="882204"/>
            <a:ext cx="936104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6084637-F1C4-4012-81BD-5B9AF5B83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72294"/>
            <a:ext cx="8629650" cy="535305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78456A57-BC70-4C3D-AD41-C86D22385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8" y="0"/>
            <a:ext cx="8337176" cy="63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Rentgenová zrcadla</a:t>
            </a:r>
          </a:p>
        </p:txBody>
      </p:sp>
    </p:spTree>
    <p:extLst>
      <p:ext uri="{BB962C8B-B14F-4D97-AF65-F5344CB8AC3E}">
        <p14:creationId xmlns:p14="http://schemas.microsoft.com/office/powerpoint/2010/main" val="144481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 descr="Cen-X3_h">
            <a:extLst>
              <a:ext uri="{FF2B5EF4-FFF2-40B4-BE49-F238E27FC236}">
                <a16:creationId xmlns:a16="http://schemas.microsoft.com/office/drawing/2014/main" id="{C0808A32-DB1D-4A7F-852C-AB61969FA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63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87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1234</Words>
  <Application>Microsoft Office PowerPoint</Application>
  <PresentationFormat>Předvádění na obrazovce (4:3)</PresentationFormat>
  <Paragraphs>254</Paragraphs>
  <Slides>52</Slides>
  <Notes>0</Notes>
  <HiddenSlides>0</HiddenSlides>
  <MMClips>3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52</vt:i4>
      </vt:variant>
    </vt:vector>
  </HeadingPairs>
  <TitlesOfParts>
    <vt:vector size="62" baseType="lpstr">
      <vt:lpstr>Arial</vt:lpstr>
      <vt:lpstr>Arial Narrow</vt:lpstr>
      <vt:lpstr>Century Gothic</vt:lpstr>
      <vt:lpstr>Monotype Sorts</vt:lpstr>
      <vt:lpstr>Times New Roman</vt:lpstr>
      <vt:lpstr>Wingdings</vt:lpstr>
      <vt:lpstr>Výchozí návrh</vt:lpstr>
      <vt:lpstr>Default Design</vt:lpstr>
      <vt:lpstr>2_Default Design</vt:lpstr>
      <vt:lpstr>8_Default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AGA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Napříč spektrem</dc:title>
  <dc:creator>Petr Kulhánek</dc:creator>
  <cp:lastModifiedBy>Petr</cp:lastModifiedBy>
  <cp:revision>215</cp:revision>
  <dcterms:created xsi:type="dcterms:W3CDTF">2004-09-06T15:26:08Z</dcterms:created>
  <dcterms:modified xsi:type="dcterms:W3CDTF">2022-10-06T13:16:49Z</dcterms:modified>
</cp:coreProperties>
</file>