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74" r:id="rId2"/>
    <p:sldMasterId id="2147483730" r:id="rId3"/>
    <p:sldMasterId id="2147483850" r:id="rId4"/>
    <p:sldMasterId id="2147483891" r:id="rId5"/>
    <p:sldMasterId id="2147483905" r:id="rId6"/>
    <p:sldMasterId id="2147483917" r:id="rId7"/>
    <p:sldMasterId id="2147483930" r:id="rId8"/>
    <p:sldMasterId id="2147483942" r:id="rId9"/>
    <p:sldMasterId id="2147483957" r:id="rId10"/>
  </p:sldMasterIdLst>
  <p:notesMasterIdLst>
    <p:notesMasterId r:id="rId71"/>
  </p:notesMasterIdLst>
  <p:handoutMasterIdLst>
    <p:handoutMasterId r:id="rId72"/>
  </p:handoutMasterIdLst>
  <p:sldIdLst>
    <p:sldId id="349" r:id="rId11"/>
    <p:sldId id="554" r:id="rId12"/>
    <p:sldId id="1079" r:id="rId13"/>
    <p:sldId id="407" r:id="rId14"/>
    <p:sldId id="416" r:id="rId15"/>
    <p:sldId id="1078" r:id="rId16"/>
    <p:sldId id="1081" r:id="rId17"/>
    <p:sldId id="455" r:id="rId18"/>
    <p:sldId id="451" r:id="rId19"/>
    <p:sldId id="453" r:id="rId20"/>
    <p:sldId id="1155" r:id="rId21"/>
    <p:sldId id="272" r:id="rId22"/>
    <p:sldId id="432" r:id="rId23"/>
    <p:sldId id="428" r:id="rId24"/>
    <p:sldId id="411" r:id="rId25"/>
    <p:sldId id="1149" r:id="rId26"/>
    <p:sldId id="1163" r:id="rId27"/>
    <p:sldId id="259" r:id="rId28"/>
    <p:sldId id="433" r:id="rId29"/>
    <p:sldId id="434" r:id="rId30"/>
    <p:sldId id="1156" r:id="rId31"/>
    <p:sldId id="438" r:id="rId32"/>
    <p:sldId id="446" r:id="rId33"/>
    <p:sldId id="1165" r:id="rId34"/>
    <p:sldId id="447" r:id="rId35"/>
    <p:sldId id="439" r:id="rId36"/>
    <p:sldId id="1166" r:id="rId37"/>
    <p:sldId id="1172" r:id="rId38"/>
    <p:sldId id="1145" r:id="rId39"/>
    <p:sldId id="435" r:id="rId40"/>
    <p:sldId id="1164" r:id="rId41"/>
    <p:sldId id="1157" r:id="rId42"/>
    <p:sldId id="1167" r:id="rId43"/>
    <p:sldId id="1168" r:id="rId44"/>
    <p:sldId id="1169" r:id="rId45"/>
    <p:sldId id="1170" r:id="rId46"/>
    <p:sldId id="1171" r:id="rId47"/>
    <p:sldId id="1159" r:id="rId48"/>
    <p:sldId id="1173" r:id="rId49"/>
    <p:sldId id="1174" r:id="rId50"/>
    <p:sldId id="1175" r:id="rId51"/>
    <p:sldId id="440" r:id="rId52"/>
    <p:sldId id="441" r:id="rId53"/>
    <p:sldId id="818" r:id="rId54"/>
    <p:sldId id="1220" r:id="rId55"/>
    <p:sldId id="1146" r:id="rId56"/>
    <p:sldId id="449" r:id="rId57"/>
    <p:sldId id="1158" r:id="rId58"/>
    <p:sldId id="1176" r:id="rId59"/>
    <p:sldId id="657" r:id="rId60"/>
    <p:sldId id="311" r:id="rId61"/>
    <p:sldId id="700" r:id="rId62"/>
    <p:sldId id="1160" r:id="rId63"/>
    <p:sldId id="1177" r:id="rId64"/>
    <p:sldId id="1182" r:id="rId65"/>
    <p:sldId id="1178" r:id="rId66"/>
    <p:sldId id="1179" r:id="rId67"/>
    <p:sldId id="1180" r:id="rId68"/>
    <p:sldId id="1181" r:id="rId69"/>
    <p:sldId id="430" r:id="rId70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4E9FA"/>
    <a:srgbClr val="33CCFF"/>
    <a:srgbClr val="0BBFFE"/>
    <a:srgbClr val="0D0733"/>
    <a:srgbClr val="336699"/>
    <a:srgbClr val="050423"/>
    <a:srgbClr val="FFFFCC"/>
    <a:srgbClr val="CCECFF"/>
    <a:srgbClr val="BF6718"/>
    <a:srgbClr val="6F45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4" autoAdjust="0"/>
    <p:restoredTop sz="92779" autoAdjust="0"/>
  </p:normalViewPr>
  <p:slideViewPr>
    <p:cSldViewPr snapToGrid="0">
      <p:cViewPr varScale="1">
        <p:scale>
          <a:sx n="111" d="100"/>
          <a:sy n="111" d="100"/>
        </p:scale>
        <p:origin x="1608" y="102"/>
      </p:cViewPr>
      <p:guideLst>
        <p:guide orient="horz" pos="2137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76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61" Type="http://schemas.openxmlformats.org/officeDocument/2006/relationships/slide" Target="slides/slide5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4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25299B30-3DBF-45DF-B914-8651D327EB66}" type="datetime1">
              <a:rPr lang="cs-CZ" altLang="cs-CZ" smtClean="0"/>
              <a:t>21.03.2022</a:t>
            </a:fld>
            <a:endParaRPr lang="cs-CZ" alt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704715D5-1A52-46CE-8C41-AE262D005F8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85749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17742034-AFA6-41AD-9E2A-C3D4F4E027A3}" type="datetime1">
              <a:rPr lang="cs-CZ" altLang="cs-CZ" smtClean="0"/>
              <a:t>21.03.2022</a:t>
            </a:fld>
            <a:endParaRPr lang="cs-CZ" altLang="cs-CZ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B6A82522-FE63-42EF-ACE2-0D368C6451E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0533006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21.03.2022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7423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482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597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21.03.2022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47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420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21.03.2022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27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6602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21.03.2022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28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91628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246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757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804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1066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015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21.03.2022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012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E7A37A-A88A-429C-93B7-9E7AC11EA67F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67BA2-B6F0-45FA-8BC4-257BEF9921C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658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464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263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47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325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042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65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889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035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179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533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D48CF-FE40-4069-9C7D-C6AC3D99A74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936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99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56A5343-5069-4BDB-8009-6C0A9A04AB5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3121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108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121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046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6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84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816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701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156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0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314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098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038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010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029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4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69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08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67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69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26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51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C8049-DFE9-4603-B012-3EF88833361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9380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73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5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01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32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28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8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05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4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2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380FF-60D1-4F2C-9200-B83EFFD38AC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3944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6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92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4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9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95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94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18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03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601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2715-C2B7-4FB6-96F9-8673A4E81E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186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7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159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01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23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97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734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024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747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62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201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2628-1329-41B5-AA9F-1F3A3349D3A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4242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87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>
            <a:extLst>
              <a:ext uri="{FF2B5EF4-FFF2-40B4-BE49-F238E27FC236}">
                <a16:creationId xmlns:a16="http://schemas.microsoft.com/office/drawing/2014/main" id="{7B328051-68B4-42F5-894A-25936C0F6894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>
            <a:extLst>
              <a:ext uri="{FF2B5EF4-FFF2-40B4-BE49-F238E27FC236}">
                <a16:creationId xmlns:a16="http://schemas.microsoft.com/office/drawing/2014/main" id="{B9626274-78C7-4AEC-AFBA-A8B9A03ED9CB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34AEDD1-438C-42A3-A9DF-4F9DA3EBB2C8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614C673-DC0D-49C8-9AD5-0DDB19F121EA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FF93D8D3-6FF3-4270-B319-8FE5AF7B842E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57969539-33E3-492B-8D56-814B79F8EC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644A206D-230E-44F1-8CF3-D5566E1F39E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A7BEDEF-DAA0-4A6A-A631-1A65335822A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71253526"/>
      </p:ext>
    </p:extLst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6EC1F-69CA-4A34-825E-D2DD4AEEC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E06D4CB-7378-4216-A015-0EA27B797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EC3E38A-6B49-4F34-9BF9-695CDACF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566CDBA-F4D7-42E0-9573-DD0050CA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3804B2B-19D7-4376-A419-4314911C6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F71D8-162B-4237-B8F6-2E294462A86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84900921"/>
      </p:ext>
    </p:extLst>
  </p:cSld>
  <p:clrMapOvr>
    <a:masterClrMapping/>
  </p:clrMapOvr>
  <p:transition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F3581D-795F-44FB-8657-E8CC67287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EFDF03D-1D53-4C27-AD82-FF16F4127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C4AC149-3BB9-44E2-BE1C-2C2F5A9E8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47798C8-13E4-4245-889A-4A99F9EB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C6E48E5-13D5-4AC2-B7FF-8C64B6775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73320-92C8-464F-93C7-E898F3D9962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87123977"/>
      </p:ext>
    </p:extLst>
  </p:cSld>
  <p:clrMapOvr>
    <a:masterClrMapping/>
  </p:clrMapOvr>
  <p:transition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1B897F-0857-459D-BE1E-DE683C6FB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4624CD3-1600-433E-A80F-18A8E3ACFD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7881AB0-2F94-4198-B2B6-F7C27ECE87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D8D6A26-4593-4586-A253-84682D519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A62EF58-1E39-4F9F-A4A0-E93060CB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DF9ACC0-62E8-440A-A29F-678B367A3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A3DDD-A27F-444A-803C-BD51E09B62F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75674595"/>
      </p:ext>
    </p:extLst>
  </p:cSld>
  <p:clrMapOvr>
    <a:masterClrMapping/>
  </p:clrMapOvr>
  <p:transition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E2EB66-2D11-4FBF-83FF-6EA2A7248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89D236B-83F9-46FF-9051-1CBB77BAD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BF751B93-E3F4-41B8-9FF6-507FEF642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1D7CCDB3-72FF-4058-9D9A-C8AAC0B643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F6BFB6CA-2427-4D58-8F7D-C971E5A50E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F6BCA7F-8783-4784-A1F5-8FFE885F2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A90BCFF-3751-4B8B-9B34-EFAC0C81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33D706A7-84E9-4A4D-B7B1-8186ED4E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F8E19-66F5-416D-8A9E-F45BF2D1A09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00619129"/>
      </p:ext>
    </p:extLst>
  </p:cSld>
  <p:clrMapOvr>
    <a:masterClrMapping/>
  </p:clrMapOvr>
  <p:transition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3F7490-EFB4-4F49-AD57-29B4A56EE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86C994C-5ABF-4FA8-B97B-533E0C8F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7840211-F80C-4031-9342-2F38E4EBF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A715384-64C3-4677-8C86-15551230F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8F524-2446-443B-9DD3-2EA84368FBB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82264400"/>
      </p:ext>
    </p:extLst>
  </p:cSld>
  <p:clrMapOvr>
    <a:masterClrMapping/>
  </p:clrMapOvr>
  <p:transition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461CBEE-8CE5-457D-921F-69FA02526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4E21EE3-B9C2-4757-8CD4-7EF8FB3B4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B1F827C-BD89-49E5-A738-2825042C5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09F45-D498-4FD4-BE48-DA98608B819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91468083"/>
      </p:ext>
    </p:extLst>
  </p:cSld>
  <p:clrMapOvr>
    <a:masterClrMapping/>
  </p:clrMapOvr>
  <p:transition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DD32F8-4F96-4C2E-828E-BC6997772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3B613F0-72EC-4DF5-8E6D-AB65E5984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E8937BAE-16C7-4422-88D1-10236D6D8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6275E3A-787F-4E97-B38D-098283F8E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DCEA2E1-3886-4AA3-8D07-AD592B80B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38EEFF1-66E5-49EF-94A2-1EB7BDE4C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FAEC-03C4-4474-9AF7-95B3C8787A0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65138678"/>
      </p:ext>
    </p:extLst>
  </p:cSld>
  <p:clrMapOvr>
    <a:masterClrMapping/>
  </p:clrMapOvr>
  <p:transition>
    <p:zo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0E9889-4A46-49BD-85DC-67CF4C49F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134BB61-01F7-4C79-BC93-ED468F53C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2712C970-24D5-4E5A-92BF-0F333F7DA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4B17F69-E92E-4761-92AD-213699D13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5F9D5B3-2B48-41F6-9EA2-864020738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09C1A67-4459-409A-90E0-7596CF701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BC6A4-ECDF-436E-808F-EA9D2E0F85A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41227353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B7614-19E5-4542-9F85-6BB1D0AA49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7198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B1E4A2-B4AF-415F-92C9-33FEE5746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474B3B7-6E5D-4C1D-B708-9F34988183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5DA5AD-0D2F-4454-9A35-CCDED08FC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7837C0C-9910-4531-B62B-9335A1D10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1BFBE0E-5A14-4BD1-B7AF-87E5445E7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AF575-9A3A-49AC-AEEC-DC363318C18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20136124"/>
      </p:ext>
    </p:extLst>
  </p:cSld>
  <p:clrMapOvr>
    <a:masterClrMapping/>
  </p:clrMapOvr>
  <p:transition>
    <p:zo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A35DDB39-4278-431E-B9FB-8681C8E1DC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2AA3C95-236C-4D60-8A74-7A7B00EE1C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4A89171-2DC0-4E86-96AE-E8D06A9FE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6197727-7122-4236-97E4-61A7CCC1C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4B9BFD8-BC90-4BD2-921D-F7CB79211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06D21-48A0-462C-89A6-C9480A3EFBB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85267329"/>
      </p:ext>
    </p:extLst>
  </p:cSld>
  <p:clrMapOvr>
    <a:masterClrMapping/>
  </p:clrMapOvr>
  <p:transition>
    <p:zo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A48ED8F9-8ADB-4B98-A284-444125974827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BB7446B-A8B6-4914-BD8E-9733CE18B0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DE15507-EA05-4FBC-B4BD-711D6C297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613606D-7461-4092-9C63-0DC8B462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CFB903-7F70-4D5B-AAC1-5037FEC3553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04248454"/>
      </p:ext>
    </p:extLst>
  </p:cSld>
  <p:clrMapOvr>
    <a:masterClrMapping/>
  </p:clrMapOvr>
  <p:transition>
    <p:zo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776598-C681-42F2-8647-4F677EEAE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3F3359E-3D90-41D6-B065-00C4B3C048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183FC68-F9C8-4747-ADFE-341C0017FDA7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>
            <a:extLst>
              <a:ext uri="{FF2B5EF4-FFF2-40B4-BE49-F238E27FC236}">
                <a16:creationId xmlns:a16="http://schemas.microsoft.com/office/drawing/2014/main" id="{E7F75039-144B-4DA7-9427-9A58F09FF53F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5">
            <a:extLst>
              <a:ext uri="{FF2B5EF4-FFF2-40B4-BE49-F238E27FC236}">
                <a16:creationId xmlns:a16="http://schemas.microsoft.com/office/drawing/2014/main" id="{E0A4FF28-BCBC-4B5B-A92C-D2E580BF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15CFF9C9-C59D-4153-9760-24E33EFA5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876A05BA-E408-49CC-8B2B-7A1CC47B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9E5C64B-4121-4A3D-8249-ECD19FF1344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29286517"/>
      </p:ext>
    </p:extLst>
  </p:cSld>
  <p:clrMapOvr>
    <a:masterClrMapping/>
  </p:clrMapOvr>
  <p:transition>
    <p:zo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018B9C5-4852-4A9C-8B02-6F7151DE5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A88B1-CED2-420F-A710-35BE7137E36C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0830470-1B8B-4FFF-ABAF-C3B54A0EA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99FA6F-858C-4D66-A316-ABA0DFB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EAA2F-8E73-4DB6-BF47-53429995028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285421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4E375BB-AB51-4F96-B500-E7986B0E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E0599-DDDC-4B93-8201-D4F7D487834C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4D32704-5F53-4C4E-AD28-1E07A93E4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40861FD-0AF5-4A58-A26E-2117353BB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74469-1598-4CC8-AC50-03B143E448E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830434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404491-EEEF-4A2C-AABB-D0E4A4C3F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A3DDF-9693-4773-B936-9A0ACC5A203B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FBAFEFE-03E5-4CEA-AF37-71F3F748A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81256D-0CFD-4574-B5F2-0ADC2D47C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FA5B3-66B9-47ED-926F-9FF466FDF57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553151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59ED30EA-4105-403E-96E3-6FE69539F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DFB75-3608-4A6D-BA04-70EAB565DAFC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872EAE88-7BDD-4404-8D19-E03197CBE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9453E712-18B1-455C-8921-5E1FF33B0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E10D4F-9918-4584-A8FE-2067F9F8B4A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600141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>
            <a:extLst>
              <a:ext uri="{FF2B5EF4-FFF2-40B4-BE49-F238E27FC236}">
                <a16:creationId xmlns:a16="http://schemas.microsoft.com/office/drawing/2014/main" id="{FE0B9D1B-9308-4D79-B76A-857AA68B5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913A7-DB5D-4B69-A47F-F22B1DBF8C28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8" name="Zástupný symbol pro zápatí 4">
            <a:extLst>
              <a:ext uri="{FF2B5EF4-FFF2-40B4-BE49-F238E27FC236}">
                <a16:creationId xmlns:a16="http://schemas.microsoft.com/office/drawing/2014/main" id="{E31C917F-FE44-4A93-8B95-358BCBF15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3A60C07C-2DDC-4BE8-8A11-10EAEBD05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84FA1-551C-44DE-A823-281E1A59617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628176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>
            <a:extLst>
              <a:ext uri="{FF2B5EF4-FFF2-40B4-BE49-F238E27FC236}">
                <a16:creationId xmlns:a16="http://schemas.microsoft.com/office/drawing/2014/main" id="{42FDEF65-2EBB-42F9-98D8-82754499D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D97A3-F348-496E-9BFB-C6A8509678D6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4" name="Zástupný symbol pro zápatí 4">
            <a:extLst>
              <a:ext uri="{FF2B5EF4-FFF2-40B4-BE49-F238E27FC236}">
                <a16:creationId xmlns:a16="http://schemas.microsoft.com/office/drawing/2014/main" id="{BA6EE487-5475-4F36-8CD5-89560180D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EA7EB594-C0B0-4ECB-A77A-BA2D70D07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B9A43-1DFB-4775-AF8A-E2C28AAE282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2257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47AE3-9F86-4103-A409-0058F0062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0420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>
            <a:extLst>
              <a:ext uri="{FF2B5EF4-FFF2-40B4-BE49-F238E27FC236}">
                <a16:creationId xmlns:a16="http://schemas.microsoft.com/office/drawing/2014/main" id="{D5429DBF-E3BC-433A-86B2-09545D244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6F6A6-857E-4929-8E2F-7E04C845E8F8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3" name="Zástupný symbol pro zápatí 4">
            <a:extLst>
              <a:ext uri="{FF2B5EF4-FFF2-40B4-BE49-F238E27FC236}">
                <a16:creationId xmlns:a16="http://schemas.microsoft.com/office/drawing/2014/main" id="{F7C4B924-936C-44DD-B583-B9A622D3F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3DD3E853-8FF1-4F29-998D-7C8B61450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FF5D6-BAD0-472C-92B9-EE6F3A2DBA0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501118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AD86326D-3AC4-43D6-B365-B4F4AC377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CF8A9-061D-46CC-B015-77161ABD0C22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83ED593D-D806-48DF-A807-FE922F6FD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D84F799E-C74E-4002-9C52-D9F4174E2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0067B-82E2-479E-9BAC-9F111451788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481582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15CAE71E-8272-4B13-9EB2-AE985F290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18613-57B1-404C-B342-49BEC195D03C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73C8D513-2B2D-49AA-B571-31E2EB958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3DEB7F73-A41F-46D5-AFB2-45F64A01A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5B8C5-A888-4824-A7CE-1F72B64FABE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464537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ACB7907-5309-4370-B68B-3A9F9EF25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D640-4466-43FD-AF3E-2AAE82712A2E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65EB353-EC32-44FD-9BFC-956BDF461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5DA6439-0830-4C92-A67A-DC4B0E102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42DE8-74BD-438B-9DE9-F34284F672EF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620246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5FF1F0C-DE39-481D-97D1-5C8E39C87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618C4-B670-4032-B18B-402F32151EEA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4BEE6E0-ADC2-45E1-A304-1A8E84A28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AB7080-5D01-4032-8F8C-B3F4DD8EE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972C4-EF5F-48BC-BCEF-273F2E65525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650881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3570E34-64F9-40BA-80ED-278F13E0758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73332670"/>
      </p:ext>
    </p:extLst>
  </p:cSld>
  <p:clrMapOvr>
    <a:masterClrMapping/>
  </p:clrMapOvr>
  <p:transition>
    <p:zo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0EEE3-E748-4210-8C27-690BF0D6A55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094221351"/>
      </p:ext>
    </p:extLst>
  </p:cSld>
  <p:clrMapOvr>
    <a:masterClrMapping/>
  </p:clrMapOvr>
  <p:transition>
    <p:zo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68304-466C-4D1B-B772-66CF0FAF652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705424967"/>
      </p:ext>
    </p:extLst>
  </p:cSld>
  <p:clrMapOvr>
    <a:masterClrMapping/>
  </p:clrMapOvr>
  <p:transition>
    <p:zo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CD299B-10D1-4344-B63D-8F2B13F8E6C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671162706"/>
      </p:ext>
    </p:extLst>
  </p:cSld>
  <p:clrMapOvr>
    <a:masterClrMapping/>
  </p:clrMapOvr>
  <p:transition>
    <p:zo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49DD-65ED-4579-A5A8-032675CBAE4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713479633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8624D-3853-447A-ABC4-3572BF855DC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4401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6C84B-BA1A-4623-A38A-D92497DD35F7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503813416"/>
      </p:ext>
    </p:extLst>
  </p:cSld>
  <p:clrMapOvr>
    <a:masterClrMapping/>
  </p:clrMapOvr>
  <p:transition>
    <p:zo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F89CD-CD39-424F-BEEE-4CEC938A15B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755010277"/>
      </p:ext>
    </p:extLst>
  </p:cSld>
  <p:clrMapOvr>
    <a:masterClrMapping/>
  </p:clrMapOvr>
  <p:transition>
    <p:zo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E9698-0FE1-42E3-AEE3-1FE4EEF97F3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5118306"/>
      </p:ext>
    </p:extLst>
  </p:cSld>
  <p:clrMapOvr>
    <a:masterClrMapping/>
  </p:clrMapOvr>
  <p:transition>
    <p:zo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AA129-5F5D-4AB9-8FA2-11F1A37F0B56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959172721"/>
      </p:ext>
    </p:extLst>
  </p:cSld>
  <p:clrMapOvr>
    <a:masterClrMapping/>
  </p:clrMapOvr>
  <p:transition>
    <p:zo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9571B1-2F86-4A8B-8CB3-45233A773683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919279245"/>
      </p:ext>
    </p:extLst>
  </p:cSld>
  <p:clrMapOvr>
    <a:masterClrMapping/>
  </p:clrMapOvr>
  <p:transition>
    <p:zo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66A84-8925-464E-B31A-6600D7890F0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2688349"/>
      </p:ext>
    </p:extLst>
  </p:cSld>
  <p:clrMapOvr>
    <a:masterClrMapping/>
  </p:clrMapOvr>
  <p:transition>
    <p:zo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B6D62D3-A8BE-44A4-9551-6117C7C9446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831745580"/>
      </p:ext>
    </p:extLst>
  </p:cSld>
  <p:clrMapOvr>
    <a:masterClrMapping/>
  </p:clrMapOvr>
  <p:transition>
    <p:zo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FAA3C68-11B8-4173-9904-052DB13C5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43D13-BF31-4040-82F1-2A1820CA1EB2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2562346-1D85-443A-91A6-6009F9347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27DD6DA-9AFF-4749-BF7E-2D262A472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D4D6E-AE52-4129-AE78-F57521D698B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9951350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92FE4EF-F5BD-4C0A-977C-BF48C6881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15DBC-44D4-45A2-A8AF-68EB82E8AC61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C0B4C9B-6069-48F3-B3E6-62B7C309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918CC4-A96C-4B86-8F02-92AFB3A7E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73859-47B1-4F1F-8546-919B8A2CEB9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647910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F5D09AA-0249-4441-A1F1-8F96C435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6EA56-C5AC-4E97-93A3-1929174B7108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6BC71A3-41A8-4E94-B934-58C155838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E9B57A2-2962-4606-A2F8-A4A852C29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72270-9EFB-405E-B10D-C2008C3936C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3299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F0A6D-A490-4975-9036-740C6BE50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016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0B6F0087-26DB-429B-834F-EC124BE2B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2E358-AAFF-482A-95F6-1C1E8754A563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729C1789-B44E-4001-B8C2-D6C509E2A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B7287FFE-E30B-40A2-B869-6C51514D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98787-3FA2-4F1B-894B-CA14E1855E7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7575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>
            <a:extLst>
              <a:ext uri="{FF2B5EF4-FFF2-40B4-BE49-F238E27FC236}">
                <a16:creationId xmlns:a16="http://schemas.microsoft.com/office/drawing/2014/main" id="{E251D0E3-9298-40D0-9918-DA634F34C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B77B4-CC86-40B2-8075-E322B14C4A16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8" name="Zástupný symbol pro zápatí 4">
            <a:extLst>
              <a:ext uri="{FF2B5EF4-FFF2-40B4-BE49-F238E27FC236}">
                <a16:creationId xmlns:a16="http://schemas.microsoft.com/office/drawing/2014/main" id="{FC063A0A-82B4-4314-9C23-8DE057CAC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F4699230-729A-4F5E-BD82-5225B082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0530A-F15D-4DCC-9E98-06ECC90977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1359551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>
            <a:extLst>
              <a:ext uri="{FF2B5EF4-FFF2-40B4-BE49-F238E27FC236}">
                <a16:creationId xmlns:a16="http://schemas.microsoft.com/office/drawing/2014/main" id="{6215E426-3F24-4C73-92A6-447CA0A1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D4226-9143-4472-90A0-A16BFD4311A7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4" name="Zástupný symbol pro zápatí 4">
            <a:extLst>
              <a:ext uri="{FF2B5EF4-FFF2-40B4-BE49-F238E27FC236}">
                <a16:creationId xmlns:a16="http://schemas.microsoft.com/office/drawing/2014/main" id="{5DCFE21D-6040-453C-9911-FBE4AED74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C41445DF-DA6E-4561-B952-549B8780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C6DB7-9CC5-484A-ACAD-C42CE6668BB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874441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>
            <a:extLst>
              <a:ext uri="{FF2B5EF4-FFF2-40B4-BE49-F238E27FC236}">
                <a16:creationId xmlns:a16="http://schemas.microsoft.com/office/drawing/2014/main" id="{40FB2BD8-87BF-4A2B-B80D-B91426F6E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87A3-51DD-47D7-9954-15D9BDF9B711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3" name="Zástupný symbol pro zápatí 4">
            <a:extLst>
              <a:ext uri="{FF2B5EF4-FFF2-40B4-BE49-F238E27FC236}">
                <a16:creationId xmlns:a16="http://schemas.microsoft.com/office/drawing/2014/main" id="{7BC87DAA-25FC-485A-B1CB-D3B3FFE6B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2531EA8B-5483-4826-B2C7-4E824AA3B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A59AE-48DC-41CC-867B-39F271BE06A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3219304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2604D71F-0B96-490D-B5A8-4F78E2D9B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61B0-8C38-4344-9667-BAF62911BB2C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CD5F6F6E-C56E-4AEC-8260-F8FD1378B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C8125107-B9B4-4FF8-A1EB-DFC92376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9AEFE-D497-43C2-980A-4D5586A4817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4637003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7C7167EA-BF4A-48C2-B5CC-D538D17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5180C-DF42-4FCB-A605-8AB5CA6E959C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1B10682E-DA9D-4844-9DCC-8AFE3FF1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AA21595D-FA23-4F9E-B97C-E094DE82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5ACF6-F067-4ED8-9821-0D69F511B25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10652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E0F8A5A-C3A8-43A3-8B1C-E067B0CB1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0A36A-7F6C-44A7-940D-DED8602A2698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64B255A-0F4D-47A5-A931-140C2622D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B20F2B4-B850-4F80-B3A7-0CEB83730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6455B-AF25-4B91-A6F4-4E7BDEC7109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176353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B6600F-6547-470E-93B6-F04BEE3EF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4C2A-98D1-41CE-BFEB-6624E4968E28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24E7844-15B7-4709-8497-85E3DEEB7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CA0245-3C2A-4036-B46D-7D97A27C4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6031E-5A83-4057-A554-0CE438099B3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54640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677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976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CAAED83-56CF-4343-80E5-35A3E4EAED1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456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17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83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00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>
            <a:extLst>
              <a:ext uri="{FF2B5EF4-FFF2-40B4-BE49-F238E27FC236}">
                <a16:creationId xmlns:a16="http://schemas.microsoft.com/office/drawing/2014/main" id="{1571F98E-67D6-4226-9302-7A4E3D8ACE00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EFD551F-5FCA-48A4-9174-066EADAE3D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88BE98E-1C7F-413F-A55C-26E211A17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95CD735-89D1-45CC-9FCA-2B811178CFF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C7750F9-C7C5-44FA-A806-40D86049ED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5E0075D7-4EBA-469B-9C72-D422AE5D4B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0CF90EA6-8AE8-43D2-B9D7-022E02272BC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72018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nadpis 1">
            <a:extLst>
              <a:ext uri="{FF2B5EF4-FFF2-40B4-BE49-F238E27FC236}">
                <a16:creationId xmlns:a16="http://schemas.microsoft.com/office/drawing/2014/main" id="{3B1C162B-9735-407A-942A-B08B8C926F2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6147" name="Zástupný symbol pro text 2">
            <a:extLst>
              <a:ext uri="{FF2B5EF4-FFF2-40B4-BE49-F238E27FC236}">
                <a16:creationId xmlns:a16="http://schemas.microsoft.com/office/drawing/2014/main" id="{0200CC99-092B-45D3-A90E-C5D3015E709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440259C-211B-4493-A7F4-1C3C5107A0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BE4C52-40F3-49C2-ABCA-BF7EF39611AE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5D04BD8-3756-48DA-B2E0-9308B4B969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0933585-E546-4AA5-A1A6-9E1667A42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9E8C1C9-AFB1-4169-82FC-5E85012E872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0319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90856EB0-2977-4746-9539-A2761B77540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38603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nadpis 1">
            <a:extLst>
              <a:ext uri="{FF2B5EF4-FFF2-40B4-BE49-F238E27FC236}">
                <a16:creationId xmlns:a16="http://schemas.microsoft.com/office/drawing/2014/main" id="{2FE5D9D6-D1F6-43D5-AF03-D349E19F6AD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6147" name="Zástupný symbol pro text 2">
            <a:extLst>
              <a:ext uri="{FF2B5EF4-FFF2-40B4-BE49-F238E27FC236}">
                <a16:creationId xmlns:a16="http://schemas.microsoft.com/office/drawing/2014/main" id="{500872A0-4460-4557-A433-DFA6A67EF9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B3AC6C0-463A-4042-ADB1-6B87A3AA61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591E74-99A6-42B1-A51F-7A0CCD373E79}" type="datetimeFigureOut">
              <a:rPr lang="cs-CZ"/>
              <a:pPr>
                <a:defRPr/>
              </a:pPr>
              <a:t>21.03.2022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FC654F6-DE98-4564-8154-7F06A9A96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0A7154B-C161-46F2-B277-7811548EF9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A1B3EFB-600C-4AEE-AD9F-27C11086EC2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13073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65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//upload.wikimedia.org/wikipedia/commons/8/87/Bekenstein100.JPG" TargetMode="External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oleObject" Target="../embeddings/oleObject5.bin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47.png"/><Relationship Id="rId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61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60.wmf"/><Relationship Id="rId5" Type="http://schemas.openxmlformats.org/officeDocument/2006/relationships/image" Target="../media/image63.jpg"/><Relationship Id="rId10" Type="http://schemas.openxmlformats.org/officeDocument/2006/relationships/oleObject" Target="../embeddings/oleObject10.bin"/><Relationship Id="rId4" Type="http://schemas.openxmlformats.org/officeDocument/2006/relationships/image" Target="../media/image62.jpeg"/><Relationship Id="rId9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6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3/39/GodfreyKneller-IsaacNewton-1689.jpg" TargetMode="External"/><Relationship Id="rId2" Type="http://schemas.openxmlformats.org/officeDocument/2006/relationships/slideLayout" Target="../slideLayouts/slideLayout5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75.wmf"/><Relationship Id="rId4" Type="http://schemas.openxmlformats.org/officeDocument/2006/relationships/oleObject" Target="../embeddings/oleObject15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20.bin"/><Relationship Id="rId18" Type="http://schemas.openxmlformats.org/officeDocument/2006/relationships/image" Target="../media/image88.wmf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22.bin"/><Relationship Id="rId2" Type="http://schemas.openxmlformats.org/officeDocument/2006/relationships/slideLayout" Target="../slideLayouts/slideLayout63.xml"/><Relationship Id="rId16" Type="http://schemas.openxmlformats.org/officeDocument/2006/relationships/image" Target="../media/image87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84.wmf"/><Relationship Id="rId4" Type="http://schemas.openxmlformats.org/officeDocument/2006/relationships/image" Target="../media/image89.png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86.w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9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oleObject" Target="../embeddings/oleObject24.bin"/><Relationship Id="rId7" Type="http://schemas.microsoft.com/office/2007/relationships/hdphoto" Target="../media/hdphoto2.wdp"/><Relationship Id="rId2" Type="http://schemas.openxmlformats.org/officeDocument/2006/relationships/slideLayout" Target="../slideLayouts/slideLayout11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w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10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6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tif"/><Relationship Id="rId1" Type="http://schemas.openxmlformats.org/officeDocument/2006/relationships/slideLayout" Target="../slideLayouts/slideLayout62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04.png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05.jpg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FDA5BA31-9FB1-4488-AFD4-2263C38877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75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44528" y="5812415"/>
            <a:ext cx="2799471" cy="886211"/>
          </a:xfrm>
          <a:solidFill>
            <a:schemeClr val="bg2">
              <a:alpha val="20000"/>
            </a:schemeClr>
          </a:solidFill>
          <a:ln/>
          <a:extLst/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cs-CZ" altLang="cs-CZ" sz="1800" dirty="0">
                <a:solidFill>
                  <a:srgbClr val="0BBFFE"/>
                </a:solidFill>
              </a:rPr>
              <a:t>Petr Kulhánek</a:t>
            </a:r>
          </a:p>
          <a:p>
            <a:pPr algn="r">
              <a:spcBef>
                <a:spcPts val="0"/>
              </a:spcBef>
            </a:pPr>
            <a:r>
              <a:rPr lang="cs-CZ" altLang="cs-CZ" sz="1800" dirty="0">
                <a:solidFill>
                  <a:srgbClr val="0BBFFE"/>
                </a:solidFill>
              </a:rPr>
              <a:t> kulhanek@aldebaran.cz</a:t>
            </a:r>
          </a:p>
          <a:p>
            <a:pPr algn="r">
              <a:spcBef>
                <a:spcPts val="0"/>
              </a:spcBef>
            </a:pPr>
            <a:r>
              <a:rPr lang="cs-CZ" altLang="cs-CZ" sz="1800" dirty="0">
                <a:solidFill>
                  <a:srgbClr val="0BBFFE"/>
                </a:solidFill>
              </a:rPr>
              <a:t>www.aldebaran.cz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b="0" dirty="0" err="1">
                <a:solidFill>
                  <a:srgbClr val="33CCFF"/>
                </a:solidFill>
                <a:latin typeface="+mn-lt"/>
              </a:rPr>
              <a:t>Verlindeho</a:t>
            </a:r>
            <a:endParaRPr lang="cs-CZ" sz="3600" b="0" dirty="0">
              <a:solidFill>
                <a:srgbClr val="33CCFF"/>
              </a:solidFill>
              <a:latin typeface="+mn-lt"/>
            </a:endParaRPr>
          </a:p>
          <a:p>
            <a:r>
              <a:rPr lang="cs-CZ" sz="3600" b="0" dirty="0">
                <a:solidFill>
                  <a:srgbClr val="33CCFF"/>
                </a:solidFill>
                <a:latin typeface="+mn-lt"/>
              </a:rPr>
              <a:t>gravitace</a:t>
            </a:r>
            <a:endParaRPr lang="en-US" sz="3600" b="0" dirty="0">
              <a:solidFill>
                <a:srgbClr val="33CCFF"/>
              </a:solidFill>
              <a:latin typeface="+mn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CCFC211-6D1C-4386-81B1-DB2C34FEF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87" y="6102310"/>
            <a:ext cx="3753043" cy="755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2343" name="Picture 7" descr="sirius">
            <a:extLst>
              <a:ext uri="{FF2B5EF4-FFF2-40B4-BE49-F238E27FC236}">
                <a16:creationId xmlns:a16="http://schemas.microsoft.com/office/drawing/2014/main" id="{4FFF5B53-72AB-464D-A574-3E86A227E0D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533525"/>
            <a:ext cx="4318000" cy="43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2347" name="Picture 11" descr="1">
            <a:extLst>
              <a:ext uri="{FF2B5EF4-FFF2-40B4-BE49-F238E27FC236}">
                <a16:creationId xmlns:a16="http://schemas.microsoft.com/office/drawing/2014/main" id="{A2EBA72D-E1DF-4EC2-97D2-CD61809E4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1533525"/>
            <a:ext cx="4318000" cy="43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2348" name="Text Box 12">
            <a:extLst>
              <a:ext uri="{FF2B5EF4-FFF2-40B4-BE49-F238E27FC236}">
                <a16:creationId xmlns:a16="http://schemas.microsoft.com/office/drawing/2014/main" id="{965A40BA-282C-4FC2-8AB6-73355FA7E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938" y="5884863"/>
            <a:ext cx="185967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vizuální obor, HST</a:t>
            </a:r>
          </a:p>
        </p:txBody>
      </p:sp>
      <p:sp>
        <p:nvSpPr>
          <p:cNvPr id="782349" name="Text Box 13">
            <a:extLst>
              <a:ext uri="{FF2B5EF4-FFF2-40B4-BE49-F238E27FC236}">
                <a16:creationId xmlns:a16="http://schemas.microsoft.com/office/drawing/2014/main" id="{2C69DD27-ABA1-462B-B126-48606D663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3163" y="5884863"/>
            <a:ext cx="25569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rentgenový obor, Chandra</a:t>
            </a:r>
          </a:p>
        </p:txBody>
      </p:sp>
      <p:sp>
        <p:nvSpPr>
          <p:cNvPr id="782350" name="Rectangle 14">
            <a:extLst>
              <a:ext uri="{FF2B5EF4-FFF2-40B4-BE49-F238E27FC236}">
                <a16:creationId xmlns:a16="http://schemas.microsoft.com/office/drawing/2014/main" id="{8EDF8BEB-5558-4F74-B630-CE0C4430B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628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Sirius 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  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Vztah gravitace a termodynamiky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7F72F1E-6C36-4869-A80B-6F29FEC63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F74D964A-5354-45DB-A82F-D0CE7B404DCA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3140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592C5A1-8FDB-4041-BA96-ED1A17C1C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988"/>
            <a:ext cx="9144000" cy="6598023"/>
          </a:xfrm>
          <a:prstGeom prst="rect">
            <a:avLst/>
          </a:prstGeom>
        </p:spPr>
      </p:pic>
      <p:sp>
        <p:nvSpPr>
          <p:cNvPr id="17416" name="TextovéPole 10">
            <a:extLst>
              <a:ext uri="{FF2B5EF4-FFF2-40B4-BE49-F238E27FC236}">
                <a16:creationId xmlns:a16="http://schemas.microsoft.com/office/drawing/2014/main" id="{BACF0839-0F40-4CDA-9610-B131DBEDC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5" y="1100332"/>
            <a:ext cx="27368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Každé těleso kolem sebe zakřivuje prostor i čas.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Tělesa se pohybují po nejrovnějších možných drahách (geodetikách)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 zakřiveném časoprostoru.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13356AEE-37D5-44A6-97A7-6542A90A0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5" y="4741668"/>
            <a:ext cx="2543175" cy="100647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m</a:t>
            </a:r>
            <a:r>
              <a:rPr kumimoji="0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= m</a:t>
            </a:r>
            <a:r>
              <a:rPr kumimoji="0" 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cs-CZ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  <a:cs typeface="+mn-cs"/>
              </a:rPr>
              <a:t>→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princip ekvivalence </a:t>
            </a:r>
            <a:r>
              <a:rPr kumimoji="0" lang="cs-CZ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  <a:cs typeface="+mn-cs"/>
              </a:rPr>
              <a:t>→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obecná relativita </a:t>
            </a:r>
            <a:r>
              <a:rPr kumimoji="0" lang="cs-CZ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charset="0"/>
                <a:ea typeface="ＭＳ Ｐゴシック" panose="020B0600070205080204" pitchFamily="34" charset="-128"/>
                <a:cs typeface="+mn-cs"/>
              </a:rPr>
              <a:t>→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E7C0C6CB-E270-4DAA-8DB3-F2FAD618B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Obecná relativita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020" name="Picture 4" descr="Einstein">
            <a:extLst>
              <a:ext uri="{FF2B5EF4-FFF2-40B4-BE49-F238E27FC236}">
                <a16:creationId xmlns:a16="http://schemas.microsoft.com/office/drawing/2014/main" id="{7B5D47A6-346A-49B3-B065-F0E4187BE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1922" name="Picture 2" descr="c326f47f383d27617e09d2e12dc8cc0e">
            <a:extLst>
              <a:ext uri="{FF2B5EF4-FFF2-40B4-BE49-F238E27FC236}">
                <a16:creationId xmlns:a16="http://schemas.microsoft.com/office/drawing/2014/main" id="{B36A2222-DA14-45B2-AB10-A706E96CA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1923" name="Rectangle 3">
            <a:extLst>
              <a:ext uri="{FF2B5EF4-FFF2-40B4-BE49-F238E27FC236}">
                <a16:creationId xmlns:a16="http://schemas.microsoft.com/office/drawing/2014/main" id="{74DAB267-4246-4600-97CF-AD7AE89C5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Einsteinova geometrická teorie gravitace (1916)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4521" name="Picture 9" descr="Gravitational_lensing_in_the_galaxy_cluster_Abell_370_(captured_by_the_Hubble_Space_Telescope)">
            <a:extLst>
              <a:ext uri="{FF2B5EF4-FFF2-40B4-BE49-F238E27FC236}">
                <a16:creationId xmlns:a16="http://schemas.microsoft.com/office/drawing/2014/main" id="{8156151C-2B38-45D2-8E48-59BD8B58A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/>
        </p:spPr>
      </p:pic>
      <p:sp>
        <p:nvSpPr>
          <p:cNvPr id="704515" name="Text Box 3">
            <a:extLst>
              <a:ext uri="{FF2B5EF4-FFF2-40B4-BE49-F238E27FC236}">
                <a16:creationId xmlns:a16="http://schemas.microsoft.com/office/drawing/2014/main" id="{2FF679A3-82A0-464F-B2AB-DA02DBDE4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84262"/>
            <a:ext cx="9144000" cy="5509200"/>
          </a:xfrm>
          <a:prstGeom prst="rect">
            <a:avLst/>
          </a:prstGeom>
          <a:solidFill>
            <a:schemeClr val="bg2">
              <a:alpha val="61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55600" indent="-355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34988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gravitační červený posuv – závislost chodu hodin na gravitačním poli, poprvé prokázán pro bílé trpaslíky (opět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Sirius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B!)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zakřivení světelného paprsku v gravitačním poli 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(1,75" u povrchu Slunce)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gravitační čočky 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(první objevena v roce 1979)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stáčení perihelia planet 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(zejména Merkuru 43" za století, PSR 1913+16 celé 4°za rok!)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kosmologický červený posuv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Lenseův-Thirringův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jev 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(strhávání souřadnicové soustavy v okolí rotujícího tělesa), 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Gravity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Probe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B, 2004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gravitační vlny, nepřímá detekce u PSR 1913+16, 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LIGO, VIRGO, LISA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černé díry (1971,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Cyg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X1, Paul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Murdin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rozpínání vesmíru (1929, Edwin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Hubble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b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4FF1831-48D2-4319-8B9C-79584E08B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9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Obecná relativita</a:t>
            </a:r>
          </a:p>
        </p:txBody>
      </p:sp>
      <p:pic>
        <p:nvPicPr>
          <p:cNvPr id="5" name="Picture 5" descr="D:\prezentace vlastní\Gravitace neexistuje\512KppPATeL__SS500_.jpg">
            <a:extLst>
              <a:ext uri="{FF2B5EF4-FFF2-40B4-BE49-F238E27FC236}">
                <a16:creationId xmlns:a16="http://schemas.microsoft.com/office/drawing/2014/main" id="{2B516FD7-0FF6-4E17-AAC3-37F5273B2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66" y="4211116"/>
            <a:ext cx="1773238" cy="2339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269B3737-F03C-46AC-9BD2-EE7E0AB79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984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Gravitace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2A27950-B696-44BC-BC3B-77CA04952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740"/>
            <a:ext cx="9144000" cy="5509260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A4E3FDEF-3054-42C8-8D88-09F5D8777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8047" y="75588"/>
            <a:ext cx="6544235" cy="646331"/>
          </a:xfrm>
          <a:prstGeom prst="rect">
            <a:avLst/>
          </a:prstGeom>
          <a:solidFill>
            <a:schemeClr val="bg2">
              <a:alpha val="24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Platí princip ekvivalence?  (Kenneth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Nordtved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1968)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 gravitace samostatnou silou? (Erik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Verlinde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2010)</a:t>
            </a: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4C85BB9E-DF2D-43DE-A356-1A8C7446A463}"/>
              </a:ext>
            </a:extLst>
          </p:cNvPr>
          <p:cNvCxnSpPr/>
          <p:nvPr/>
        </p:nvCxnSpPr>
        <p:spPr bwMode="auto">
          <a:xfrm>
            <a:off x="0" y="1348740"/>
            <a:ext cx="9144000" cy="0"/>
          </a:xfrm>
          <a:prstGeom prst="line">
            <a:avLst/>
          </a:prstGeom>
          <a:solidFill>
            <a:schemeClr val="accent1"/>
          </a:solidFill>
          <a:ln w="2286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665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</a:t>
            </a:r>
            <a:r>
              <a:rPr lang="cs-CZ" sz="1800" b="0" dirty="0">
                <a:solidFill>
                  <a:schemeClr val="bg2"/>
                </a:solidFill>
                <a:latin typeface="Arial"/>
              </a:rPr>
              <a:t>Vztah gravitace a termodynamiky</a:t>
            </a:r>
            <a:endParaRPr lang="cs-CZ" sz="1800" b="0" dirty="0">
              <a:solidFill>
                <a:schemeClr val="bg2"/>
              </a:solidFill>
              <a:latin typeface="+mn-lt"/>
            </a:endParaRP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B2D9504-B1B2-42FA-97F8-20A708BD1BF9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920CB555-6077-48A9-9532-8BAE545C5A95}"/>
              </a:ext>
            </a:extLst>
          </p:cNvPr>
          <p:cNvGrpSpPr/>
          <p:nvPr/>
        </p:nvGrpSpPr>
        <p:grpSpPr>
          <a:xfrm>
            <a:off x="4572000" y="0"/>
            <a:ext cx="4572000" cy="6858000"/>
            <a:chOff x="4017600" y="0"/>
            <a:chExt cx="5126400" cy="6858000"/>
          </a:xfrm>
        </p:grpSpPr>
        <p:pic>
          <p:nvPicPr>
            <p:cNvPr id="7" name="Picture 2" descr="K:\Kleczek\10_zdroje\slajd 15\15_04.jpg">
              <a:extLst>
                <a:ext uri="{FF2B5EF4-FFF2-40B4-BE49-F238E27FC236}">
                  <a16:creationId xmlns:a16="http://schemas.microsoft.com/office/drawing/2014/main" id="{23A1F245-482D-4D01-8778-5FB11D8061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66400" y="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9" name="Picture 3" descr="K:\Kleczek\10_zdroje\slajd 15\15_08.jpg">
              <a:extLst>
                <a:ext uri="{FF2B5EF4-FFF2-40B4-BE49-F238E27FC236}">
                  <a16:creationId xmlns:a16="http://schemas.microsoft.com/office/drawing/2014/main" id="{71EA695B-9B8D-4B56-B727-3F3265E9DA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6400" y="172440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0" name="Picture 5" descr="K:\Kleczek\10_zdroje\slajd 15\15_16.jpg">
              <a:extLst>
                <a:ext uri="{FF2B5EF4-FFF2-40B4-BE49-F238E27FC236}">
                  <a16:creationId xmlns:a16="http://schemas.microsoft.com/office/drawing/2014/main" id="{6D7016B1-563F-4C8E-B022-D2795CDF1F75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66400" y="5173200"/>
              <a:ext cx="1677600" cy="1684800"/>
            </a:xfrm>
            <a:prstGeom prst="rect">
              <a:avLst/>
            </a:prstGeom>
            <a:noFill/>
          </p:spPr>
        </p:pic>
        <p:pic>
          <p:nvPicPr>
            <p:cNvPr id="11" name="Picture 6" descr="K:\Kleczek\10_zdroje\slajd 15\15_03.jpg">
              <a:extLst>
                <a:ext uri="{FF2B5EF4-FFF2-40B4-BE49-F238E27FC236}">
                  <a16:creationId xmlns:a16="http://schemas.microsoft.com/office/drawing/2014/main" id="{6CF2C965-5C29-44AC-BAD3-57C11C41B8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42000" y="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2" name="Picture 7" descr="K:\Kleczek\10_zdroje\slajd 15\15_02.jpg">
              <a:extLst>
                <a:ext uri="{FF2B5EF4-FFF2-40B4-BE49-F238E27FC236}">
                  <a16:creationId xmlns:a16="http://schemas.microsoft.com/office/drawing/2014/main" id="{E745B97C-63C2-41D6-9894-A6EBAD3CF2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17600" y="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3" name="Picture 9" descr="K:\Kleczek\10_zdroje\slajd 15\15_07.jpg">
              <a:extLst>
                <a:ext uri="{FF2B5EF4-FFF2-40B4-BE49-F238E27FC236}">
                  <a16:creationId xmlns:a16="http://schemas.microsoft.com/office/drawing/2014/main" id="{DF283D54-177A-497E-8B1A-1FA1D2DAFE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42000" y="172440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4" name="Picture 10" descr="K:\Kleczek\10_zdroje\slajd 15\15_06.jpg">
              <a:extLst>
                <a:ext uri="{FF2B5EF4-FFF2-40B4-BE49-F238E27FC236}">
                  <a16:creationId xmlns:a16="http://schemas.microsoft.com/office/drawing/2014/main" id="{1477FEB9-31EB-444D-989E-80FF34E30B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017600" y="172440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5" name="Picture 12" descr="K:\Kleczek\10_zdroje\slajd 15\15_09.jpg">
              <a:extLst>
                <a:ext uri="{FF2B5EF4-FFF2-40B4-BE49-F238E27FC236}">
                  <a16:creationId xmlns:a16="http://schemas.microsoft.com/office/drawing/2014/main" id="{3DA2F6FB-9071-4AAC-AD02-864CD61E4F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17600" y="344880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6" name="Picture 13" descr="K:\Kleczek\10_zdroje\slajd 15\15_10.jpg">
              <a:extLst>
                <a:ext uri="{FF2B5EF4-FFF2-40B4-BE49-F238E27FC236}">
                  <a16:creationId xmlns:a16="http://schemas.microsoft.com/office/drawing/2014/main" id="{6D5DE7B2-E65A-4B23-86E8-0071E7CC95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742000" y="344880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7" name="Picture 14" descr="K:\Kleczek\10_zdroje\slajd 15\15_11.jpg">
              <a:extLst>
                <a:ext uri="{FF2B5EF4-FFF2-40B4-BE49-F238E27FC236}">
                  <a16:creationId xmlns:a16="http://schemas.microsoft.com/office/drawing/2014/main" id="{952120E1-0625-47D3-88E2-3E2925841D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466400" y="3448800"/>
              <a:ext cx="1677600" cy="1677600"/>
            </a:xfrm>
            <a:prstGeom prst="rect">
              <a:avLst/>
            </a:prstGeom>
            <a:noFill/>
          </p:spPr>
        </p:pic>
        <p:pic>
          <p:nvPicPr>
            <p:cNvPr id="18" name="Picture 15" descr="K:\Kleczek\10_zdroje\slajd 15\15_15.jpg">
              <a:extLst>
                <a:ext uri="{FF2B5EF4-FFF2-40B4-BE49-F238E27FC236}">
                  <a16:creationId xmlns:a16="http://schemas.microsoft.com/office/drawing/2014/main" id="{311EB3B9-B7A8-467C-9F6C-EEF636CEAF98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742000" y="5173200"/>
              <a:ext cx="1677600" cy="1684800"/>
            </a:xfrm>
            <a:prstGeom prst="rect">
              <a:avLst/>
            </a:prstGeom>
            <a:noFill/>
          </p:spPr>
        </p:pic>
        <p:pic>
          <p:nvPicPr>
            <p:cNvPr id="19" name="Picture 16" descr="K:\Kleczek\10_zdroje\slajd 15\15_14.jpg">
              <a:extLst>
                <a:ext uri="{FF2B5EF4-FFF2-40B4-BE49-F238E27FC236}">
                  <a16:creationId xmlns:a16="http://schemas.microsoft.com/office/drawing/2014/main" id="{84CE48FC-CF4A-4912-8B77-3C9F8C9C83E3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017600" y="5173200"/>
              <a:ext cx="1677600" cy="16848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275160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6" descr="sily">
            <a:extLst>
              <a:ext uri="{FF2B5EF4-FFF2-40B4-BE49-F238E27FC236}">
                <a16:creationId xmlns:a16="http://schemas.microsoft.com/office/drawing/2014/main" id="{497D5641-8F32-46CF-BE7E-B97DB7273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2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5714" name="Picture 2" descr="trpajzlici">
            <a:extLst>
              <a:ext uri="{FF2B5EF4-FFF2-40B4-BE49-F238E27FC236}">
                <a16:creationId xmlns:a16="http://schemas.microsoft.com/office/drawing/2014/main" id="{670339FF-D262-4050-9A79-2930059B7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200"/>
            <a:ext cx="8858250" cy="593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06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>
            <a:extLst>
              <a:ext uri="{FF2B5EF4-FFF2-40B4-BE49-F238E27FC236}">
                <a16:creationId xmlns:a16="http://schemas.microsoft.com/office/drawing/2014/main" id="{EC0A0908-187F-4892-8D94-FF440287A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69" y="0"/>
            <a:ext cx="5866682" cy="6858000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8A476D22-1BEC-493E-8819-1AE481EA76AF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B41AD1AA-6B2F-4421-986D-3724D083C190}"/>
              </a:ext>
            </a:extLst>
          </p:cNvPr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Vztah gravitace a termodynamiky</a:t>
            </a:r>
            <a:endParaRPr lang="cs-CZ" sz="1800" b="0" dirty="0">
              <a:solidFill>
                <a:schemeClr val="bg2"/>
              </a:solidFill>
              <a:latin typeface="+mn-lt"/>
            </a:endParaRP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</p:spTree>
    <p:extLst>
      <p:ext uri="{BB962C8B-B14F-4D97-AF65-F5344CB8AC3E}">
        <p14:creationId xmlns:p14="http://schemas.microsoft.com/office/powerpoint/2010/main" val="357399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6738" name="Picture 2" descr="trpajzlici2">
            <a:extLst>
              <a:ext uri="{FF2B5EF4-FFF2-40B4-BE49-F238E27FC236}">
                <a16:creationId xmlns:a16="http://schemas.microsoft.com/office/drawing/2014/main" id="{51E325DE-FCA4-46E8-8073-79896DDD1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838"/>
            <a:ext cx="9144000" cy="650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53539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</a:t>
            </a: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/>
              </a:rPr>
              <a:t>Vztah gravitace a termodynamiky</a:t>
            </a:r>
            <a:endParaRPr lang="cs-CZ" sz="1800" b="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8920DCB-652C-49FC-841C-EFCB5486111C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17184A09-E873-4DE9-988C-FA3032077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-8376"/>
            <a:ext cx="4705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617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0837" name="Picture 5" descr="File:Bekenstein100.JPG">
            <a:hlinkClick r:id="rId2"/>
            <a:extLst>
              <a:ext uri="{FF2B5EF4-FFF2-40B4-BE49-F238E27FC236}">
                <a16:creationId xmlns:a16="http://schemas.microsoft.com/office/drawing/2014/main" id="{A127A2D4-B1EC-4484-9D82-F2B581B15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2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0838" name="Rectangle 6">
            <a:extLst>
              <a:ext uri="{FF2B5EF4-FFF2-40B4-BE49-F238E27FC236}">
                <a16:creationId xmlns:a16="http://schemas.microsoft.com/office/drawing/2014/main" id="{6B135AED-81F9-4EE8-91F0-B38B20E9B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60839" name="Text Box 7">
            <a:extLst>
              <a:ext uri="{FF2B5EF4-FFF2-40B4-BE49-F238E27FC236}">
                <a16:creationId xmlns:a16="http://schemas.microsoft.com/office/drawing/2014/main" id="{8A861942-96EA-46B1-8A79-2EF03A36A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65" y="5498867"/>
            <a:ext cx="2635658" cy="65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Jacob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1947)</a:t>
            </a: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izraelský teoretický fyzik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082" name="Picture 10" descr="kybliky_2">
            <a:extLst>
              <a:ext uri="{FF2B5EF4-FFF2-40B4-BE49-F238E27FC236}">
                <a16:creationId xmlns:a16="http://schemas.microsoft.com/office/drawing/2014/main" id="{A5D0C6B0-B02F-49F1-ACB6-D194EA3C9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1074" name="Rectangle 2">
            <a:extLst>
              <a:ext uri="{FF2B5EF4-FFF2-40B4-BE49-F238E27FC236}">
                <a16:creationId xmlns:a16="http://schemas.microsoft.com/office/drawing/2014/main" id="{13C4C770-1BF8-4AFD-BEBD-26334464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1973</a:t>
            </a:r>
          </a:p>
        </p:txBody>
      </p:sp>
      <p:sp>
        <p:nvSpPr>
          <p:cNvPr id="771076" name="Text Box 4">
            <a:extLst>
              <a:ext uri="{FF2B5EF4-FFF2-40B4-BE49-F238E27FC236}">
                <a16:creationId xmlns:a16="http://schemas.microsoft.com/office/drawing/2014/main" id="{B7FDF956-87C8-46C3-A79D-6525CBE45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3475" y="17462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4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771077" name="Text Box 5">
            <a:extLst>
              <a:ext uri="{FF2B5EF4-FFF2-40B4-BE49-F238E27FC236}">
                <a16:creationId xmlns:a16="http://schemas.microsoft.com/office/drawing/2014/main" id="{129F52A8-9BDE-4321-8013-87E86D9BD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100" y="1600200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4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400" b="0" i="0" u="none" strike="noStrike" kern="1200" cap="none" spc="0" normalizeH="0" baseline="-2500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</a:p>
        </p:txBody>
      </p:sp>
      <p:sp>
        <p:nvSpPr>
          <p:cNvPr id="771078" name="Text Box 6">
            <a:extLst>
              <a:ext uri="{FF2B5EF4-FFF2-40B4-BE49-F238E27FC236}">
                <a16:creationId xmlns:a16="http://schemas.microsoft.com/office/drawing/2014/main" id="{717666F0-2701-4166-85FE-629E23FE9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7488" y="6213928"/>
            <a:ext cx="2457724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může snad mít teplotu?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pokud má teplotu, září?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FF95E2D7-6C13-4A5B-B8F2-D104A64DE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88" y="6227698"/>
            <a:ext cx="3778599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černá díra jako tepelný stroj</a:t>
            </a:r>
          </a:p>
          <a:p>
            <a:pPr>
              <a:lnSpc>
                <a:spcPct val="110000"/>
              </a:lnSpc>
            </a:pPr>
            <a:r>
              <a:rPr lang="cs-CZ" alt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- souvislost termodynamiky a gravitace!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>
            <a:extLst>
              <a:ext uri="{FF2B5EF4-FFF2-40B4-BE49-F238E27FC236}">
                <a16:creationId xmlns:a16="http://schemas.microsoft.com/office/drawing/2014/main" id="{795445B9-9184-4799-9AC7-3A23811AC3BB}"/>
              </a:ext>
            </a:extLst>
          </p:cNvPr>
          <p:cNvSpPr/>
          <p:nvPr/>
        </p:nvSpPr>
        <p:spPr bwMode="auto">
          <a:xfrm>
            <a:off x="311541" y="1069917"/>
            <a:ext cx="4565754" cy="321708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Ovál 2">
            <a:extLst>
              <a:ext uri="{FF2B5EF4-FFF2-40B4-BE49-F238E27FC236}">
                <a16:creationId xmlns:a16="http://schemas.microsoft.com/office/drawing/2014/main" id="{E486D9B2-B3DA-4E40-9B37-89BA1875DF97}"/>
              </a:ext>
            </a:extLst>
          </p:cNvPr>
          <p:cNvSpPr/>
          <p:nvPr/>
        </p:nvSpPr>
        <p:spPr bwMode="auto">
          <a:xfrm>
            <a:off x="5711483" y="1682619"/>
            <a:ext cx="2855742" cy="2154531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71074" name="Rectangle 2">
            <a:extLst>
              <a:ext uri="{FF2B5EF4-FFF2-40B4-BE49-F238E27FC236}">
                <a16:creationId xmlns:a16="http://schemas.microsoft.com/office/drawing/2014/main" id="{13C4C770-1BF8-4AFD-BEBD-26334464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1973</a:t>
            </a:r>
          </a:p>
        </p:txBody>
      </p:sp>
      <p:sp>
        <p:nvSpPr>
          <p:cNvPr id="771078" name="Text Box 6">
            <a:extLst>
              <a:ext uri="{FF2B5EF4-FFF2-40B4-BE49-F238E27FC236}">
                <a16:creationId xmlns:a16="http://schemas.microsoft.com/office/drawing/2014/main" id="{717666F0-2701-4166-85FE-629E23FE9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7488" y="6213928"/>
            <a:ext cx="2457724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může snad mít teplotu?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pokud má teplotu, září?</a:t>
            </a:r>
          </a:p>
        </p:txBody>
      </p:sp>
      <p:graphicFrame>
        <p:nvGraphicFramePr>
          <p:cNvPr id="771081" name="Object 9">
            <a:extLst>
              <a:ext uri="{FF2B5EF4-FFF2-40B4-BE49-F238E27FC236}">
                <a16:creationId xmlns:a16="http://schemas.microsoft.com/office/drawing/2014/main" id="{FE9DFA3F-E39E-4604-AEFD-6FBAD8631A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418453"/>
              </p:ext>
            </p:extLst>
          </p:nvPr>
        </p:nvGraphicFramePr>
        <p:xfrm>
          <a:off x="6069061" y="2058798"/>
          <a:ext cx="1945351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3" name="Equation" r:id="rId3" imgW="672840" imgH="393480" progId="Equation.DSMT4">
                  <p:embed/>
                </p:oleObj>
              </mc:Choice>
              <mc:Fallback>
                <p:oleObj name="Equation" r:id="rId3" imgW="672840" imgH="393480" progId="Equation.DSMT4">
                  <p:embed/>
                  <p:pic>
                    <p:nvPicPr>
                      <p:cNvPr id="771081" name="Object 9">
                        <a:extLst>
                          <a:ext uri="{FF2B5EF4-FFF2-40B4-BE49-F238E27FC236}">
                            <a16:creationId xmlns:a16="http://schemas.microsoft.com/office/drawing/2014/main" id="{FE9DFA3F-E39E-4604-AEFD-6FBAD8631A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9061" y="2058798"/>
                        <a:ext cx="1945351" cy="1138237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6">
            <a:extLst>
              <a:ext uri="{FF2B5EF4-FFF2-40B4-BE49-F238E27FC236}">
                <a16:creationId xmlns:a16="http://schemas.microsoft.com/office/drawing/2014/main" id="{FF95E2D7-6C13-4A5B-B8F2-D104A64DE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88" y="6227698"/>
            <a:ext cx="3778599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černá díra jako tepelný stroj</a:t>
            </a:r>
          </a:p>
          <a:p>
            <a:pPr>
              <a:lnSpc>
                <a:spcPct val="110000"/>
              </a:lnSpc>
            </a:pPr>
            <a:r>
              <a:rPr lang="cs-CZ" alt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- souvislost termodynamiky a gravitace!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aphicFrame>
        <p:nvGraphicFramePr>
          <p:cNvPr id="12" name="Object 9">
            <a:extLst>
              <a:ext uri="{FF2B5EF4-FFF2-40B4-BE49-F238E27FC236}">
                <a16:creationId xmlns:a16="http://schemas.microsoft.com/office/drawing/2014/main" id="{892E12DE-1B76-4CE6-9C55-5E9F655A1F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935901"/>
              </p:ext>
            </p:extLst>
          </p:nvPr>
        </p:nvGraphicFramePr>
        <p:xfrm>
          <a:off x="675249" y="1599003"/>
          <a:ext cx="4090140" cy="2154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4" name="Equation" r:id="rId5" imgW="1688760" imgH="888840" progId="Equation.DSMT4">
                  <p:embed/>
                </p:oleObj>
              </mc:Choice>
              <mc:Fallback>
                <p:oleObj name="Equation" r:id="rId5" imgW="1688760" imgH="888840" progId="Equation.DSMT4">
                  <p:embed/>
                  <p:pic>
                    <p:nvPicPr>
                      <p:cNvPr id="12" name="Object 9">
                        <a:extLst>
                          <a:ext uri="{FF2B5EF4-FFF2-40B4-BE49-F238E27FC236}">
                            <a16:creationId xmlns:a16="http://schemas.microsoft.com/office/drawing/2014/main" id="{892E12DE-1B76-4CE6-9C55-5E9F655A1F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249" y="1599003"/>
                        <a:ext cx="4090140" cy="2154531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>
            <a:extLst>
              <a:ext uri="{FF2B5EF4-FFF2-40B4-BE49-F238E27FC236}">
                <a16:creationId xmlns:a16="http://schemas.microsoft.com/office/drawing/2014/main" id="{0D44DF86-24F6-478D-8161-1E21F0B7FD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733157"/>
              </p:ext>
            </p:extLst>
          </p:nvPr>
        </p:nvGraphicFramePr>
        <p:xfrm>
          <a:off x="3816319" y="4792566"/>
          <a:ext cx="2121952" cy="1365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5" name="Equation" r:id="rId7" imgW="711000" imgH="457200" progId="Equation.DSMT4">
                  <p:embed/>
                </p:oleObj>
              </mc:Choice>
              <mc:Fallback>
                <p:oleObj name="Equation" r:id="rId7" imgW="711000" imgH="457200" progId="Equation.DSMT4">
                  <p:embed/>
                  <p:pic>
                    <p:nvPicPr>
                      <p:cNvPr id="13" name="Object 9">
                        <a:extLst>
                          <a:ext uri="{FF2B5EF4-FFF2-40B4-BE49-F238E27FC236}">
                            <a16:creationId xmlns:a16="http://schemas.microsoft.com/office/drawing/2014/main" id="{0D44DF86-24F6-478D-8161-1E21F0B7FD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6319" y="4792566"/>
                        <a:ext cx="2121952" cy="136564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740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2098" name="Object 2">
            <a:extLst>
              <a:ext uri="{FF2B5EF4-FFF2-40B4-BE49-F238E27FC236}">
                <a16:creationId xmlns:a16="http://schemas.microsoft.com/office/drawing/2014/main" id="{20498E87-CBB1-4E3D-AC05-C08E5455B3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2513" y="3167063"/>
          <a:ext cx="1695450" cy="20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" name="CorelDRAW" r:id="rId3" imgW="1818670" imgH="2203230" progId="CorelDRAW.Graphic.12">
                  <p:embed/>
                </p:oleObj>
              </mc:Choice>
              <mc:Fallback>
                <p:oleObj name="CorelDRAW" r:id="rId3" imgW="1818670" imgH="2203230" progId="CorelDRAW.Graphic.12">
                  <p:embed/>
                  <p:pic>
                    <p:nvPicPr>
                      <p:cNvPr id="772098" name="Object 2">
                        <a:extLst>
                          <a:ext uri="{FF2B5EF4-FFF2-40B4-BE49-F238E27FC236}">
                            <a16:creationId xmlns:a16="http://schemas.microsoft.com/office/drawing/2014/main" id="{20498E87-CBB1-4E3D-AC05-C08E5455B3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513" y="3167063"/>
                        <a:ext cx="1695450" cy="205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099" name="Picture 3" descr="evap3[1]">
            <a:extLst>
              <a:ext uri="{FF2B5EF4-FFF2-40B4-BE49-F238E27FC236}">
                <a16:creationId xmlns:a16="http://schemas.microsoft.com/office/drawing/2014/main" id="{A9521A05-E170-487A-8656-A367B73D0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66750"/>
            <a:ext cx="3067050" cy="2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2102" name="Text Box 6">
            <a:extLst>
              <a:ext uri="{FF2B5EF4-FFF2-40B4-BE49-F238E27FC236}">
                <a16:creationId xmlns:a16="http://schemas.microsoft.com/office/drawing/2014/main" id="{55F69749-6538-483C-8B58-851F4D6BB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5402263"/>
            <a:ext cx="3781425" cy="13081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kvantový výpočet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ano, září jako černé těleso </a:t>
            </a:r>
            <a:b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 Beckensteinovou teplotou!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Hawkingovo vypařování</a:t>
            </a:r>
          </a:p>
        </p:txBody>
      </p:sp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Stephen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Hawking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1975</a:t>
            </a:r>
          </a:p>
        </p:txBody>
      </p:sp>
      <p:graphicFrame>
        <p:nvGraphicFramePr>
          <p:cNvPr id="772100" name="Object 4">
            <a:extLst>
              <a:ext uri="{FF2B5EF4-FFF2-40B4-BE49-F238E27FC236}">
                <a16:creationId xmlns:a16="http://schemas.microsoft.com/office/drawing/2014/main" id="{98AEA115-0C7D-48A5-86B8-B6E33E7A4A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" y="3949700"/>
          <a:ext cx="16097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5" name="PHOTO-PAINT" r:id="rId6" imgW="3895238" imgH="2933333" progId="CorelPhotoPaint.Image.12">
                  <p:embed/>
                </p:oleObj>
              </mc:Choice>
              <mc:Fallback>
                <p:oleObj name="PHOTO-PAINT" r:id="rId6" imgW="3895238" imgH="2933333" progId="CorelPhotoPaint.Image.12">
                  <p:embed/>
                  <p:pic>
                    <p:nvPicPr>
                      <p:cNvPr id="772100" name="Object 4">
                        <a:extLst>
                          <a:ext uri="{FF2B5EF4-FFF2-40B4-BE49-F238E27FC236}">
                            <a16:creationId xmlns:a16="http://schemas.microsoft.com/office/drawing/2014/main" id="{98AEA115-0C7D-48A5-86B8-B6E33E7A4A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3949700"/>
                        <a:ext cx="1609725" cy="1212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104" name="Picture 8" descr="evaporating">
            <a:extLst>
              <a:ext uri="{FF2B5EF4-FFF2-40B4-BE49-F238E27FC236}">
                <a16:creationId xmlns:a16="http://schemas.microsoft.com/office/drawing/2014/main" id="{31CBE413-4BBA-41A6-9BC9-C29D3AFE6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0"/>
            <a:ext cx="4873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2204" name="Group 348">
            <a:extLst>
              <a:ext uri="{FF2B5EF4-FFF2-40B4-BE49-F238E27FC236}">
                <a16:creationId xmlns:a16="http://schemas.microsoft.com/office/drawing/2014/main" id="{EC9D0E65-9040-4D50-8C15-641CE5FD6F0F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598824720"/>
              </p:ext>
            </p:extLst>
          </p:nvPr>
        </p:nvGraphicFramePr>
        <p:xfrm>
          <a:off x="309489" y="1114425"/>
          <a:ext cx="8623497" cy="4191002"/>
        </p:xfrm>
        <a:graphic>
          <a:graphicData uri="http://schemas.openxmlformats.org/drawingml/2006/table">
            <a:tbl>
              <a:tblPr/>
              <a:tblGrid>
                <a:gridCol w="2151323">
                  <a:extLst>
                    <a:ext uri="{9D8B030D-6E8A-4147-A177-3AD203B41FA5}">
                      <a16:colId xmlns:a16="http://schemas.microsoft.com/office/drawing/2014/main" val="3599583995"/>
                    </a:ext>
                  </a:extLst>
                </a:gridCol>
                <a:gridCol w="1613647">
                  <a:extLst>
                    <a:ext uri="{9D8B030D-6E8A-4147-A177-3AD203B41FA5}">
                      <a16:colId xmlns:a16="http://schemas.microsoft.com/office/drawing/2014/main" val="2974051438"/>
                    </a:ext>
                  </a:extLst>
                </a:gridCol>
                <a:gridCol w="1021976">
                  <a:extLst>
                    <a:ext uri="{9D8B030D-6E8A-4147-A177-3AD203B41FA5}">
                      <a16:colId xmlns:a16="http://schemas.microsoft.com/office/drawing/2014/main" val="1498463787"/>
                    </a:ext>
                  </a:extLst>
                </a:gridCol>
                <a:gridCol w="1519518">
                  <a:extLst>
                    <a:ext uri="{9D8B030D-6E8A-4147-A177-3AD203B41FA5}">
                      <a16:colId xmlns:a16="http://schemas.microsoft.com/office/drawing/2014/main" val="3814718290"/>
                    </a:ext>
                  </a:extLst>
                </a:gridCol>
                <a:gridCol w="1129553">
                  <a:extLst>
                    <a:ext uri="{9D8B030D-6E8A-4147-A177-3AD203B41FA5}">
                      <a16:colId xmlns:a16="http://schemas.microsoft.com/office/drawing/2014/main" val="1598453988"/>
                    </a:ext>
                  </a:extLst>
                </a:gridCol>
                <a:gridCol w="1187480">
                  <a:extLst>
                    <a:ext uri="{9D8B030D-6E8A-4147-A177-3AD203B41FA5}">
                      <a16:colId xmlns:a16="http://schemas.microsoft.com/office/drawing/2014/main" val="3972860280"/>
                    </a:ext>
                  </a:extLst>
                </a:gridCol>
              </a:tblGrid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těleso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1" lang="cs-CZ" altLang="cs-CZ" sz="1800" b="0" i="1" u="none" strike="noStrike" cap="none" normalizeH="0" baseline="-300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g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ρ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kumimoji="1" lang="cs-CZ" altLang="cs-CZ" sz="18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655701"/>
                  </a:ext>
                </a:extLst>
              </a:tr>
              <a:tr h="496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proton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1.7×10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102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06416"/>
                  </a:ext>
                </a:extLst>
              </a:tr>
              <a:tr h="495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Planck. hmotnost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55034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kámen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s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786374"/>
                  </a:ext>
                </a:extLst>
              </a:tr>
              <a:tr h="523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Země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 mm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237404"/>
                  </a:ext>
                </a:extLst>
              </a:tr>
              <a:tr h="590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Slunce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 km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124456"/>
                  </a:ext>
                </a:extLst>
              </a:tr>
              <a:tr h="538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jádro 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 au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1.82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840396"/>
                  </a:ext>
                </a:extLst>
              </a:tr>
              <a:tr h="557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30 </a:t>
                      </a: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ly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2291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Ted Jacobson (University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of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Maryland), 1995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0987367-E5FC-49D5-85B2-ABC67D442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288"/>
            <a:ext cx="9144000" cy="5147790"/>
          </a:xfrm>
          <a:prstGeom prst="rect">
            <a:avLst/>
          </a:prstGeom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28BBC079-2CD4-4D11-B59D-A61C824EE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73" y="6013847"/>
            <a:ext cx="2532685" cy="678134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termodynamika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entropie na povrchu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BD9F12F9-AE23-42A0-82B2-AD943ED20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6083" y="6013847"/>
            <a:ext cx="3179935" cy="678134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cs-CZ" alt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rovnice obecné relativity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alternativní odvození OTR</a:t>
            </a:r>
          </a:p>
        </p:txBody>
      </p:sp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661CC8AB-121D-466E-9731-BF3FE18EED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285032"/>
              </p:ext>
            </p:extLst>
          </p:nvPr>
        </p:nvGraphicFramePr>
        <p:xfrm>
          <a:off x="2782007" y="6137872"/>
          <a:ext cx="5508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Equation" r:id="rId5" imgW="190440" imgH="152280" progId="Equation.DSMT4">
                  <p:embed/>
                </p:oleObj>
              </mc:Choice>
              <mc:Fallback>
                <p:oleObj name="Equation" r:id="rId5" imgW="190440" imgH="152280" progId="Equation.DSMT4">
                  <p:embed/>
                  <p:pic>
                    <p:nvPicPr>
                      <p:cNvPr id="771081" name="Object 9">
                        <a:extLst>
                          <a:ext uri="{FF2B5EF4-FFF2-40B4-BE49-F238E27FC236}">
                            <a16:creationId xmlns:a16="http://schemas.microsoft.com/office/drawing/2014/main" id="{FE9DFA3F-E39E-4604-AEFD-6FBAD8631A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007" y="6137872"/>
                        <a:ext cx="550863" cy="441325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Obrázek 7">
            <a:extLst>
              <a:ext uri="{FF2B5EF4-FFF2-40B4-BE49-F238E27FC236}">
                <a16:creationId xmlns:a16="http://schemas.microsoft.com/office/drawing/2014/main" id="{09778812-4C90-4CCD-ABA0-0C0BF38A29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332" y="4462252"/>
            <a:ext cx="2241695" cy="222972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6642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Ted Jacobson (University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of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Maryland), 1995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9CAFA80-22DD-4DBA-827B-A5CACFE768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095" y="857250"/>
            <a:ext cx="6627905" cy="3728197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9ED7BDAD-6A35-45C2-9E85-C5BDA76D7F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57250"/>
            <a:ext cx="6032954" cy="600075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3" name="Text Box 7">
            <a:extLst>
              <a:ext uri="{FF2B5EF4-FFF2-40B4-BE49-F238E27FC236}">
                <a16:creationId xmlns:a16="http://schemas.microsoft.com/office/drawing/2014/main" id="{3C311F92-4208-4403-989B-11F3CE8D1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1656" y="4601041"/>
            <a:ext cx="2180085" cy="36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Ted Jacobson (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1954)</a:t>
            </a:r>
          </a:p>
        </p:txBody>
      </p:sp>
    </p:spTree>
    <p:extLst>
      <p:ext uri="{BB962C8B-B14F-4D97-AF65-F5344CB8AC3E}">
        <p14:creationId xmlns:p14="http://schemas.microsoft.com/office/powerpoint/2010/main" val="7823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4FD0852A-FB77-4D27-B7C3-90215036D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322"/>
            <a:ext cx="9144000" cy="6097905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C9BFE2EF-80E6-46C4-961C-9FA7250DD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1pPr>
            <a:lvl2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2pPr>
            <a:lvl3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3pPr>
            <a:lvl4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4pPr>
            <a:lvl5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5pPr>
            <a:lvl6pPr marL="4572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6pPr>
            <a:lvl7pPr marL="9144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7pPr>
            <a:lvl8pPr marL="13716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8pPr>
            <a:lvl9pPr marL="18288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Erik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(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Princeton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), 2010</a:t>
            </a:r>
          </a:p>
        </p:txBody>
      </p:sp>
    </p:spTree>
    <p:extLst>
      <p:ext uri="{BB962C8B-B14F-4D97-AF65-F5344CB8AC3E}">
        <p14:creationId xmlns:p14="http://schemas.microsoft.com/office/powerpoint/2010/main" val="313786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8396288" cy="659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Principia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068"/>
            <a:ext cx="9144000" cy="622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4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E060B34-1F62-45A1-A449-1CA2FC237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57764" name="Picture 4" descr="1e14fbf3329c58c7895f913b4135ac42">
            <a:extLst>
              <a:ext uri="{FF2B5EF4-FFF2-40B4-BE49-F238E27FC236}">
                <a16:creationId xmlns:a16="http://schemas.microsoft.com/office/drawing/2014/main" id="{FCBA96EB-EF29-401B-9F7E-005408C52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6" y="2183565"/>
            <a:ext cx="3286666" cy="445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F99B3CDD-EE25-4B8B-B255-4C7DF3AF1697}"/>
              </a:ext>
            </a:extLst>
          </p:cNvPr>
          <p:cNvSpPr txBox="1"/>
          <p:nvPr/>
        </p:nvSpPr>
        <p:spPr>
          <a:xfrm>
            <a:off x="199129" y="1073374"/>
            <a:ext cx="3258693" cy="923330"/>
          </a:xfrm>
          <a:prstGeom prst="rect">
            <a:avLst/>
          </a:prstGeom>
          <a:solidFill>
            <a:schemeClr val="accent5">
              <a:lumMod val="25000"/>
              <a:alpha val="61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cs-CZ" sz="1800" b="0" dirty="0">
                <a:solidFill>
                  <a:schemeClr val="bg1"/>
                </a:solidFill>
                <a:latin typeface="+mn-lt"/>
              </a:rPr>
              <a:t>1) entropická síla (2010)</a:t>
            </a:r>
          </a:p>
          <a:p>
            <a:r>
              <a:rPr lang="cs-CZ" sz="1800" b="0" dirty="0">
                <a:solidFill>
                  <a:schemeClr val="bg1"/>
                </a:solidFill>
                <a:latin typeface="+mn-lt"/>
              </a:rPr>
              <a:t>2) holografický princip (2010)</a:t>
            </a:r>
          </a:p>
          <a:p>
            <a:r>
              <a:rPr lang="cs-CZ" sz="1800" b="0" dirty="0">
                <a:solidFill>
                  <a:schemeClr val="bg1"/>
                </a:solidFill>
                <a:latin typeface="+mn-lt"/>
              </a:rPr>
              <a:t>3) fluktuace vakua (2016)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A202DA-0607-43AD-9191-F6E7ADB9C382}"/>
              </a:ext>
            </a:extLst>
          </p:cNvPr>
          <p:cNvSpPr txBox="1"/>
          <p:nvPr/>
        </p:nvSpPr>
        <p:spPr>
          <a:xfrm>
            <a:off x="3919540" y="5683531"/>
            <a:ext cx="4762741" cy="923330"/>
          </a:xfrm>
          <a:prstGeom prst="rect">
            <a:avLst/>
          </a:prstGeom>
          <a:solidFill>
            <a:schemeClr val="accent5">
              <a:lumMod val="25000"/>
              <a:alpha val="49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b="0" dirty="0">
                <a:solidFill>
                  <a:schemeClr val="bg1"/>
                </a:solidFill>
                <a:latin typeface="+mn-lt"/>
              </a:rPr>
              <a:t>Spinozova cena (2011, 2,5 milionu euro)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b="0" dirty="0">
                <a:solidFill>
                  <a:schemeClr val="bg1"/>
                </a:solidFill>
                <a:latin typeface="+mn-lt"/>
              </a:rPr>
              <a:t>ERC grant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b="0" dirty="0">
                <a:solidFill>
                  <a:schemeClr val="bg1"/>
                </a:solidFill>
                <a:latin typeface="+mn-lt"/>
              </a:rPr>
              <a:t>jen sférický případ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5B65011-4862-4C3A-B7FD-7DFE9C965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884" y="46494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1pPr>
            <a:lvl2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2pPr>
            <a:lvl3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3pPr>
            <a:lvl4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4pPr>
            <a:lvl5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5pPr>
            <a:lvl6pPr marL="4572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6pPr>
            <a:lvl7pPr marL="9144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7pPr>
            <a:lvl8pPr marL="13716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8pPr>
            <a:lvl9pPr marL="18288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Erik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Emergent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6978" name="Picture 2" descr="NYTimes_Art-7-15-10-Med_">
            <a:extLst>
              <a:ext uri="{FF2B5EF4-FFF2-40B4-BE49-F238E27FC236}">
                <a16:creationId xmlns:a16="http://schemas.microsoft.com/office/drawing/2014/main" id="{BE917F91-03DD-449D-9223-F979996DE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Vztah gravitace a termodynamiky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570D0B9-D9A5-4CE1-AB32-7B0EC89EFA4C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9F39D11-9346-43A4-9779-37B81812E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82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Termodynamická definice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32F55DA-34CB-434A-8AB9-FE0CBD30C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1256" y="1089211"/>
            <a:ext cx="1445170" cy="402067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F6E4C5C-D0C7-4455-B648-4CE3E2A942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877" y="1267103"/>
            <a:ext cx="2748699" cy="4198563"/>
          </a:xfrm>
          <a:prstGeom prst="rect">
            <a:avLst/>
          </a:prstGeom>
        </p:spPr>
      </p:pic>
      <p:graphicFrame>
        <p:nvGraphicFramePr>
          <p:cNvPr id="12" name="Object 9">
            <a:extLst>
              <a:ext uri="{FF2B5EF4-FFF2-40B4-BE49-F238E27FC236}">
                <a16:creationId xmlns:a16="http://schemas.microsoft.com/office/drawing/2014/main" id="{B5CB56AE-0B4B-456D-90E9-06B272D47F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113982"/>
              </p:ext>
            </p:extLst>
          </p:nvPr>
        </p:nvGraphicFramePr>
        <p:xfrm>
          <a:off x="6369119" y="2652196"/>
          <a:ext cx="17621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2" name="Equation" r:id="rId6" imgW="609480" imgH="228600" progId="Equation.DSMT4">
                  <p:embed/>
                </p:oleObj>
              </mc:Choice>
              <mc:Fallback>
                <p:oleObj name="Equation" r:id="rId6" imgW="609480" imgH="228600" progId="Equation.DSMT4">
                  <p:embed/>
                  <p:pic>
                    <p:nvPicPr>
                      <p:cNvPr id="771081" name="Object 9">
                        <a:extLst>
                          <a:ext uri="{FF2B5EF4-FFF2-40B4-BE49-F238E27FC236}">
                            <a16:creationId xmlns:a16="http://schemas.microsoft.com/office/drawing/2014/main" id="{FE9DFA3F-E39E-4604-AEFD-6FBAD8631A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9119" y="2652196"/>
                        <a:ext cx="1762125" cy="66040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>
            <a:extLst>
              <a:ext uri="{FF2B5EF4-FFF2-40B4-BE49-F238E27FC236}">
                <a16:creationId xmlns:a16="http://schemas.microsoft.com/office/drawing/2014/main" id="{613BF24F-2C31-40D1-AC66-9B9BAD631F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984327"/>
              </p:ext>
            </p:extLst>
          </p:nvPr>
        </p:nvGraphicFramePr>
        <p:xfrm>
          <a:off x="2033178" y="5226747"/>
          <a:ext cx="4413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3" name="Equation" r:id="rId8" imgW="152280" imgH="164880" progId="Equation.DSMT4">
                  <p:embed/>
                </p:oleObj>
              </mc:Choice>
              <mc:Fallback>
                <p:oleObj name="Equation" r:id="rId8" imgW="152280" imgH="164880" progId="Equation.DSMT4">
                  <p:embed/>
                  <p:pic>
                    <p:nvPicPr>
                      <p:cNvPr id="12" name="Object 9">
                        <a:extLst>
                          <a:ext uri="{FF2B5EF4-FFF2-40B4-BE49-F238E27FC236}">
                            <a16:creationId xmlns:a16="http://schemas.microsoft.com/office/drawing/2014/main" id="{B5CB56AE-0B4B-456D-90E9-06B272D47F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178" y="5226747"/>
                        <a:ext cx="441325" cy="477837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>
            <a:extLst>
              <a:ext uri="{FF2B5EF4-FFF2-40B4-BE49-F238E27FC236}">
                <a16:creationId xmlns:a16="http://schemas.microsoft.com/office/drawing/2014/main" id="{F473974D-DD8D-47D5-A333-3D405E7072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274619"/>
              </p:ext>
            </p:extLst>
          </p:nvPr>
        </p:nvGraphicFramePr>
        <p:xfrm>
          <a:off x="4526394" y="5226747"/>
          <a:ext cx="4413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4" name="Equation" r:id="rId10" imgW="152280" imgH="164880" progId="Equation.DSMT4">
                  <p:embed/>
                </p:oleObj>
              </mc:Choice>
              <mc:Fallback>
                <p:oleObj name="Equation" r:id="rId10" imgW="152280" imgH="164880" progId="Equation.DSMT4">
                  <p:embed/>
                  <p:pic>
                    <p:nvPicPr>
                      <p:cNvPr id="13" name="Object 9">
                        <a:extLst>
                          <a:ext uri="{FF2B5EF4-FFF2-40B4-BE49-F238E27FC236}">
                            <a16:creationId xmlns:a16="http://schemas.microsoft.com/office/drawing/2014/main" id="{613BF24F-2C31-40D1-AC66-9B9BAD631F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6394" y="5226747"/>
                        <a:ext cx="441325" cy="477837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>
            <a:extLst>
              <a:ext uri="{FF2B5EF4-FFF2-40B4-BE49-F238E27FC236}">
                <a16:creationId xmlns:a16="http://schemas.microsoft.com/office/drawing/2014/main" id="{62FFC2AF-9191-42AD-BBB5-67D96A1563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599673"/>
              </p:ext>
            </p:extLst>
          </p:nvPr>
        </p:nvGraphicFramePr>
        <p:xfrm>
          <a:off x="6130199" y="3312596"/>
          <a:ext cx="223996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5" name="Equation" r:id="rId12" imgW="774360" imgH="228600" progId="Equation.DSMT4">
                  <p:embed/>
                </p:oleObj>
              </mc:Choice>
              <mc:Fallback>
                <p:oleObj name="Equation" r:id="rId12" imgW="774360" imgH="228600" progId="Equation.DSMT4">
                  <p:embed/>
                  <p:pic>
                    <p:nvPicPr>
                      <p:cNvPr id="12" name="Object 9">
                        <a:extLst>
                          <a:ext uri="{FF2B5EF4-FFF2-40B4-BE49-F238E27FC236}">
                            <a16:creationId xmlns:a16="http://schemas.microsoft.com/office/drawing/2014/main" id="{B5CB56AE-0B4B-456D-90E9-06B272D47F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0199" y="3312596"/>
                        <a:ext cx="2239963" cy="66040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013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Carnotův</a:t>
            </a: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cyklus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530A2F3-489D-4461-9578-E4428E31C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" y="995082"/>
            <a:ext cx="9000093" cy="5862918"/>
          </a:xfrm>
          <a:prstGeom prst="rect">
            <a:avLst/>
          </a:prstGeom>
        </p:spPr>
      </p:pic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10FD0ECE-00A2-4A5E-919F-5F43C1F489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796940"/>
              </p:ext>
            </p:extLst>
          </p:nvPr>
        </p:nvGraphicFramePr>
        <p:xfrm>
          <a:off x="6535644" y="137459"/>
          <a:ext cx="2282825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5" imgW="914400" imgH="812520" progId="Equation.DSMT4">
                  <p:embed/>
                </p:oleObj>
              </mc:Choice>
              <mc:Fallback>
                <p:oleObj name="Equation" r:id="rId5" imgW="914400" imgH="812520" progId="Equation.DSMT4">
                  <p:embed/>
                  <p:pic>
                    <p:nvPicPr>
                      <p:cNvPr id="15" name="Object 9">
                        <a:extLst>
                          <a:ext uri="{FF2B5EF4-FFF2-40B4-BE49-F238E27FC236}">
                            <a16:creationId xmlns:a16="http://schemas.microsoft.com/office/drawing/2014/main" id="{62FFC2AF-9191-42AD-BBB5-67D96A1563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5644" y="137459"/>
                        <a:ext cx="2282825" cy="202565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82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81D2BB56-9292-45DB-A1C8-20086B6D5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494"/>
            <a:ext cx="9144000" cy="6602506"/>
          </a:xfrm>
          <a:prstGeom prst="rect">
            <a:avLst/>
          </a:prstGeom>
        </p:spPr>
      </p:pic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Statistická definice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B98CD1F3-03D7-4199-814F-5BAC56337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998" y="3556747"/>
            <a:ext cx="44999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je počet realizací systému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entropie je míra chaosu v systému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rovnovážného stavu je maximální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entropie uzavřeného systému může jen růst</a:t>
            </a: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29AA0C7C-CFED-410E-8170-703CF9FA6A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866617"/>
              </p:ext>
            </p:extLst>
          </p:nvPr>
        </p:nvGraphicFramePr>
        <p:xfrm>
          <a:off x="5752448" y="1391771"/>
          <a:ext cx="15430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6" name="Equation" r:id="rId5" imgW="533160" imgH="177480" progId="Equation.DSMT4">
                  <p:embed/>
                </p:oleObj>
              </mc:Choice>
              <mc:Fallback>
                <p:oleObj name="Equation" r:id="rId5" imgW="533160" imgH="177480" progId="Equation.DSMT4">
                  <p:embed/>
                  <p:pic>
                    <p:nvPicPr>
                      <p:cNvPr id="15" name="Object 9">
                        <a:extLst>
                          <a:ext uri="{FF2B5EF4-FFF2-40B4-BE49-F238E27FC236}">
                            <a16:creationId xmlns:a16="http://schemas.microsoft.com/office/drawing/2014/main" id="{62FFC2AF-9191-42AD-BBB5-67D96A1563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2448" y="1391771"/>
                        <a:ext cx="1543050" cy="51435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82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Entropie a informace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4691D65-E8BC-433D-8749-E889BC477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3738"/>
            <a:ext cx="9144000" cy="6164262"/>
          </a:xfrm>
          <a:prstGeom prst="rect">
            <a:avLst/>
          </a:prstGeom>
        </p:spPr>
      </p:pic>
      <p:sp>
        <p:nvSpPr>
          <p:cNvPr id="11" name="Text Box 12">
            <a:extLst>
              <a:ext uri="{FF2B5EF4-FFF2-40B4-BE49-F238E27FC236}">
                <a16:creationId xmlns:a16="http://schemas.microsoft.com/office/drawing/2014/main" id="{B98CD1F3-03D7-4199-814F-5BAC56337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0" y="842214"/>
            <a:ext cx="38603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je mírou uložené informace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600" b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 maxima informace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existují skutečně elementární částice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87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435D6596-B269-49FE-A7C9-8EE807FD6017}"/>
              </a:ext>
            </a:extLst>
          </p:cNvPr>
          <p:cNvSpPr/>
          <p:nvPr/>
        </p:nvSpPr>
        <p:spPr bwMode="auto">
          <a:xfrm>
            <a:off x="0" y="5995763"/>
            <a:ext cx="9144000" cy="671495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0000"/>
              </a:highlight>
              <a:latin typeface="Times New Roman" panose="02020603050405020304" pitchFamily="18" charset="0"/>
            </a:endParaRPr>
          </a:p>
        </p:txBody>
      </p:sp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Entropická síla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B98CD1F3-03D7-4199-814F-5BAC56337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38" y="482428"/>
            <a:ext cx="4742004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2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změna entropie vede na vznik síly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2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difúze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2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osmóza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tepelný tok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2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elasticita gumičky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2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přesun hmoty změní entropii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přítomnost hmoty změní entropii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1BACB2-97DD-46C6-B32C-EBAE7D07C6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5" y="3267186"/>
            <a:ext cx="7758953" cy="2244485"/>
          </a:xfrm>
          <a:prstGeom prst="rect">
            <a:avLst/>
          </a:prstGeom>
        </p:spPr>
      </p:pic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3D5285A0-432F-4104-ADC4-3B2F36C56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649296"/>
              </p:ext>
            </p:extLst>
          </p:nvPr>
        </p:nvGraphicFramePr>
        <p:xfrm>
          <a:off x="5789053" y="1346329"/>
          <a:ext cx="2168525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5" imgW="749160" imgH="431640" progId="Equation.DSMT4">
                  <p:embed/>
                </p:oleObj>
              </mc:Choice>
              <mc:Fallback>
                <p:oleObj name="Equation" r:id="rId5" imgW="749160" imgH="431640" progId="Equation.DSMT4">
                  <p:embed/>
                  <p:pic>
                    <p:nvPicPr>
                      <p:cNvPr id="16" name="Object 9">
                        <a:extLst>
                          <a:ext uri="{FF2B5EF4-FFF2-40B4-BE49-F238E27FC236}">
                            <a16:creationId xmlns:a16="http://schemas.microsoft.com/office/drawing/2014/main" id="{29AA0C7C-CFED-410E-8170-703CF9FA6A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053" y="1346329"/>
                        <a:ext cx="2168525" cy="1249362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12">
            <a:extLst>
              <a:ext uri="{FF2B5EF4-FFF2-40B4-BE49-F238E27FC236}">
                <a16:creationId xmlns:a16="http://schemas.microsoft.com/office/drawing/2014/main" id="{2956E005-5A15-4C95-A1EF-E51F8C159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16984"/>
            <a:ext cx="9144000" cy="496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cs-CZ" altLang="cs-CZ" sz="2000" b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První postulát: Gravitace je entropickou silou</a:t>
            </a:r>
          </a:p>
        </p:txBody>
      </p:sp>
    </p:spTree>
    <p:extLst>
      <p:ext uri="{BB962C8B-B14F-4D97-AF65-F5344CB8AC3E}">
        <p14:creationId xmlns:p14="http://schemas.microsoft.com/office/powerpoint/2010/main" val="249455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 Vztah gravitace a termodynamiky</a:t>
            </a:r>
            <a:endParaRPr lang="cs-CZ" sz="1800" b="0" dirty="0">
              <a:solidFill>
                <a:schemeClr val="bg2"/>
              </a:solidFill>
              <a:latin typeface="+mn-lt"/>
            </a:endParaRP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475C514-C001-4F9D-BEC9-93047278A226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997F219-F7F7-4693-A97F-2AC5ADC34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8" name="Text Box 12">
            <a:extLst>
              <a:ext uri="{FF2B5EF4-FFF2-40B4-BE49-F238E27FC236}">
                <a16:creationId xmlns:a16="http://schemas.microsoft.com/office/drawing/2014/main" id="{AFED2543-450A-4EF4-85CD-49840574C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8" y="6280510"/>
            <a:ext cx="4572001" cy="496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cs-CZ" altLang="cs-CZ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hologram Isaaca </a:t>
            </a:r>
            <a:r>
              <a:rPr lang="cs-CZ" altLang="cs-CZ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Asimova</a:t>
            </a:r>
            <a:endParaRPr lang="cs-CZ" altLang="cs-CZ" sz="20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780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9671643-A206-4DD1-9D4D-219D70C936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3738"/>
            <a:ext cx="9144000" cy="6164262"/>
          </a:xfrm>
          <a:prstGeom prst="rect">
            <a:avLst/>
          </a:prstGeom>
        </p:spPr>
      </p:pic>
      <p:sp>
        <p:nvSpPr>
          <p:cNvPr id="10" name="Rectangle 7">
            <a:extLst>
              <a:ext uri="{FF2B5EF4-FFF2-40B4-BE49-F238E27FC236}">
                <a16:creationId xmlns:a16="http://schemas.microsoft.com/office/drawing/2014/main" id="{8F71AD6A-B3C7-4743-A982-3954DD7A4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Holografie</a:t>
            </a:r>
          </a:p>
        </p:txBody>
      </p:sp>
    </p:spTree>
    <p:extLst>
      <p:ext uri="{BB962C8B-B14F-4D97-AF65-F5344CB8AC3E}">
        <p14:creationId xmlns:p14="http://schemas.microsoft.com/office/powerpoint/2010/main" val="6793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>
            <a:extLst>
              <a:ext uri="{FF2B5EF4-FFF2-40B4-BE49-F238E27FC236}">
                <a16:creationId xmlns:a16="http://schemas.microsoft.com/office/drawing/2014/main" id="{EB2044E1-206E-4A86-8247-83E29B440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02" y="25400"/>
            <a:ext cx="668449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Newtonova gravitace</a:t>
            </a:r>
          </a:p>
        </p:txBody>
      </p:sp>
      <p:pic>
        <p:nvPicPr>
          <p:cNvPr id="700423" name="Picture 7" descr="Soubor:GodfreyKneller-IsaacNewton-1689.jpg">
            <a:hlinkClick r:id="rId3"/>
            <a:extLst>
              <a:ext uri="{FF2B5EF4-FFF2-40B4-BE49-F238E27FC236}">
                <a16:creationId xmlns:a16="http://schemas.microsoft.com/office/drawing/2014/main" id="{8AA875B9-5CB2-4AB6-A5DB-7CA0ECAAC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854" y="463986"/>
            <a:ext cx="4316558" cy="5930028"/>
          </a:xfrm>
          <a:prstGeom prst="rect">
            <a:avLst/>
          </a:prstGeom>
          <a:noFill/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00426" name="Object 10">
            <a:extLst>
              <a:ext uri="{FF2B5EF4-FFF2-40B4-BE49-F238E27FC236}">
                <a16:creationId xmlns:a16="http://schemas.microsoft.com/office/drawing/2014/main" id="{B60CD30A-D731-4310-BEF7-2E6BB41DE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26516"/>
              </p:ext>
            </p:extLst>
          </p:nvPr>
        </p:nvGraphicFramePr>
        <p:xfrm>
          <a:off x="319073" y="1237957"/>
          <a:ext cx="4265627" cy="188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3" name="Equation" r:id="rId5" imgW="812520" imgH="406080" progId="Equation.DSMT4">
                  <p:embed/>
                </p:oleObj>
              </mc:Choice>
              <mc:Fallback>
                <p:oleObj name="Equation" r:id="rId5" imgW="812520" imgH="406080" progId="Equation.DSMT4">
                  <p:embed/>
                  <p:pic>
                    <p:nvPicPr>
                      <p:cNvPr id="700426" name="Object 10">
                        <a:extLst>
                          <a:ext uri="{FF2B5EF4-FFF2-40B4-BE49-F238E27FC236}">
                            <a16:creationId xmlns:a16="http://schemas.microsoft.com/office/drawing/2014/main" id="{B60CD30A-D731-4310-BEF7-2E6BB41DE1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73" y="1237957"/>
                        <a:ext cx="4265627" cy="1884656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0427" name="Rectangle 11">
            <a:extLst>
              <a:ext uri="{FF2B5EF4-FFF2-40B4-BE49-F238E27FC236}">
                <a16:creationId xmlns:a16="http://schemas.microsoft.com/office/drawing/2014/main" id="{05D9134C-D7D3-4A9A-9D10-5691DCA2A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858" y="6439778"/>
            <a:ext cx="2622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7800" indent="-1778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77800" marR="0" lvl="0" indent="-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Isaac Newton (1643–1727)</a:t>
            </a:r>
          </a:p>
        </p:txBody>
      </p:sp>
      <p:sp>
        <p:nvSpPr>
          <p:cNvPr id="700428" name="Text Box 12">
            <a:extLst>
              <a:ext uri="{FF2B5EF4-FFF2-40B4-BE49-F238E27FC236}">
                <a16:creationId xmlns:a16="http://schemas.microsoft.com/office/drawing/2014/main" id="{2491E4BA-6726-48E7-9772-402241F8C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37" y="3392488"/>
            <a:ext cx="4265627" cy="281102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+ univerzální zákon</a:t>
            </a:r>
          </a:p>
          <a:p>
            <a:pPr lvl="0">
              <a:lnSpc>
                <a:spcPct val="110000"/>
              </a:lnSpc>
              <a:defRPr/>
            </a:pP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+ elegance (1/</a:t>
            </a:r>
            <a:r>
              <a:rPr lang="cs-CZ" altLang="cs-CZ" sz="1800" b="0" i="1" dirty="0">
                <a:solidFill>
                  <a:srgbClr val="FFFFFF"/>
                </a:solidFill>
                <a:latin typeface="Arial" panose="020B0604020202020204" pitchFamily="34" charset="0"/>
              </a:rPr>
              <a:t>r</a:t>
            </a:r>
            <a:r>
              <a:rPr lang="cs-CZ" altLang="cs-CZ" sz="1800" b="0" i="1" baseline="30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baseline="30000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 – uzavřené dráhy)</a:t>
            </a:r>
          </a:p>
          <a:p>
            <a:pPr lvl="0">
              <a:lnSpc>
                <a:spcPct val="110000"/>
              </a:lnSpc>
              <a:defRPr/>
            </a:pP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+ výpočetní nástroj, predikce drah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– okamžité působení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– pouze předpis, ne vysvětlení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– čas a prostor stojí mimo tento zákon</a:t>
            </a:r>
          </a:p>
          <a:p>
            <a:pPr lvl="0">
              <a:lnSpc>
                <a:spcPct val="110000"/>
              </a:lnSpc>
            </a:pP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– nevíme, co je síla</a:t>
            </a:r>
          </a:p>
          <a:p>
            <a:pPr lvl="0">
              <a:lnSpc>
                <a:spcPct val="110000"/>
              </a:lnSpc>
            </a:pP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– neplatí v neomezeném prostředí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>
              <a:lnSpc>
                <a:spcPct val="110000"/>
              </a:lnSpc>
            </a:pPr>
            <a:r>
              <a:rPr lang="cs-CZ" altLang="cs-CZ" sz="1800" b="0" dirty="0">
                <a:solidFill>
                  <a:srgbClr val="FFFFFF"/>
                </a:solidFill>
                <a:latin typeface="Arial" panose="020B0604020202020204" pitchFamily="34" charset="0"/>
              </a:rPr>
              <a:t>–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nestabilní vesmír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8F71AD6A-B3C7-4743-A982-3954DD7A4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5BFD2F5-AF47-4A3B-9367-D4FE36012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650"/>
            <a:ext cx="9144000" cy="550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4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07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8F71AD6A-B3C7-4743-A982-3954DD7A4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Holografie</a:t>
            </a:r>
          </a:p>
        </p:txBody>
      </p:sp>
      <p:pic>
        <p:nvPicPr>
          <p:cNvPr id="5" name="Picture 11" descr="hologram-16">
            <a:extLst>
              <a:ext uri="{FF2B5EF4-FFF2-40B4-BE49-F238E27FC236}">
                <a16:creationId xmlns:a16="http://schemas.microsoft.com/office/drawing/2014/main" id="{21FC2468-1C16-43D2-B87A-601A5920A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686" y="586162"/>
            <a:ext cx="6682628" cy="601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B578A649-D88C-4EB0-BE96-9D09B4A4392E}"/>
              </a:ext>
            </a:extLst>
          </p:cNvPr>
          <p:cNvSpPr/>
          <p:nvPr/>
        </p:nvSpPr>
        <p:spPr bwMode="auto">
          <a:xfrm>
            <a:off x="1190345" y="484095"/>
            <a:ext cx="100573" cy="6266329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7CEF313C-400E-4222-A6A8-B273856A46BB}"/>
              </a:ext>
            </a:extLst>
          </p:cNvPr>
          <p:cNvSpPr/>
          <p:nvPr/>
        </p:nvSpPr>
        <p:spPr bwMode="auto">
          <a:xfrm>
            <a:off x="7822266" y="330431"/>
            <a:ext cx="100573" cy="6266329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B5D2D1B2-BBFE-4D30-AFEF-EB49E891E34F}"/>
              </a:ext>
            </a:extLst>
          </p:cNvPr>
          <p:cNvSpPr/>
          <p:nvPr/>
        </p:nvSpPr>
        <p:spPr bwMode="auto">
          <a:xfrm>
            <a:off x="1532965" y="458297"/>
            <a:ext cx="6700464" cy="335080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58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1E353CAA-B0B7-45C8-B623-158C2F57C7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63906" name="Rectangle 2">
            <a:extLst>
              <a:ext uri="{FF2B5EF4-FFF2-40B4-BE49-F238E27FC236}">
                <a16:creationId xmlns:a16="http://schemas.microsoft.com/office/drawing/2014/main" id="{B744FD93-2137-407C-B5D9-EB5ABB423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63"/>
            <a:ext cx="8193088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Černá díra a holografický princip</a:t>
            </a:r>
          </a:p>
        </p:txBody>
      </p:sp>
      <p:sp>
        <p:nvSpPr>
          <p:cNvPr id="763910" name="Text Box 6">
            <a:extLst>
              <a:ext uri="{FF2B5EF4-FFF2-40B4-BE49-F238E27FC236}">
                <a16:creationId xmlns:a16="http://schemas.microsoft.com/office/drawing/2014/main" id="{84E6010B-AF06-45C7-8D56-B62EB21E3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04" y="3661063"/>
            <a:ext cx="4711546" cy="3115725"/>
          </a:xfrm>
          <a:prstGeom prst="rect">
            <a:avLst/>
          </a:prstGeom>
          <a:gradFill rotWithShape="1"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mizí entropie v černé díře?</a:t>
            </a:r>
          </a:p>
          <a:p>
            <a:pPr marL="266700" lvl="0" indent="-266700">
              <a:lnSpc>
                <a:spcPct val="110000"/>
              </a:lnSpc>
              <a:buFontTx/>
              <a:buChar char="-"/>
              <a:defRPr/>
            </a:pPr>
            <a:r>
              <a:rPr lang="cs-CZ" altLang="cs-CZ" sz="1800" b="0" i="1" dirty="0">
                <a:solidFill>
                  <a:srgbClr val="010000"/>
                </a:solidFill>
                <a:latin typeface="Arial" panose="020B0604020202020204" pitchFamily="34" charset="0"/>
              </a:rPr>
              <a:t>S</a:t>
            </a: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 </a:t>
            </a:r>
            <a:r>
              <a:rPr lang="en-US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~</a:t>
            </a: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i="1" dirty="0">
                <a:solidFill>
                  <a:srgbClr val="010000"/>
                </a:solidFill>
                <a:latin typeface="Arial" panose="020B0604020202020204" pitchFamily="34" charset="0"/>
              </a:rPr>
              <a:t>A</a:t>
            </a: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, nikoli </a:t>
            </a:r>
            <a:r>
              <a:rPr lang="cs-CZ" altLang="cs-CZ" sz="1800" b="0" i="1" dirty="0">
                <a:solidFill>
                  <a:srgbClr val="010000"/>
                </a:solidFill>
                <a:latin typeface="Arial" panose="020B0604020202020204" pitchFamily="34" charset="0"/>
              </a:rPr>
              <a:t>V</a:t>
            </a: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 !!!</a:t>
            </a:r>
          </a:p>
          <a:p>
            <a:pPr marL="266700" lvl="0" indent="-266700">
              <a:lnSpc>
                <a:spcPct val="110000"/>
              </a:lnSpc>
              <a:defRPr/>
            </a:pP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-	lokalizovaná ve fluktuacích na povrchu?</a:t>
            </a:r>
          </a:p>
          <a:p>
            <a:pPr marL="266700" lvl="0" indent="-266700">
              <a:lnSpc>
                <a:spcPct val="110000"/>
              </a:lnSpc>
              <a:buFontTx/>
              <a:buChar char="-"/>
              <a:defRPr/>
            </a:pP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analogie s holomorfní funkcí</a:t>
            </a:r>
          </a:p>
          <a:p>
            <a:pPr marL="266700" lvl="0" indent="-266700">
              <a:lnSpc>
                <a:spcPct val="110000"/>
              </a:lnSpc>
              <a:buFontTx/>
              <a:buChar char="-"/>
              <a:defRPr/>
            </a:pP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holografický princip</a:t>
            </a:r>
          </a:p>
          <a:p>
            <a:pPr marL="266700" lvl="0" indent="-266700">
              <a:lnSpc>
                <a:spcPct val="110000"/>
              </a:lnSpc>
              <a:buFontTx/>
              <a:buChar char="-"/>
              <a:defRPr/>
            </a:pP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informace lokalizována v </a:t>
            </a:r>
            <a:r>
              <a:rPr lang="cs-CZ" altLang="cs-CZ" sz="1800" b="0" i="1" dirty="0">
                <a:solidFill>
                  <a:srgbClr val="010000"/>
                </a:solidFill>
                <a:latin typeface="Arial" panose="020B0604020202020204" pitchFamily="34" charset="0"/>
              </a:rPr>
              <a:t>N</a:t>
            </a: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-</a:t>
            </a:r>
            <a:r>
              <a:rPr lang="cs-CZ" altLang="cs-CZ" sz="1800" b="0" i="1" dirty="0">
                <a:solidFill>
                  <a:srgbClr val="010000"/>
                </a:solidFill>
                <a:latin typeface="Arial" panose="020B0604020202020204" pitchFamily="34" charset="0"/>
              </a:rPr>
              <a:t>k</a:t>
            </a: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 dimenzích!!!</a:t>
            </a:r>
            <a:b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</a:b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(tzv. holografické plátno)</a:t>
            </a:r>
          </a:p>
          <a:p>
            <a:pPr marL="266700" lvl="0" indent="-266700">
              <a:lnSpc>
                <a:spcPct val="110000"/>
              </a:lnSpc>
              <a:buFontTx/>
              <a:buChar char="-"/>
              <a:defRPr/>
            </a:pP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rovnovážná díra – záření kompenzováno </a:t>
            </a:r>
            <a:b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</a:b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dopadem fotonů</a:t>
            </a:r>
          </a:p>
          <a:p>
            <a:pPr marL="266700" lvl="0" indent="-266700">
              <a:lnSpc>
                <a:spcPct val="110000"/>
              </a:lnSpc>
              <a:buFontTx/>
              <a:buChar char="-"/>
              <a:defRPr/>
            </a:pPr>
            <a:r>
              <a:rPr lang="cs-CZ" alt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a co vesmír jako celek? a mikrosvět?</a:t>
            </a:r>
          </a:p>
        </p:txBody>
      </p:sp>
      <p:sp>
        <p:nvSpPr>
          <p:cNvPr id="763912" name="Oval 8">
            <a:extLst>
              <a:ext uri="{FF2B5EF4-FFF2-40B4-BE49-F238E27FC236}">
                <a16:creationId xmlns:a16="http://schemas.microsoft.com/office/drawing/2014/main" id="{CFA07CD4-2691-4B81-864B-17092889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561975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33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3914" name="Oval 10">
            <a:extLst>
              <a:ext uri="{FF2B5EF4-FFF2-40B4-BE49-F238E27FC236}">
                <a16:creationId xmlns:a16="http://schemas.microsoft.com/office/drawing/2014/main" id="{1A4D652A-012E-4D7A-9B91-487309E93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075" y="3930650"/>
            <a:ext cx="2619375" cy="2619375"/>
          </a:xfrm>
          <a:prstGeom prst="ellipse">
            <a:avLst/>
          </a:prstGeom>
          <a:solidFill>
            <a:schemeClr val="bg2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3917" name="Line 13">
            <a:extLst>
              <a:ext uri="{FF2B5EF4-FFF2-40B4-BE49-F238E27FC236}">
                <a16:creationId xmlns:a16="http://schemas.microsoft.com/office/drawing/2014/main" id="{ADDD08CA-C000-465D-BB20-21D4AC5727F9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3316381"/>
            <a:ext cx="0" cy="4857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763918" name="Object 14">
            <a:extLst>
              <a:ext uri="{FF2B5EF4-FFF2-40B4-BE49-F238E27FC236}">
                <a16:creationId xmlns:a16="http://schemas.microsoft.com/office/drawing/2014/main" id="{06C9FA10-BB48-4FFD-A9D9-09EB81D350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99213" y="1344613"/>
          <a:ext cx="22082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" name="Equation" r:id="rId4" imgW="1193760" imgH="571320" progId="Equation.DSMT4">
                  <p:embed/>
                </p:oleObj>
              </mc:Choice>
              <mc:Fallback>
                <p:oleObj name="Equation" r:id="rId4" imgW="1193760" imgH="571320" progId="Equation.DSMT4">
                  <p:embed/>
                  <p:pic>
                    <p:nvPicPr>
                      <p:cNvPr id="763918" name="Object 14">
                        <a:extLst>
                          <a:ext uri="{FF2B5EF4-FFF2-40B4-BE49-F238E27FC236}">
                            <a16:creationId xmlns:a16="http://schemas.microsoft.com/office/drawing/2014/main" id="{06C9FA10-BB48-4FFD-A9D9-09EB81D3509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213" y="1344613"/>
                        <a:ext cx="2208212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92A333A8-CB92-45C5-A88E-ADEFFE03958D}"/>
              </a:ext>
            </a:extLst>
          </p:cNvPr>
          <p:cNvSpPr txBox="1"/>
          <p:nvPr/>
        </p:nvSpPr>
        <p:spPr>
          <a:xfrm>
            <a:off x="5046602" y="6148107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holografické</a:t>
            </a:r>
          </a:p>
          <a:p>
            <a:pPr algn="ctr"/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plátno</a:t>
            </a:r>
            <a:endParaRPr lang="cs-CZ" sz="1800" dirty="0">
              <a:solidFill>
                <a:schemeClr val="accent1"/>
              </a:solidFill>
            </a:endParaRPr>
          </a:p>
        </p:txBody>
      </p:sp>
      <p:cxnSp>
        <p:nvCxnSpPr>
          <p:cNvPr id="4" name="Přímá spojnice se šipkou 3">
            <a:extLst>
              <a:ext uri="{FF2B5EF4-FFF2-40B4-BE49-F238E27FC236}">
                <a16:creationId xmlns:a16="http://schemas.microsoft.com/office/drawing/2014/main" id="{3A887C22-7AB9-4EC5-8C28-43CFFEEC04E4}"/>
              </a:ext>
            </a:extLst>
          </p:cNvPr>
          <p:cNvCxnSpPr>
            <a:cxnSpLocks/>
            <a:stCxn id="2" idx="0"/>
          </p:cNvCxnSpPr>
          <p:nvPr/>
        </p:nvCxnSpPr>
        <p:spPr bwMode="auto">
          <a:xfrm flipV="1">
            <a:off x="5760900" y="5849471"/>
            <a:ext cx="458925" cy="2986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>
            <a:extLst>
              <a:ext uri="{FF2B5EF4-FFF2-40B4-BE49-F238E27FC236}">
                <a16:creationId xmlns:a16="http://schemas.microsoft.com/office/drawing/2014/main" id="{F49B3488-2A8B-4E29-B235-AC57C981E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Holografický princip v mikrosvětě (1994)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F596D31-1BD7-4589-812C-7C9846ACE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3975"/>
            <a:ext cx="9144000" cy="5497830"/>
          </a:xfrm>
          <a:prstGeom prst="rect">
            <a:avLst/>
          </a:prstGeom>
        </p:spPr>
      </p:pic>
      <p:sp>
        <p:nvSpPr>
          <p:cNvPr id="13" name="Text Box 3">
            <a:extLst>
              <a:ext uri="{FF2B5EF4-FFF2-40B4-BE49-F238E27FC236}">
                <a16:creationId xmlns:a16="http://schemas.microsoft.com/office/drawing/2014/main" id="{8E83D94E-6127-4105-9AA7-6EB78D466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11" y="1169801"/>
            <a:ext cx="2364750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Hooft</a:t>
            </a:r>
            <a:endParaRPr lang="cs-CZ" alt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Leonard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Susskind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světoplochy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strun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85D44FC3-6DE8-428E-BEC7-F8F985046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3851" cy="6858000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0149" y="0"/>
            <a:ext cx="3012363" cy="523220"/>
          </a:xfrm>
          <a:prstGeom prst="rect">
            <a:avLst/>
          </a:prstGeom>
          <a:solidFill>
            <a:schemeClr val="bg2">
              <a:alpha val="57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Smyčková gravitace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B7953F3-E93C-4565-AC43-3B67480F2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68734" y="2205530"/>
            <a:ext cx="6880797" cy="246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5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Čas na počátku vesmíru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83EAADC-DD02-4E4F-BE10-53D7FEAA59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972"/>
            <a:ext cx="9144000" cy="513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C184AE-9004-4D10-94E7-431A86F50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7979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49441332-0BC2-4C4D-BA97-1D2CEA0638C6}"/>
              </a:ext>
            </a:extLst>
          </p:cNvPr>
          <p:cNvSpPr/>
          <p:nvPr/>
        </p:nvSpPr>
        <p:spPr bwMode="auto">
          <a:xfrm>
            <a:off x="0" y="6192992"/>
            <a:ext cx="9144000" cy="671495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0000"/>
              </a:highlight>
              <a:latin typeface="Times New Roman" panose="02020603050405020304" pitchFamily="18" charset="0"/>
            </a:endParaRP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7540F1F8-1EF8-4D7D-9CA2-3EEE751FF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50073"/>
            <a:ext cx="9144000" cy="45653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Druhý postulát: V mikrosvětě platí holografický princip (zdrojem entropie jsou plochy)</a:t>
            </a:r>
          </a:p>
        </p:txBody>
      </p:sp>
    </p:spTree>
    <p:extLst>
      <p:ext uri="{BB962C8B-B14F-4D97-AF65-F5344CB8AC3E}">
        <p14:creationId xmlns:p14="http://schemas.microsoft.com/office/powerpoint/2010/main" val="137208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ál 2">
            <a:extLst>
              <a:ext uri="{FF2B5EF4-FFF2-40B4-BE49-F238E27FC236}">
                <a16:creationId xmlns:a16="http://schemas.microsoft.com/office/drawing/2014/main" id="{92B5A4F2-86F0-433C-861B-1F04D324816B}"/>
              </a:ext>
            </a:extLst>
          </p:cNvPr>
          <p:cNvSpPr/>
          <p:nvPr/>
        </p:nvSpPr>
        <p:spPr bwMode="auto">
          <a:xfrm>
            <a:off x="4827494" y="282179"/>
            <a:ext cx="3899647" cy="3818964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97AC6BA1-B7E1-4A31-B3FD-7BB51C7B41FC}"/>
              </a:ext>
            </a:extLst>
          </p:cNvPr>
          <p:cNvSpPr/>
          <p:nvPr/>
        </p:nvSpPr>
        <p:spPr bwMode="auto">
          <a:xfrm>
            <a:off x="669925" y="5916613"/>
            <a:ext cx="1392238" cy="7715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ACF07DB4-36EF-46EF-B3E9-6D6BD4B47A05}"/>
              </a:ext>
            </a:extLst>
          </p:cNvPr>
          <p:cNvSpPr/>
          <p:nvPr/>
        </p:nvSpPr>
        <p:spPr bwMode="auto">
          <a:xfrm>
            <a:off x="669925" y="5040618"/>
            <a:ext cx="1392238" cy="7715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4E88DDA6-46FF-4CAE-BB80-8ADF8F1A0AD1}"/>
              </a:ext>
            </a:extLst>
          </p:cNvPr>
          <p:cNvSpPr/>
          <p:nvPr/>
        </p:nvSpPr>
        <p:spPr bwMode="auto">
          <a:xfrm>
            <a:off x="669925" y="4168776"/>
            <a:ext cx="1392238" cy="7715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75170" name="Rectangle 2">
            <a:extLst>
              <a:ext uri="{FF2B5EF4-FFF2-40B4-BE49-F238E27FC236}">
                <a16:creationId xmlns:a16="http://schemas.microsoft.com/office/drawing/2014/main" id="{B988C5D4-71A2-4305-967C-FA50066B2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06" y="26894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Verlindeho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gravitace</a:t>
            </a:r>
          </a:p>
        </p:txBody>
      </p:sp>
      <p:sp>
        <p:nvSpPr>
          <p:cNvPr id="775175" name="Text Box 7">
            <a:extLst>
              <a:ext uri="{FF2B5EF4-FFF2-40B4-BE49-F238E27FC236}">
                <a16:creationId xmlns:a16="http://schemas.microsoft.com/office/drawing/2014/main" id="{BB7F4676-4B79-4ED8-9CA8-783C0A36E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6463" y="4433888"/>
            <a:ext cx="18875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holografické plátno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(povrch sféry)</a:t>
            </a:r>
          </a:p>
        </p:txBody>
      </p:sp>
      <p:sp>
        <p:nvSpPr>
          <p:cNvPr id="775176" name="Line 8">
            <a:extLst>
              <a:ext uri="{FF2B5EF4-FFF2-40B4-BE49-F238E27FC236}">
                <a16:creationId xmlns:a16="http://schemas.microsoft.com/office/drawing/2014/main" id="{04EF0412-E1FE-4D9D-9840-C130F6C4E8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764463" y="3751263"/>
            <a:ext cx="447675" cy="61912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75178" name="Picture 10" descr="holog2">
            <a:extLst>
              <a:ext uri="{FF2B5EF4-FFF2-40B4-BE49-F238E27FC236}">
                <a16:creationId xmlns:a16="http://schemas.microsoft.com/office/drawing/2014/main" id="{045504C9-4864-4754-A4C4-97F39853C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8" y="0"/>
            <a:ext cx="4672012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5179" name="Text Box 11">
            <a:extLst>
              <a:ext uri="{FF2B5EF4-FFF2-40B4-BE49-F238E27FC236}">
                <a16:creationId xmlns:a16="http://schemas.microsoft.com/office/drawing/2014/main" id="{99ACAB1F-1B19-4A1D-941B-D81B54AD4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816115"/>
            <a:ext cx="3521075" cy="1006475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909763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54635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30035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4607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9179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3751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holografické plátno dá vzniknout </a:t>
            </a:r>
          </a:p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prostoru a tělesům uvnitř!</a:t>
            </a:r>
          </a:p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Také tomu, jak se budou chovat</a:t>
            </a:r>
          </a:p>
        </p:txBody>
      </p:sp>
      <p:graphicFrame>
        <p:nvGraphicFramePr>
          <p:cNvPr id="775180" name="Object 12">
            <a:extLst>
              <a:ext uri="{FF2B5EF4-FFF2-40B4-BE49-F238E27FC236}">
                <a16:creationId xmlns:a16="http://schemas.microsoft.com/office/drawing/2014/main" id="{15DDFEE6-BE68-4F83-A0C6-B85F737271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625155"/>
              </p:ext>
            </p:extLst>
          </p:nvPr>
        </p:nvGraphicFramePr>
        <p:xfrm>
          <a:off x="177800" y="2911566"/>
          <a:ext cx="2442882" cy="198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2" name="Equation" r:id="rId5" imgW="1295280" imgH="1054080" progId="Equation.DSMT4">
                  <p:embed/>
                </p:oleObj>
              </mc:Choice>
              <mc:Fallback>
                <p:oleObj name="Equation" r:id="rId5" imgW="1295280" imgH="1054080" progId="Equation.DSMT4">
                  <p:embed/>
                  <p:pic>
                    <p:nvPicPr>
                      <p:cNvPr id="775180" name="Object 12">
                        <a:extLst>
                          <a:ext uri="{FF2B5EF4-FFF2-40B4-BE49-F238E27FC236}">
                            <a16:creationId xmlns:a16="http://schemas.microsoft.com/office/drawing/2014/main" id="{15DDFEE6-BE68-4F83-A0C6-B85F737271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2911566"/>
                        <a:ext cx="2442882" cy="19873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81" name="Object 13">
            <a:extLst>
              <a:ext uri="{FF2B5EF4-FFF2-40B4-BE49-F238E27FC236}">
                <a16:creationId xmlns:a16="http://schemas.microsoft.com/office/drawing/2014/main" id="{156F51FF-7E69-4C5B-BBF3-8B5F7D03E854}"/>
              </a:ext>
            </a:extLst>
          </p:cNvPr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05643363"/>
              </p:ext>
            </p:extLst>
          </p:nvPr>
        </p:nvGraphicFramePr>
        <p:xfrm>
          <a:off x="734825" y="5236767"/>
          <a:ext cx="12573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3" name="Equation" r:id="rId7" imgW="660240" imgH="177480" progId="Equation.DSMT4">
                  <p:embed/>
                </p:oleObj>
              </mc:Choice>
              <mc:Fallback>
                <p:oleObj name="Equation" r:id="rId7" imgW="660240" imgH="177480" progId="Equation.DSMT4">
                  <p:embed/>
                  <p:pic>
                    <p:nvPicPr>
                      <p:cNvPr id="775181" name="Object 13">
                        <a:extLst>
                          <a:ext uri="{FF2B5EF4-FFF2-40B4-BE49-F238E27FC236}">
                            <a16:creationId xmlns:a16="http://schemas.microsoft.com/office/drawing/2014/main" id="{156F51FF-7E69-4C5B-BBF3-8B5F7D03E8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825" y="5236767"/>
                        <a:ext cx="1257300" cy="339725"/>
                      </a:xfrm>
                      <a:prstGeom prst="rect">
                        <a:avLst/>
                      </a:prstGeom>
                      <a:noFill/>
                      <a:ln w="9525" cap="flat" cmpd="sng" algn="ctr">
                        <a:noFill/>
                        <a:prstDash val="solid"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83" name="Object 15">
            <a:extLst>
              <a:ext uri="{FF2B5EF4-FFF2-40B4-BE49-F238E27FC236}">
                <a16:creationId xmlns:a16="http://schemas.microsoft.com/office/drawing/2014/main" id="{56A8150C-24A1-4FFB-8744-AEC0698DB15B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233830253"/>
              </p:ext>
            </p:extLst>
          </p:nvPr>
        </p:nvGraphicFramePr>
        <p:xfrm>
          <a:off x="244475" y="2063750"/>
          <a:ext cx="26368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4" name="Equation" r:id="rId9" imgW="749160" imgH="177480" progId="Equation.DSMT4">
                  <p:embed/>
                </p:oleObj>
              </mc:Choice>
              <mc:Fallback>
                <p:oleObj name="Equation" r:id="rId9" imgW="749160" imgH="177480" progId="Equation.DSMT4">
                  <p:embed/>
                  <p:pic>
                    <p:nvPicPr>
                      <p:cNvPr id="775183" name="Object 15">
                        <a:extLst>
                          <a:ext uri="{FF2B5EF4-FFF2-40B4-BE49-F238E27FC236}">
                            <a16:creationId xmlns:a16="http://schemas.microsoft.com/office/drawing/2014/main" id="{56A8150C-24A1-4FFB-8744-AEC0698DB1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75" y="2063750"/>
                        <a:ext cx="2636838" cy="625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 cap="flat" cmpd="sng" algn="ctr">
                        <a:solidFill>
                          <a:schemeClr val="bg2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86" name="Object 18">
            <a:extLst>
              <a:ext uri="{FF2B5EF4-FFF2-40B4-BE49-F238E27FC236}">
                <a16:creationId xmlns:a16="http://schemas.microsoft.com/office/drawing/2014/main" id="{D439EF7A-DFD5-45BE-9080-8A14D3127C53}"/>
              </a:ext>
            </a:extLst>
          </p:cNvPr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08653128"/>
              </p:ext>
            </p:extLst>
          </p:nvPr>
        </p:nvGraphicFramePr>
        <p:xfrm>
          <a:off x="825500" y="6007100"/>
          <a:ext cx="11477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5" name="Equation" r:id="rId11" imgW="698400" imgH="253800" progId="Equation.DSMT4">
                  <p:embed/>
                </p:oleObj>
              </mc:Choice>
              <mc:Fallback>
                <p:oleObj name="Equation" r:id="rId11" imgW="698400" imgH="253800" progId="Equation.DSMT4">
                  <p:embed/>
                  <p:pic>
                    <p:nvPicPr>
                      <p:cNvPr id="775186" name="Object 18">
                        <a:extLst>
                          <a:ext uri="{FF2B5EF4-FFF2-40B4-BE49-F238E27FC236}">
                            <a16:creationId xmlns:a16="http://schemas.microsoft.com/office/drawing/2014/main" id="{D439EF7A-DFD5-45BE-9080-8A14D3127C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6007100"/>
                        <a:ext cx="1147763" cy="417513"/>
                      </a:xfrm>
                      <a:prstGeom prst="rect">
                        <a:avLst/>
                      </a:prstGeom>
                      <a:noFill/>
                      <a:ln w="9525" cap="flat" cmpd="sng" algn="ctr">
                        <a:noFill/>
                        <a:prstDash val="solid"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92" name="Object 24">
            <a:extLst>
              <a:ext uri="{FF2B5EF4-FFF2-40B4-BE49-F238E27FC236}">
                <a16:creationId xmlns:a16="http://schemas.microsoft.com/office/drawing/2014/main" id="{B48A5A6A-54CF-407C-AC1F-EA4DD2A19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164328"/>
              </p:ext>
            </p:extLst>
          </p:nvPr>
        </p:nvGraphicFramePr>
        <p:xfrm>
          <a:off x="4964113" y="4997755"/>
          <a:ext cx="2800350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6" name="Equation" r:id="rId13" imgW="939600" imgH="406080" progId="Equation.DSMT4">
                  <p:embed/>
                </p:oleObj>
              </mc:Choice>
              <mc:Fallback>
                <p:oleObj name="Equation" r:id="rId13" imgW="939600" imgH="406080" progId="Equation.DSMT4">
                  <p:embed/>
                  <p:pic>
                    <p:nvPicPr>
                      <p:cNvPr id="775192" name="Object 24">
                        <a:extLst>
                          <a:ext uri="{FF2B5EF4-FFF2-40B4-BE49-F238E27FC236}">
                            <a16:creationId xmlns:a16="http://schemas.microsoft.com/office/drawing/2014/main" id="{B48A5A6A-54CF-407C-AC1F-EA4DD2A195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4113" y="4997755"/>
                        <a:ext cx="2800350" cy="12112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 algn="ctr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93" name="Object 25">
            <a:extLst>
              <a:ext uri="{FF2B5EF4-FFF2-40B4-BE49-F238E27FC236}">
                <a16:creationId xmlns:a16="http://schemas.microsoft.com/office/drawing/2014/main" id="{499D9581-2F2F-45FF-970E-6C83929F42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352813"/>
              </p:ext>
            </p:extLst>
          </p:nvPr>
        </p:nvGraphicFramePr>
        <p:xfrm>
          <a:off x="3178175" y="5308998"/>
          <a:ext cx="6699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7" name="Equation" r:id="rId15" imgW="190440" imgH="152280" progId="Equation.DSMT4">
                  <p:embed/>
                </p:oleObj>
              </mc:Choice>
              <mc:Fallback>
                <p:oleObj name="Equation" r:id="rId15" imgW="190440" imgH="152280" progId="Equation.DSMT4">
                  <p:embed/>
                  <p:pic>
                    <p:nvPicPr>
                      <p:cNvPr id="775193" name="Object 25">
                        <a:extLst>
                          <a:ext uri="{FF2B5EF4-FFF2-40B4-BE49-F238E27FC236}">
                            <a16:creationId xmlns:a16="http://schemas.microsoft.com/office/drawing/2014/main" id="{499D9581-2F2F-45FF-970E-6C83929F42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175" y="5308998"/>
                        <a:ext cx="669925" cy="534988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2">
            <a:extLst>
              <a:ext uri="{FF2B5EF4-FFF2-40B4-BE49-F238E27FC236}">
                <a16:creationId xmlns:a16="http://schemas.microsoft.com/office/drawing/2014/main" id="{28B07BAB-B998-4F4D-A76A-E91A7EAED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684984"/>
              </p:ext>
            </p:extLst>
          </p:nvPr>
        </p:nvGraphicFramePr>
        <p:xfrm>
          <a:off x="8286238" y="555811"/>
          <a:ext cx="485444" cy="41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8" name="Equation" r:id="rId17" imgW="164880" imgH="139680" progId="Equation.DSMT4">
                  <p:embed/>
                </p:oleObj>
              </mc:Choice>
              <mc:Fallback>
                <p:oleObj name="Equation" r:id="rId17" imgW="164880" imgH="139680" progId="Equation.DSMT4">
                  <p:embed/>
                  <p:pic>
                    <p:nvPicPr>
                      <p:cNvPr id="775180" name="Object 12">
                        <a:extLst>
                          <a:ext uri="{FF2B5EF4-FFF2-40B4-BE49-F238E27FC236}">
                            <a16:creationId xmlns:a16="http://schemas.microsoft.com/office/drawing/2014/main" id="{15DDFEE6-BE68-4F83-A0C6-B85F737271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238" y="555811"/>
                        <a:ext cx="485444" cy="411141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ál 3">
            <a:extLst>
              <a:ext uri="{FF2B5EF4-FFF2-40B4-BE49-F238E27FC236}">
                <a16:creationId xmlns:a16="http://schemas.microsoft.com/office/drawing/2014/main" id="{9C9F679C-23A5-46C8-859D-F7207EB33011}"/>
              </a:ext>
            </a:extLst>
          </p:cNvPr>
          <p:cNvSpPr/>
          <p:nvPr/>
        </p:nvSpPr>
        <p:spPr bwMode="auto">
          <a:xfrm>
            <a:off x="8125211" y="735235"/>
            <a:ext cx="173854" cy="173854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Vztah gravitace a termodynamiky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</a:t>
            </a:r>
            <a:r>
              <a:rPr lang="cs-CZ" sz="1800" b="0" dirty="0">
                <a:solidFill>
                  <a:schemeClr val="bg2"/>
                </a:solidFill>
                <a:latin typeface="+mn-lt"/>
              </a:rPr>
              <a:t>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Ověřování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92D743C-33BD-4838-9719-A0DDDB549194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CC85594-59AD-4425-B3E4-CEAAD032B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14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>
            <a:extLst>
              <a:ext uri="{FF2B5EF4-FFF2-40B4-BE49-F238E27FC236}">
                <a16:creationId xmlns:a16="http://schemas.microsoft.com/office/drawing/2014/main" id="{F49B3488-2A8B-4E29-B235-AC57C981E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64" y="0"/>
            <a:ext cx="757452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Relace neurčitosti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06118C7-6782-4962-9361-FE69A65F2E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05" y="0"/>
            <a:ext cx="4646295" cy="6858000"/>
          </a:xfrm>
          <a:prstGeom prst="rect">
            <a:avLst/>
          </a:prstGeom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603CB2AD-C51A-4ADD-83E8-384F49C4C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2954" y="5742237"/>
            <a:ext cx="2181046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Werner Heisenberg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(1901–1976)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</a:rPr>
              <a:t>NC 1932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C0C65A19-ED8C-4809-8063-4D6E61C26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8896"/>
            <a:ext cx="4232788" cy="3944958"/>
          </a:xfrm>
          <a:prstGeom prst="rect">
            <a:avLst/>
          </a:prstGeom>
        </p:spPr>
      </p:pic>
      <p:graphicFrame>
        <p:nvGraphicFramePr>
          <p:cNvPr id="11" name="Object 12">
            <a:extLst>
              <a:ext uri="{FF2B5EF4-FFF2-40B4-BE49-F238E27FC236}">
                <a16:creationId xmlns:a16="http://schemas.microsoft.com/office/drawing/2014/main" id="{5C9E3E49-366A-4863-9CEF-2A12B8BFFB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239613"/>
              </p:ext>
            </p:extLst>
          </p:nvPr>
        </p:nvGraphicFramePr>
        <p:xfrm>
          <a:off x="1287578" y="680291"/>
          <a:ext cx="1657629" cy="988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5" imgW="660240" imgH="393480" progId="Equation.DSMT4">
                  <p:embed/>
                </p:oleObj>
              </mc:Choice>
              <mc:Fallback>
                <p:oleObj name="Equation" r:id="rId5" imgW="660240" imgH="393480" progId="Equation.DSMT4">
                  <p:embed/>
                  <p:pic>
                    <p:nvPicPr>
                      <p:cNvPr id="8" name="Object 12">
                        <a:extLst>
                          <a:ext uri="{FF2B5EF4-FFF2-40B4-BE49-F238E27FC236}">
                            <a16:creationId xmlns:a16="http://schemas.microsoft.com/office/drawing/2014/main" id="{70147AF9-BC48-48F2-8689-ED7A3FA052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578" y="680291"/>
                        <a:ext cx="1657629" cy="98824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3">
            <a:extLst>
              <a:ext uri="{FF2B5EF4-FFF2-40B4-BE49-F238E27FC236}">
                <a16:creationId xmlns:a16="http://schemas.microsoft.com/office/drawing/2014/main" id="{D7D69ABE-63CB-4BBD-BA02-A4CFB35FB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81" y="5688449"/>
            <a:ext cx="3685625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Absolutní nula: stav s nejmenším 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možným množstvím pohybu, který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dovolují zákony kvantové teorie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2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638" name="Picture 6" descr="FG01_24">
            <a:extLst>
              <a:ext uri="{FF2B5EF4-FFF2-40B4-BE49-F238E27FC236}">
                <a16:creationId xmlns:a16="http://schemas.microsoft.com/office/drawing/2014/main" id="{0C5ABAFB-4168-45D3-8FC6-57968AF00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9636" name="Text Box 4">
            <a:extLst>
              <a:ext uri="{FF2B5EF4-FFF2-40B4-BE49-F238E27FC236}">
                <a16:creationId xmlns:a16="http://schemas.microsoft.com/office/drawing/2014/main" id="{4412C63E-390D-481D-B95E-B1B3B739D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025" y="2947988"/>
            <a:ext cx="2378075" cy="13081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Země </a:t>
            </a: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→ 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Měsíc </a:t>
            </a: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→ 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sluneční soustava </a:t>
            </a:r>
            <a:r>
              <a:rPr kumimoji="1" lang="cs-CZ" altLang="ja-JP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→ 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nebesa</a:t>
            </a:r>
          </a:p>
        </p:txBody>
      </p:sp>
      <p:sp>
        <p:nvSpPr>
          <p:cNvPr id="709637" name="Rectangle 5">
            <a:extLst>
              <a:ext uri="{FF2B5EF4-FFF2-40B4-BE49-F238E27FC236}">
                <a16:creationId xmlns:a16="http://schemas.microsoft.com/office/drawing/2014/main" id="{AEE9DB69-10F5-425C-AFFC-555A4C23D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400"/>
            <a:ext cx="71628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Newtonova gravitace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21761" y="46785"/>
            <a:ext cx="3887788" cy="719138"/>
          </a:xfrm>
        </p:spPr>
        <p:txBody>
          <a:bodyPr/>
          <a:lstStyle/>
          <a:p>
            <a:pPr>
              <a:buFont typeface="Monotype Sorts" panose="01010601010101010101" pitchFamily="2" charset="2"/>
              <a:buNone/>
            </a:pPr>
            <a:r>
              <a:rPr lang="cs-CZ" altLang="cs-CZ" b="1" dirty="0">
                <a:solidFill>
                  <a:schemeClr val="accent1"/>
                </a:solidFill>
                <a:latin typeface="+mj-lt"/>
              </a:rPr>
              <a:t>Relace neurčitosti</a:t>
            </a:r>
          </a:p>
          <a:p>
            <a:pPr>
              <a:buFont typeface="Monotype Sorts" panose="01010601010101010101" pitchFamily="2" charset="2"/>
              <a:buNone/>
            </a:pPr>
            <a:endParaRPr lang="cs-CZ" altLang="cs-CZ" b="1" dirty="0">
              <a:solidFill>
                <a:schemeClr val="accent1"/>
              </a:solidFill>
            </a:endParaRPr>
          </a:p>
        </p:txBody>
      </p:sp>
      <p:graphicFrame>
        <p:nvGraphicFramePr>
          <p:cNvPr id="627715" name="Object 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77706284"/>
              </p:ext>
            </p:extLst>
          </p:nvPr>
        </p:nvGraphicFramePr>
        <p:xfrm>
          <a:off x="829329" y="719138"/>
          <a:ext cx="1819275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3" imgW="685800" imgH="393480" progId="Equation.DSMT4">
                  <p:embed/>
                </p:oleObj>
              </mc:Choice>
              <mc:Fallback>
                <p:oleObj name="Equation" r:id="rId3" imgW="685800" imgH="393480" progId="Equation.DSMT4">
                  <p:embed/>
                  <p:pic>
                    <p:nvPicPr>
                      <p:cNvPr id="6277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329" y="719138"/>
                        <a:ext cx="1819275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0" descr="500px-Casimir_plates">
            <a:extLst>
              <a:ext uri="{FF2B5EF4-FFF2-40B4-BE49-F238E27FC236}">
                <a16:creationId xmlns:a16="http://schemas.microsoft.com/office/drawing/2014/main" id="{34CFF05E-0F32-48A5-A9CA-D19698D6B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494" y="0"/>
            <a:ext cx="3173506" cy="324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5" descr="quantumvacuum">
            <a:extLst>
              <a:ext uri="{FF2B5EF4-FFF2-40B4-BE49-F238E27FC236}">
                <a16:creationId xmlns:a16="http://schemas.microsoft.com/office/drawing/2014/main" id="{F53F759A-DDF1-4ECA-938E-50C22F715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6200"/>
                    </a14:imgEffect>
                    <a14:imgEffect>
                      <a14:brightnessContrast bright="-27000" contras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63418" y="2486135"/>
            <a:ext cx="3504952" cy="5256212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3">
            <a:extLst>
              <a:ext uri="{FF2B5EF4-FFF2-40B4-BE49-F238E27FC236}">
                <a16:creationId xmlns:a16="http://schemas.microsoft.com/office/drawing/2014/main" id="{ED347AB1-A189-46C9-905E-6A118F15E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41440"/>
            <a:ext cx="3685625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Vakuum: stav s nejmenším 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možným množstvím polí, který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dovolují zákony kvantové teorie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6" name="Picture 22" descr="500px-Casimir_plates_bubbles">
            <a:extLst>
              <a:ext uri="{FF2B5EF4-FFF2-40B4-BE49-F238E27FC236}">
                <a16:creationId xmlns:a16="http://schemas.microsoft.com/office/drawing/2014/main" id="{7696176D-4A79-49CF-99A8-2793130DB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7" y="3302001"/>
            <a:ext cx="3556000" cy="355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14">
            <a:extLst>
              <a:ext uri="{FF2B5EF4-FFF2-40B4-BE49-F238E27FC236}">
                <a16:creationId xmlns:a16="http://schemas.microsoft.com/office/drawing/2014/main" id="{9CE49E35-D7B2-485F-8786-1E9DD3760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2474" y="3361764"/>
            <a:ext cx="1851789" cy="15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stínění náboje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polarizace vakua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Lambův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posuv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Casimirův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jev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temná energie?</a:t>
            </a:r>
          </a:p>
        </p:txBody>
      </p:sp>
    </p:spTree>
    <p:extLst>
      <p:ext uri="{BB962C8B-B14F-4D97-AF65-F5344CB8AC3E}">
        <p14:creationId xmlns:p14="http://schemas.microsoft.com/office/powerpoint/2010/main" val="106428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prezentace vlastní\Gravitace neexistuje\quantum_foam.gif">
            <a:extLst>
              <a:ext uri="{FF2B5EF4-FFF2-40B4-BE49-F238E27FC236}">
                <a16:creationId xmlns:a16="http://schemas.microsoft.com/office/drawing/2014/main" id="{0A927242-0C89-4C2F-B2CC-589D04E4B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7488"/>
            <a:ext cx="9144000" cy="532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6">
            <a:extLst>
              <a:ext uri="{FF2B5EF4-FFF2-40B4-BE49-F238E27FC236}">
                <a16:creationId xmlns:a16="http://schemas.microsoft.com/office/drawing/2014/main" id="{3DB443B5-A60D-4112-A004-501F77C1C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56" y="713446"/>
            <a:ext cx="7018244" cy="67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0975" indent="-180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80975" marR="0" lvl="0" indent="-180975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 jde o lokalizaci entropie?			</a:t>
            </a:r>
            <a:r>
              <a:rPr kumimoji="0" lang="el-GR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Δ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≈ </a:t>
            </a:r>
            <a:r>
              <a:rPr kumimoji="0" lang="el-GR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Δ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</a:p>
          <a:p>
            <a:pPr marL="180975" marR="0" lvl="0" indent="-180975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jde současně o úložiště informace?	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≈ log 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545488-2E57-4720-8915-42D885EA8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647113" cy="6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Kvantová pěna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1" name="Picture 11" descr="ActionXs24t36gradien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7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A1D85016-91E4-42E8-87D0-590B5A4A4CC0}"/>
              </a:ext>
            </a:extLst>
          </p:cNvPr>
          <p:cNvSpPr/>
          <p:nvPr/>
        </p:nvSpPr>
        <p:spPr bwMode="auto">
          <a:xfrm>
            <a:off x="0" y="6170574"/>
            <a:ext cx="9144000" cy="671495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0000"/>
              </a:highlight>
              <a:latin typeface="Times New Roman" panose="02020603050405020304" pitchFamily="18" charset="0"/>
            </a:endParaRP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EE0CF22-0027-4731-B905-C98757C56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1795"/>
            <a:ext cx="9144000" cy="496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cs-CZ" altLang="cs-CZ" sz="2000" b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Třetí postulát: zdrojem entropie jsou i mikroskopické fluktuace</a:t>
            </a:r>
          </a:p>
        </p:txBody>
      </p:sp>
    </p:spTree>
    <p:extLst>
      <p:ext uri="{BB962C8B-B14F-4D97-AF65-F5344CB8AC3E}">
        <p14:creationId xmlns:p14="http://schemas.microsoft.com/office/powerpoint/2010/main" val="48366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20" y="2172763"/>
            <a:ext cx="410647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Newtonova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Einsteinova gravitace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Čtyři interakce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 Vztah gravitace a termodynamiky</a:t>
            </a:r>
            <a:endParaRPr lang="cs-CZ" sz="1800" b="0" dirty="0">
              <a:solidFill>
                <a:schemeClr val="bg2"/>
              </a:solidFill>
              <a:latin typeface="+mn-lt"/>
            </a:endParaRP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Entropie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Holografický princip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 Vakuum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 Ověřování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EFCA5124-366F-445B-8621-0CDECFC78320}"/>
              </a:ext>
            </a:extLst>
          </p:cNvPr>
          <p:cNvSpPr txBox="1"/>
          <p:nvPr/>
        </p:nvSpPr>
        <p:spPr>
          <a:xfrm>
            <a:off x="175064" y="229711"/>
            <a:ext cx="2610339" cy="1200329"/>
          </a:xfrm>
          <a:prstGeom prst="rect">
            <a:avLst/>
          </a:prstGeom>
          <a:solidFill>
            <a:schemeClr val="bg2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3600" dirty="0" err="1">
                <a:solidFill>
                  <a:schemeClr val="tx2"/>
                </a:solidFill>
                <a:latin typeface="+mn-lt"/>
              </a:rPr>
              <a:t>Verlindeho</a:t>
            </a:r>
            <a:endParaRPr lang="cs-CZ" sz="3600" dirty="0">
              <a:solidFill>
                <a:schemeClr val="tx2"/>
              </a:solidFill>
              <a:latin typeface="+mn-lt"/>
            </a:endParaRPr>
          </a:p>
          <a:p>
            <a:r>
              <a:rPr lang="cs-CZ" sz="3600" dirty="0">
                <a:solidFill>
                  <a:schemeClr val="tx2"/>
                </a:solidFill>
                <a:latin typeface="+mn-lt"/>
              </a:rPr>
              <a:t>gravitace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F88CF2F7-883E-49EE-B587-341DE46C1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528" y="0"/>
            <a:ext cx="47064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14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0804772E-4DC2-41E8-AFA1-32CEC3C2F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0"/>
            <a:ext cx="9124950" cy="6857999"/>
          </a:xfrm>
          <a:prstGeom prst="rect">
            <a:avLst/>
          </a:prstGeom>
        </p:spPr>
      </p:pic>
      <p:sp>
        <p:nvSpPr>
          <p:cNvPr id="11" name="Text Box 12">
            <a:extLst>
              <a:ext uri="{FF2B5EF4-FFF2-40B4-BE49-F238E27FC236}">
                <a16:creationId xmlns:a16="http://schemas.microsoft.com/office/drawing/2014/main" id="{BD2D9F2D-D3A4-4488-B546-367042DAE2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4025" y="1203268"/>
            <a:ext cx="2931458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okolí Slunce</a:t>
            </a:r>
          </a:p>
          <a:p>
            <a:pPr marR="0" lvl="0" algn="ctr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(vliv DM nepozorujeme)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00270D1D-0E53-4ED0-9721-F1DC6AE5B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7472" y="4676760"/>
            <a:ext cx="1801906" cy="45653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Mléčná dráha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06F93243-C778-493D-BA0F-2A10ABAF8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8826" y="975001"/>
            <a:ext cx="2375649" cy="45653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haló z temné hmoty</a:t>
            </a:r>
          </a:p>
        </p:txBody>
      </p: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9299B88D-CF9D-4EB9-BB07-827042A0018E}"/>
              </a:ext>
            </a:extLst>
          </p:cNvPr>
          <p:cNvCxnSpPr>
            <a:cxnSpLocks/>
          </p:cNvCxnSpPr>
          <p:nvPr/>
        </p:nvCxnSpPr>
        <p:spPr bwMode="auto">
          <a:xfrm>
            <a:off x="2581836" y="1849599"/>
            <a:ext cx="123712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Přímá spojnice 18">
            <a:extLst>
              <a:ext uri="{FF2B5EF4-FFF2-40B4-BE49-F238E27FC236}">
                <a16:creationId xmlns:a16="http://schemas.microsoft.com/office/drawing/2014/main" id="{281CFD7E-A87A-4122-9DB0-4B8A3AC726F3}"/>
              </a:ext>
            </a:extLst>
          </p:cNvPr>
          <p:cNvCxnSpPr>
            <a:cxnSpLocks/>
          </p:cNvCxnSpPr>
          <p:nvPr/>
        </p:nvCxnSpPr>
        <p:spPr bwMode="auto">
          <a:xfrm flipV="1">
            <a:off x="6889378" y="2844682"/>
            <a:ext cx="1582269" cy="48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Přímá spojnice 21">
            <a:extLst>
              <a:ext uri="{FF2B5EF4-FFF2-40B4-BE49-F238E27FC236}">
                <a16:creationId xmlns:a16="http://schemas.microsoft.com/office/drawing/2014/main" id="{1B122A19-DA57-4E7F-A1CD-85255C8BDEE2}"/>
              </a:ext>
            </a:extLst>
          </p:cNvPr>
          <p:cNvCxnSpPr>
            <a:cxnSpLocks/>
          </p:cNvCxnSpPr>
          <p:nvPr/>
        </p:nvCxnSpPr>
        <p:spPr bwMode="auto">
          <a:xfrm>
            <a:off x="4791637" y="3248093"/>
            <a:ext cx="126402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id="{D9CDE8CB-D507-44C5-9D21-AFE33627A1C5}"/>
              </a:ext>
            </a:extLst>
          </p:cNvPr>
          <p:cNvCxnSpPr/>
          <p:nvPr/>
        </p:nvCxnSpPr>
        <p:spPr bwMode="auto">
          <a:xfrm>
            <a:off x="3818965" y="1849599"/>
            <a:ext cx="0" cy="1431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Přímá spojnice 25">
            <a:extLst>
              <a:ext uri="{FF2B5EF4-FFF2-40B4-BE49-F238E27FC236}">
                <a16:creationId xmlns:a16="http://schemas.microsoft.com/office/drawing/2014/main" id="{8D395B7D-C96E-49CA-A2AE-7CA685C2B626}"/>
              </a:ext>
            </a:extLst>
          </p:cNvPr>
          <p:cNvCxnSpPr/>
          <p:nvPr/>
        </p:nvCxnSpPr>
        <p:spPr bwMode="auto">
          <a:xfrm>
            <a:off x="6060143" y="3248093"/>
            <a:ext cx="0" cy="1431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Přímá spojnice 26">
            <a:extLst>
              <a:ext uri="{FF2B5EF4-FFF2-40B4-BE49-F238E27FC236}">
                <a16:creationId xmlns:a16="http://schemas.microsoft.com/office/drawing/2014/main" id="{3CE8C725-6639-40F1-8F42-C795445B465B}"/>
              </a:ext>
            </a:extLst>
          </p:cNvPr>
          <p:cNvCxnSpPr/>
          <p:nvPr/>
        </p:nvCxnSpPr>
        <p:spPr bwMode="auto">
          <a:xfrm>
            <a:off x="8485094" y="1418089"/>
            <a:ext cx="0" cy="14314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056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Verlindeho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gravitace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C33E3AEA-A12C-4C26-BD21-442808F46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923894"/>
            <a:ext cx="5109882" cy="15922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plošná složka entropie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gravitační síla 1/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r</a:t>
            </a:r>
            <a:r>
              <a:rPr kumimoji="1" lang="cs-CZ" altLang="cs-CZ" sz="1800" b="0" i="1" u="none" strike="noStrike" kern="1200" cap="none" spc="0" normalizeH="0" baseline="30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cs-CZ" altLang="cs-CZ" sz="1800" b="0" i="0" u="none" strike="noStrike" kern="1200" cap="none" spc="0" normalizeH="0" baseline="30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2</a:t>
            </a:r>
            <a:endParaRPr kumimoji="1" lang="cs-CZ" altLang="cs-CZ" sz="1800" b="0" i="0" u="none" strike="noStrike" kern="1200" cap="none" spc="0" normalizeH="0" baseline="3000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objemová složka entropie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obdoba MOND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zrychlená expanze s </a:t>
            </a:r>
            <a:r>
              <a:rPr lang="cs-CZ" altLang="cs-CZ" sz="1800" b="0" i="1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Λ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≠ 0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přítomnost hmoty snižuje objemovou složku entropie v okolí (</a:t>
            </a:r>
            <a:r>
              <a:rPr lang="cs-CZ" altLang="cs-CZ" sz="1800" b="0" i="1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S</a:t>
            </a:r>
            <a:r>
              <a:rPr lang="cs-CZ" alt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V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≥ 0) !!!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20CD0944-8868-4CB0-88EB-1EAF73E3A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8999" y="2785234"/>
            <a:ext cx="5499847" cy="6781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vysoká hustota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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/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→ 0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 obecná relativita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nízká hustota   </a:t>
            </a:r>
            <a:r>
              <a:rPr lang="cs-CZ" altLang="cs-CZ" sz="10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 </a:t>
            </a:r>
            <a:r>
              <a:rPr lang="cs-CZ" altLang="cs-CZ" sz="1800" b="0" i="1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S</a:t>
            </a:r>
            <a:r>
              <a:rPr lang="cs-CZ" alt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V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/</a:t>
            </a:r>
            <a:r>
              <a:rPr lang="cs-CZ" altLang="cs-CZ" sz="1800" b="0" i="1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S</a:t>
            </a:r>
            <a:r>
              <a:rPr lang="cs-CZ" alt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A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 ≠ 0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 </a:t>
            </a:r>
            <a:r>
              <a:rPr lang="cs-CZ" altLang="cs-CZ" sz="12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 jiné předpovědi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0268CA8B-C421-45AF-8EC2-EE52A62BD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620" y="4128730"/>
            <a:ext cx="7192262" cy="2201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vysoká hustota (Sluneční soustava) nejsou odchylky od OTR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kumimoji="1" lang="cs-CZ" altLang="cs-CZ" sz="1800" b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nízká hustota (galaxie):</a:t>
            </a:r>
          </a:p>
          <a:p>
            <a:pPr marL="933450" lvl="2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přítomnost hmoty poněkud sníží </a:t>
            </a:r>
            <a:r>
              <a:rPr lang="cs-CZ" altLang="cs-CZ" sz="1800" b="0" i="1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S</a:t>
            </a:r>
            <a:r>
              <a:rPr lang="cs-CZ" altLang="cs-CZ" sz="1800" b="0" baseline="-2500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V</a:t>
            </a:r>
          </a:p>
          <a:p>
            <a:pPr marL="933450" lvl="2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vznik gradientu entropie</a:t>
            </a:r>
          </a:p>
          <a:p>
            <a:pPr marL="933450" lvl="2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dodatečná síla na těleso</a:t>
            </a:r>
          </a:p>
          <a:p>
            <a:pPr marL="933450" lvl="2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ploché rotační křivky (jako DM)</a:t>
            </a:r>
          </a:p>
          <a:p>
            <a:pPr marL="933450" lvl="2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výsledek jako přítomnost haló z DM</a:t>
            </a:r>
          </a:p>
        </p:txBody>
      </p:sp>
    </p:spTree>
    <p:extLst>
      <p:ext uri="{BB962C8B-B14F-4D97-AF65-F5344CB8AC3E}">
        <p14:creationId xmlns:p14="http://schemas.microsoft.com/office/powerpoint/2010/main" val="89678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099D3213-DCE8-4679-AC86-0E816151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sz="3200" dirty="0">
                <a:solidFill>
                  <a:schemeClr val="bg1"/>
                </a:solidFill>
                <a:latin typeface="Arial Narrow" panose="020B0606020202030204" pitchFamily="34" charset="0"/>
              </a:rPr>
              <a:t>T</a:t>
            </a: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emné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hmoty netřeba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ACC5AD3-73E0-4032-A21B-610895740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883"/>
            <a:ext cx="9144000" cy="514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5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9143999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Temná energie a provázání fluktuací (</a:t>
            </a: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dS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vesmír)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E5E7B598-04D5-4003-85B0-62AEDCEE2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0" y="1754454"/>
            <a:ext cx="8958979" cy="3070990"/>
          </a:xfrm>
          <a:prstGeom prst="rect">
            <a:avLst/>
          </a:prstGeom>
        </p:spPr>
      </p:pic>
      <p:sp>
        <p:nvSpPr>
          <p:cNvPr id="13" name="Text Box 3">
            <a:extLst>
              <a:ext uri="{FF2B5EF4-FFF2-40B4-BE49-F238E27FC236}">
                <a16:creationId xmlns:a16="http://schemas.microsoft.com/office/drawing/2014/main" id="{79629D65-BEB0-4200-BB38-C2FA95E67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528" y="4774741"/>
            <a:ext cx="3642239" cy="373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0" indent="0">
              <a:lnSpc>
                <a:spcPct val="110000"/>
              </a:lnSpc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provázání na horizont</a:t>
            </a:r>
            <a:endParaRPr lang="cs-CZ" altLang="cs-CZ" sz="1800" b="0" dirty="0">
              <a:solidFill>
                <a:schemeClr val="accent1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1D82E5AF-0BC6-4EDE-BF10-3F46A7CF7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226" y="5901764"/>
            <a:ext cx="5119867" cy="6781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Oboje přispívá k objemové složce entropie.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Každé jinak. Šlo by poznat na expanzi?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endParaRPr lang="cs-CZ" altLang="cs-CZ" sz="1800" b="0" dirty="0">
              <a:solidFill>
                <a:schemeClr val="bg2">
                  <a:lumMod val="50000"/>
                  <a:lumOff val="50000"/>
                </a:schemeClr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9C8B001E-4EB6-4B5C-8F58-4A44DB23E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5264" y="4775955"/>
            <a:ext cx="3642239" cy="373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0" indent="0">
              <a:lnSpc>
                <a:spcPct val="110000"/>
              </a:lnSpc>
              <a:defRPr/>
            </a:pPr>
            <a:r>
              <a:rPr kumimoji="1" lang="cs-CZ" altLang="cs-CZ" sz="1800" b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provázání na kratší vzdálenost</a:t>
            </a:r>
            <a:endParaRPr lang="cs-CZ" altLang="cs-CZ" sz="1800" b="0" dirty="0">
              <a:solidFill>
                <a:schemeClr val="accent1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4230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Temná energie a hmota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55CE640-75FB-41B0-8EF6-1D43CB3387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59" y="0"/>
            <a:ext cx="4840941" cy="6858000"/>
          </a:xfrm>
          <a:prstGeom prst="rect">
            <a:avLst/>
          </a:prstGeom>
        </p:spPr>
      </p:pic>
      <p:sp>
        <p:nvSpPr>
          <p:cNvPr id="10" name="Text Box 3">
            <a:extLst>
              <a:ext uri="{FF2B5EF4-FFF2-40B4-BE49-F238E27FC236}">
                <a16:creationId xmlns:a16="http://schemas.microsoft.com/office/drawing/2014/main" id="{8E387BB7-02AF-431A-957F-0E91B3288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69" y="5874869"/>
            <a:ext cx="2551480" cy="6781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0" indent="0">
              <a:lnSpc>
                <a:spcPct val="110000"/>
              </a:lnSpc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</a:rPr>
              <a:t>oboje může být dvěma </a:t>
            </a:r>
            <a:b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</a:rPr>
            </a:b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</a:rPr>
              <a:t>stranami téže mince</a:t>
            </a:r>
            <a:endParaRPr lang="cs-CZ" altLang="cs-CZ" sz="1800" b="0" dirty="0">
              <a:solidFill>
                <a:schemeClr val="accent1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180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Závěr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8E387BB7-02AF-431A-957F-0E91B3288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8872" y="1763754"/>
            <a:ext cx="5025737" cy="2201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</a:rPr>
              <a:t>zatím zajímavá hypotéza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dává předpovědi odlišné od OTR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zatím jen pro sféricky symetrický případ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podporují </a:t>
            </a:r>
            <a:r>
              <a:rPr lang="cs-CZ" alt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Gerard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t</a:t>
            </a:r>
            <a:r>
              <a:rPr lang="en-US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’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Hooft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, Leonard </a:t>
            </a:r>
            <a:r>
              <a:rPr lang="cs-CZ" alt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Susskind</a:t>
            </a:r>
            <a:endParaRPr lang="cs-CZ" altLang="cs-CZ" sz="1800" b="0" dirty="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měření pro i proti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reakce pro i proti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dlouhá cesta, slibná hypotéza </a:t>
            </a:r>
          </a:p>
        </p:txBody>
      </p:sp>
      <p:sp>
        <p:nvSpPr>
          <p:cNvPr id="6" name="Text Box 12">
            <a:extLst>
              <a:ext uri="{FF2B5EF4-FFF2-40B4-BE49-F238E27FC236}">
                <a16:creationId xmlns:a16="http://schemas.microsoft.com/office/drawing/2014/main" id="{9662A650-1BEB-48C9-80AB-44B9ABED3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97" y="4620279"/>
            <a:ext cx="8050024" cy="18969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1973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Jacob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vztah mezi termodynamikou a gravitací</a:t>
            </a:r>
          </a:p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1975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Stephen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Hawkingovo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záření</a:t>
            </a:r>
          </a:p>
          <a:p>
            <a:pPr marL="0" lvl="0" indent="0">
              <a:lnSpc>
                <a:spcPct val="110000"/>
              </a:lnSpc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1994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Hooft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Leonard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Susskind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holografický princip v mikrosvětě</a:t>
            </a:r>
          </a:p>
          <a:p>
            <a:pPr marL="0" lvl="0" indent="0">
              <a:lnSpc>
                <a:spcPct val="110000"/>
              </a:lnSpc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1995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Ted Jacobson: obecná relativita z termodynamiky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cs-CZ" sz="1800" b="0" dirty="0">
                <a:solidFill>
                  <a:srgbClr val="33CCFF"/>
                </a:solidFill>
                <a:latin typeface="Arial" panose="020B0604020202020204" pitchFamily="34" charset="0"/>
              </a:rPr>
              <a:t>2010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	Erik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Verlinde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gravitace jako entropická síla + holografický princip</a:t>
            </a:r>
          </a:p>
          <a:p>
            <a:pPr marL="0" lvl="0" indent="0">
              <a:lnSpc>
                <a:spcPct val="110000"/>
              </a:lnSpc>
              <a:defRPr/>
            </a:pPr>
            <a:r>
              <a:rPr lang="cs-CZ" altLang="cs-CZ" sz="1800" b="0" dirty="0">
                <a:solidFill>
                  <a:srgbClr val="33CCFF"/>
                </a:solidFill>
                <a:latin typeface="Arial" panose="020B0604020202020204" pitchFamily="34" charset="0"/>
              </a:rPr>
              <a:t>2016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	Erik </a:t>
            </a:r>
            <a:r>
              <a:rPr lang="cs-CZ" altLang="cs-CZ" sz="1800" b="0" dirty="0" err="1">
                <a:solidFill>
                  <a:schemeClr val="accent1"/>
                </a:solidFill>
                <a:latin typeface="Arial" panose="020B0604020202020204" pitchFamily="34" charset="0"/>
              </a:rPr>
              <a:t>Verlinde</a:t>
            </a:r>
            <a:r>
              <a:rPr lang="cs-CZ" altLang="cs-CZ" sz="1800" b="0" dirty="0">
                <a:solidFill>
                  <a:schemeClr val="accent1"/>
                </a:solidFill>
                <a:latin typeface="Arial" panose="020B0604020202020204" pitchFamily="34" charset="0"/>
              </a:rPr>
              <a:t>: přidává vakuový zdroj entropie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E209DFB3-AA73-4DA6-BA18-6DB1CCDD1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97" y="4092770"/>
            <a:ext cx="5025737" cy="373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lvl="0" indent="0">
              <a:lnSpc>
                <a:spcPct val="110000"/>
              </a:lnSpc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</a:rPr>
              <a:t>REKAPITULACE</a:t>
            </a:r>
            <a:endParaRPr lang="cs-CZ" altLang="cs-CZ" sz="1800" b="0" dirty="0">
              <a:solidFill>
                <a:srgbClr val="33CCFF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1ADAE9B8-2E69-4901-9E1C-CA556FF1320B}"/>
              </a:ext>
            </a:extLst>
          </p:cNvPr>
          <p:cNvSpPr txBox="1"/>
          <p:nvPr/>
        </p:nvSpPr>
        <p:spPr>
          <a:xfrm>
            <a:off x="5739317" y="191725"/>
            <a:ext cx="3258693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800" b="0" dirty="0">
                <a:solidFill>
                  <a:schemeClr val="bg1"/>
                </a:solidFill>
                <a:latin typeface="+mn-lt"/>
              </a:rPr>
              <a:t>1) entropická síla (2010)</a:t>
            </a:r>
          </a:p>
          <a:p>
            <a:r>
              <a:rPr lang="cs-CZ" sz="1800" b="0" dirty="0">
                <a:solidFill>
                  <a:schemeClr val="bg1"/>
                </a:solidFill>
                <a:latin typeface="+mn-lt"/>
              </a:rPr>
              <a:t>2) holografický princip (2010)</a:t>
            </a:r>
          </a:p>
          <a:p>
            <a:r>
              <a:rPr lang="cs-CZ" sz="1800" b="0" dirty="0">
                <a:solidFill>
                  <a:schemeClr val="bg1"/>
                </a:solidFill>
                <a:latin typeface="+mn-lt"/>
              </a:rPr>
              <a:t>3) fluktuace vakua (2016)</a:t>
            </a:r>
          </a:p>
        </p:txBody>
      </p:sp>
    </p:spTree>
    <p:extLst>
      <p:ext uri="{BB962C8B-B14F-4D97-AF65-F5344CB8AC3E}">
        <p14:creationId xmlns:p14="http://schemas.microsoft.com/office/powerpoint/2010/main" val="222652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8396288" cy="659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Edmond Halley (1656–1742)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862" y="1499433"/>
            <a:ext cx="3794629" cy="191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komety z let 1456, 1531, 1607, 1682</a:t>
            </a:r>
            <a:b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</a:b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mají podobné parametry drah</a:t>
            </a:r>
          </a:p>
          <a:p>
            <a:pPr marL="285750" marR="0" lvl="0" indent="-285750" algn="l" defTabSz="914400" rtl="0" eaLnBrk="0" fontAlgn="base" latinLnBrk="0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je to jediná kometa!</a:t>
            </a:r>
          </a:p>
          <a:p>
            <a:pPr marL="285750" marR="0" lvl="0" indent="-285750" algn="l" defTabSz="914400" rtl="0" eaLnBrk="0" fontAlgn="base" latinLnBrk="0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vrátí se roku 1758</a:t>
            </a:r>
          </a:p>
          <a:p>
            <a:pPr marL="285750" marR="0" lvl="0" indent="-285750" algn="l" defTabSz="914400" rtl="0" eaLnBrk="0" fontAlgn="base" latinLnBrk="0" hangingPunct="0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triumf Newtonovy mechaniky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545" y="0"/>
            <a:ext cx="5195455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543651"/>
            <a:ext cx="3871587" cy="2314349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4564907"/>
            <a:ext cx="639919" cy="34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1682</a:t>
            </a:r>
          </a:p>
        </p:txBody>
      </p:sp>
    </p:spTree>
    <p:extLst>
      <p:ext uri="{BB962C8B-B14F-4D97-AF65-F5344CB8AC3E}">
        <p14:creationId xmlns:p14="http://schemas.microsoft.com/office/powerpoint/2010/main" val="165884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227833" y="6056002"/>
            <a:ext cx="3145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0" dirty="0">
                <a:solidFill>
                  <a:schemeClr val="bg2"/>
                </a:solidFill>
                <a:latin typeface="+mn-lt"/>
              </a:rPr>
              <a:t>kdo ví, možná…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77A232E-7737-4AD4-8957-DA2B467D1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" y="80199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726" cy="685800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8396288" cy="659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Slavný návrat 1758/1759</a:t>
            </a:r>
          </a:p>
        </p:txBody>
      </p:sp>
    </p:spTree>
    <p:extLst>
      <p:ext uri="{BB962C8B-B14F-4D97-AF65-F5344CB8AC3E}">
        <p14:creationId xmlns:p14="http://schemas.microsoft.com/office/powerpoint/2010/main" val="72671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Rectangle 2">
            <a:extLst>
              <a:ext uri="{FF2B5EF4-FFF2-40B4-BE49-F238E27FC236}">
                <a16:creationId xmlns:a16="http://schemas.microsoft.com/office/drawing/2014/main" id="{6196B1B3-9FEA-457A-85EA-CFA354C3B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400"/>
            <a:ext cx="71628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Halleyova kometa</a:t>
            </a:r>
          </a:p>
        </p:txBody>
      </p:sp>
      <p:pic>
        <p:nvPicPr>
          <p:cNvPr id="785416" name="Picture 8">
            <a:extLst>
              <a:ext uri="{FF2B5EF4-FFF2-40B4-BE49-F238E27FC236}">
                <a16:creationId xmlns:a16="http://schemas.microsoft.com/office/drawing/2014/main" id="{BA0044DE-D72F-4A0E-B26C-64588671C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0175"/>
            <a:ext cx="9144000" cy="478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2" name="Rectangle 4">
            <a:extLst>
              <a:ext uri="{FF2B5EF4-FFF2-40B4-BE49-F238E27FC236}">
                <a16:creationId xmlns:a16="http://schemas.microsoft.com/office/drawing/2014/main" id="{B0EF4A04-019C-4031-BFE8-FC46A8CF7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628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Sirius B</a:t>
            </a:r>
          </a:p>
        </p:txBody>
      </p:sp>
      <p:sp>
        <p:nvSpPr>
          <p:cNvPr id="780293" name="Text Box 5">
            <a:extLst>
              <a:ext uri="{FF2B5EF4-FFF2-40B4-BE49-F238E27FC236}">
                <a16:creationId xmlns:a16="http://schemas.microsoft.com/office/drawing/2014/main" id="{4FAF1EC4-2399-46C0-9D36-10F3F22B4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723900"/>
            <a:ext cx="4818063" cy="9255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1834: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Fridrich Bessel – zvlněná dráha Siria,</a:t>
            </a:r>
            <a:b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předpověď existence Siria 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1862: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objev Alvan Clark, test objektivu 45 cm</a:t>
            </a:r>
          </a:p>
        </p:txBody>
      </p:sp>
      <p:sp>
        <p:nvSpPr>
          <p:cNvPr id="780294" name="Text Box 6">
            <a:extLst>
              <a:ext uri="{FF2B5EF4-FFF2-40B4-BE49-F238E27FC236}">
                <a16:creationId xmlns:a16="http://schemas.microsoft.com/office/drawing/2014/main" id="{16224F59-2E9C-42DB-8279-A6B56C45D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4635500"/>
            <a:ext cx="4760913" cy="1749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průměr: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11 736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hustota: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3×10</a:t>
            </a:r>
            <a:r>
              <a:rPr kumimoji="1" lang="cs-CZ" altLang="cs-CZ" sz="1800" b="0" i="0" u="none" strike="noStrike" kern="1200" cap="none" spc="0" normalizeH="0" baseline="3000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kg/cm</a:t>
            </a:r>
            <a:r>
              <a:rPr kumimoji="1" lang="cs-CZ" altLang="cs-CZ" sz="1800" b="0" i="0" u="none" strike="noStrike" kern="1200" cap="none" spc="0" normalizeH="0" baseline="3000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hmotnost: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0,98 </a:t>
            </a:r>
            <a:r>
              <a:rPr kumimoji="1" lang="cs-CZ" altLang="cs-CZ" sz="1800" b="0" i="1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</a:t>
            </a:r>
            <a:r>
              <a:rPr kumimoji="1" lang="cs-CZ" altLang="cs-CZ" sz="1800" b="0" i="0" u="none" strike="noStrike" kern="1200" cap="none" spc="0" normalizeH="0" baseline="-2500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teplota: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25 200 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oběh: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50 let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vzdálenost: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8,6 ly</a:t>
            </a:r>
          </a:p>
        </p:txBody>
      </p:sp>
      <p:pic>
        <p:nvPicPr>
          <p:cNvPr id="780298" name="Picture 10" descr="siriusastromb">
            <a:extLst>
              <a:ext uri="{FF2B5EF4-FFF2-40B4-BE49-F238E27FC236}">
                <a16:creationId xmlns:a16="http://schemas.microsoft.com/office/drawing/2014/main" id="{76BEFAB3-75F1-4B79-AA6E-AACF51E7F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897063"/>
            <a:ext cx="4814887" cy="251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0300" name="Picture 12" descr="0056-091-Belye-karliki">
            <a:extLst>
              <a:ext uri="{FF2B5EF4-FFF2-40B4-BE49-F238E27FC236}">
                <a16:creationId xmlns:a16="http://schemas.microsoft.com/office/drawing/2014/main" id="{1BDF1921-A2D0-4718-8607-7EE15218B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13" y="3686175"/>
            <a:ext cx="3852862" cy="27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0302" name="Picture 14" descr="SiriusPup">
            <a:extLst>
              <a:ext uri="{FF2B5EF4-FFF2-40B4-BE49-F238E27FC236}">
                <a16:creationId xmlns:a16="http://schemas.microsoft.com/office/drawing/2014/main" id="{8F0C01F2-0B5E-4B92-BED1-3EC33B90C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3" y="723900"/>
            <a:ext cx="3875087" cy="280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0303" name="Text Box 15">
            <a:extLst>
              <a:ext uri="{FF2B5EF4-FFF2-40B4-BE49-F238E27FC236}">
                <a16:creationId xmlns:a16="http://schemas.microsoft.com/office/drawing/2014/main" id="{0D85A406-A436-4BDD-BDEF-4C5A3C163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5775" y="6478588"/>
            <a:ext cx="2797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4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objevitelský snímek (Alvan Clark)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13755</TotalTime>
  <Words>1505</Words>
  <Application>Microsoft Office PowerPoint</Application>
  <PresentationFormat>Předvádění na obrazovce (4:3)</PresentationFormat>
  <Paragraphs>365</Paragraphs>
  <Slides>60</Slides>
  <Notes>12</Notes>
  <HiddenSlides>0</HiddenSlides>
  <MMClips>0</MMClips>
  <ScaleCrop>false</ScaleCrop>
  <HeadingPairs>
    <vt:vector size="8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10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60</vt:i4>
      </vt:variant>
    </vt:vector>
  </HeadingPairs>
  <TitlesOfParts>
    <vt:vector size="81" baseType="lpstr">
      <vt:lpstr>ＭＳ Ｐゴシック</vt:lpstr>
      <vt:lpstr>Arial</vt:lpstr>
      <vt:lpstr>Arial Narrow</vt:lpstr>
      <vt:lpstr>Calibri</vt:lpstr>
      <vt:lpstr>Monotype Sorts</vt:lpstr>
      <vt:lpstr>Symbol</vt:lpstr>
      <vt:lpstr>Times New Roman</vt:lpstr>
      <vt:lpstr>Wingdings</vt:lpstr>
      <vt:lpstr>Default Design</vt:lpstr>
      <vt:lpstr>2_Default Design</vt:lpstr>
      <vt:lpstr>6_Default Design</vt:lpstr>
      <vt:lpstr>1_Default Design</vt:lpstr>
      <vt:lpstr>4_Default Design</vt:lpstr>
      <vt:lpstr>Motiv sady Office</vt:lpstr>
      <vt:lpstr>9_Default Design</vt:lpstr>
      <vt:lpstr>1_Motiv sady Office</vt:lpstr>
      <vt:lpstr>11_Default Design</vt:lpstr>
      <vt:lpstr>3_Default Design</vt:lpstr>
      <vt:lpstr>Equation</vt:lpstr>
      <vt:lpstr>CorelDRAW</vt:lpstr>
      <vt:lpstr>PHOTO-PAINT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Verlindeho gravitace</dc:title>
  <dc:creator>Petr Kulhanek</dc:creator>
  <cp:lastModifiedBy>Lucie Kulhankova</cp:lastModifiedBy>
  <cp:revision>1224</cp:revision>
  <dcterms:created xsi:type="dcterms:W3CDTF">1998-08-13T14:52:10Z</dcterms:created>
  <dcterms:modified xsi:type="dcterms:W3CDTF">2022-03-21T15:20:57Z</dcterms:modified>
</cp:coreProperties>
</file>