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88" r:id="rId2"/>
    <p:sldMasterId id="2147483702" r:id="rId3"/>
    <p:sldMasterId id="2147483730" r:id="rId4"/>
    <p:sldMasterId id="2147483744" r:id="rId5"/>
    <p:sldMasterId id="2147483759" r:id="rId6"/>
  </p:sldMasterIdLst>
  <p:notesMasterIdLst>
    <p:notesMasterId r:id="rId58"/>
  </p:notesMasterIdLst>
  <p:handoutMasterIdLst>
    <p:handoutMasterId r:id="rId59"/>
  </p:handoutMasterIdLst>
  <p:sldIdLst>
    <p:sldId id="349" r:id="rId7"/>
    <p:sldId id="517" r:id="rId8"/>
    <p:sldId id="388" r:id="rId9"/>
    <p:sldId id="1174" r:id="rId10"/>
    <p:sldId id="1173" r:id="rId11"/>
    <p:sldId id="1175" r:id="rId12"/>
    <p:sldId id="1176" r:id="rId13"/>
    <p:sldId id="1177" r:id="rId14"/>
    <p:sldId id="1178" r:id="rId15"/>
    <p:sldId id="1179" r:id="rId16"/>
    <p:sldId id="1180" r:id="rId17"/>
    <p:sldId id="1181" r:id="rId18"/>
    <p:sldId id="1182" r:id="rId19"/>
    <p:sldId id="1183" r:id="rId20"/>
    <p:sldId id="1121" r:id="rId21"/>
    <p:sldId id="1184" r:id="rId22"/>
    <p:sldId id="1185" r:id="rId23"/>
    <p:sldId id="446" r:id="rId24"/>
    <p:sldId id="1165" r:id="rId25"/>
    <p:sldId id="447" r:id="rId26"/>
    <p:sldId id="1186" r:id="rId27"/>
    <p:sldId id="1166" r:id="rId28"/>
    <p:sldId id="1187" r:id="rId29"/>
    <p:sldId id="1188" r:id="rId30"/>
    <p:sldId id="1167" r:id="rId31"/>
    <p:sldId id="1168" r:id="rId32"/>
    <p:sldId id="1169" r:id="rId33"/>
    <p:sldId id="1189" r:id="rId34"/>
    <p:sldId id="1190" r:id="rId35"/>
    <p:sldId id="1191" r:id="rId36"/>
    <p:sldId id="1172" r:id="rId37"/>
    <p:sldId id="452" r:id="rId38"/>
    <p:sldId id="441" r:id="rId39"/>
    <p:sldId id="1220" r:id="rId40"/>
    <p:sldId id="1221" r:id="rId41"/>
    <p:sldId id="1145" r:id="rId42"/>
    <p:sldId id="435" r:id="rId43"/>
    <p:sldId id="1164" r:id="rId44"/>
    <p:sldId id="1222" r:id="rId45"/>
    <p:sldId id="1146" r:id="rId46"/>
    <p:sldId id="449" r:id="rId47"/>
    <p:sldId id="1223" r:id="rId48"/>
    <p:sldId id="657" r:id="rId49"/>
    <p:sldId id="311" r:id="rId50"/>
    <p:sldId id="700" r:id="rId51"/>
    <p:sldId id="1224" r:id="rId52"/>
    <p:sldId id="1225" r:id="rId53"/>
    <p:sldId id="1226" r:id="rId54"/>
    <p:sldId id="1227" r:id="rId55"/>
    <p:sldId id="1228" r:id="rId56"/>
    <p:sldId id="430" r:id="rId57"/>
  </p:sldIdLst>
  <p:sldSz cx="9144000" cy="6858000" type="screen4x3"/>
  <p:notesSz cx="6645275" cy="97774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umimoji="1" sz="1400" b="1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4EDFC"/>
    <a:srgbClr val="480C06"/>
    <a:srgbClr val="813117"/>
    <a:srgbClr val="696969"/>
    <a:srgbClr val="2959AA"/>
    <a:srgbClr val="003399"/>
    <a:srgbClr val="000000"/>
    <a:srgbClr val="E6E6E6"/>
    <a:srgbClr val="006600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0" autoAdjust="0"/>
    <p:restoredTop sz="92779" autoAdjust="0"/>
  </p:normalViewPr>
  <p:slideViewPr>
    <p:cSldViewPr snapToGrid="0">
      <p:cViewPr>
        <p:scale>
          <a:sx n="150" d="100"/>
          <a:sy n="150" d="100"/>
        </p:scale>
        <p:origin x="378" y="-2058"/>
      </p:cViewPr>
      <p:guideLst>
        <p:guide orient="horz" pos="21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Relationship Id="rId4" Type="http://schemas.openxmlformats.org/officeDocument/2006/relationships/image" Target="../media/image26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7" Type="http://schemas.openxmlformats.org/officeDocument/2006/relationships/image" Target="../media/image72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Relationship Id="rId4" Type="http://schemas.openxmlformats.org/officeDocument/2006/relationships/image" Target="../media/image44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Petr Kulhánek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62A0E4DE-2BC4-4D8C-9F57-7B7D1F1683AE}" type="datetime1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r>
              <a:rPr lang="cs-CZ"/>
              <a:t>Kosmologie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844271A9-A981-47AB-B505-BAA15704157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04024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65550" y="0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F0BE4508-9949-4A78-90B3-928010FBF0A3}" type="datetime1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7888" y="733425"/>
            <a:ext cx="4889500" cy="36671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5825" y="4645025"/>
            <a:ext cx="4873625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noProof="0"/>
              <a:t>Klepnutím lze upravit styly předlohy textu</a:t>
            </a:r>
          </a:p>
          <a:p>
            <a:pPr lvl="1"/>
            <a:r>
              <a:rPr lang="cs-CZ" noProof="0"/>
              <a:t>Druhá úroveň</a:t>
            </a:r>
          </a:p>
          <a:p>
            <a:pPr lvl="2"/>
            <a:r>
              <a:rPr lang="cs-CZ" noProof="0"/>
              <a:t>Třetí úroveň</a:t>
            </a:r>
          </a:p>
          <a:p>
            <a:pPr lvl="3"/>
            <a:r>
              <a:rPr lang="cs-CZ" noProof="0"/>
              <a:t>Čtvrtá úroveň</a:t>
            </a:r>
          </a:p>
          <a:p>
            <a:pPr lvl="4"/>
            <a:r>
              <a:rPr lang="cs-CZ" noProof="0"/>
              <a:t>Pátá úroveň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b="0"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65550" y="9288463"/>
            <a:ext cx="2879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 b="0" smtClean="0"/>
            </a:lvl1pPr>
          </a:lstStyle>
          <a:p>
            <a:pPr>
              <a:defRPr/>
            </a:pPr>
            <a:fld id="{98EFBF1E-8435-4FF7-BB67-3F32C8ECE12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14328034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95455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60213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16280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2465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5757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28044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0668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0015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7742034-AFA6-41AD-9E2A-C3D4F4E027A3}" type="datetime1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03.07.2022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6A82522-FE63-42EF-ACE2-0D368C6451EE}" type="slidenum">
              <a:rPr kumimoji="0" lang="cs-CZ" altLang="cs-CZ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41</a:t>
            </a:fld>
            <a:endParaRPr kumimoji="0" lang="cs-CZ" altLang="cs-CZ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016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073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343186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5304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5320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04491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9453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2945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>
              <a:defRPr/>
            </a:pPr>
            <a:fld id="{F0BE4508-9949-4A78-90B3-928010FBF0A3}" type="datetime1">
              <a:rPr lang="cs-CZ" smtClean="0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EFBF1E-8435-4FF7-BB67-3F32C8ECE126}" type="slidenum">
              <a:rPr lang="cs-CZ" smtClean="0"/>
              <a:pPr>
                <a:defRPr/>
              </a:pPr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520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3500438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noProof="0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noProof="0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1FD0C93-B725-4F68-93FF-65A95A29BFF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800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62558-DAC3-45DD-8956-5F0DB9748C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494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FB7CA0-C669-41EB-B504-AB7C28582A1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14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24A10-93FA-458B-AE3F-27A847044D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59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B3429-7485-4D9C-8DF0-D0EFAC8C3B36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28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75DE9A0-7693-4E6F-8180-D7095C64653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54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0D6A134-7AF2-4E9F-9F85-F9B00EFA0D0F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3356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67F9F25-2CBC-4317-9935-7F9F5A6C6D8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798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A7489E2-C70A-4BE4-AB5A-152DCB17DF3B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026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57B0AE7-9629-45EA-82D2-2EA0FDF21B45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503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5D90AA4-B0E0-4FDB-B8A3-541F31F23859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049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880F5B-7280-4AF9-BBB7-FF5700670E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6832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F7BA56-CF32-40C8-AD2F-5961AF9AA97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64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1265467-7125-4C3F-A671-0EE2D1DC2A68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60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3FBE0F-1E37-4443-BF18-E34C1C88CE8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39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E6A110D-9A4C-4BF0-B87F-2CD8CCD11C6E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307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30CD07D-2EF7-4636-89E9-9210BF253A5A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47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5E907F-416B-4C53-9E3A-2550D5E52223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898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Line 2">
            <a:extLst>
              <a:ext uri="{FF2B5EF4-FFF2-40B4-BE49-F238E27FC236}">
                <a16:creationId xmlns:a16="http://schemas.microsoft.com/office/drawing/2014/main" id="{7B328051-68B4-42F5-894A-25936C0F6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5" name="Arc 3">
            <a:extLst>
              <a:ext uri="{FF2B5EF4-FFF2-40B4-BE49-F238E27FC236}">
                <a16:creationId xmlns:a16="http://schemas.microsoft.com/office/drawing/2014/main" id="{B9626274-78C7-4AEC-AFBA-A8B9A03ED9CB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34AEDD1-438C-42A3-A9DF-4F9DA3EBB2C8}"/>
              </a:ext>
            </a:extLst>
          </p:cNvPr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pPr lvl="0"/>
            <a:r>
              <a:rPr lang="cs-CZ" altLang="cs-CZ" noProof="0"/>
              <a:t>Klepnutím upravíte styl předlohy nadpisu.</a:t>
            </a:r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614C673-DC0D-49C8-9AD5-0DDB19F121EA}"/>
              </a:ext>
            </a:extLst>
          </p:cNvPr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pPr lvl="0"/>
            <a:r>
              <a:rPr lang="cs-CZ" altLang="cs-CZ" noProof="0"/>
              <a:t>Klepnutím upravíte styl předlohy podnadpisu.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FF93D8D3-6FF3-4270-B319-8FE5AF7B842E}"/>
              </a:ext>
            </a:extLst>
          </p:cNvPr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57969539-33E3-492B-8D56-814B79F8EC7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080" name="Rectangle 8">
            <a:extLst>
              <a:ext uri="{FF2B5EF4-FFF2-40B4-BE49-F238E27FC236}">
                <a16:creationId xmlns:a16="http://schemas.microsoft.com/office/drawing/2014/main" id="{644A206D-230E-44F1-8CF3-D5566E1F39E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A7BEDEF-DAA0-4A6A-A631-1A65335822A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740247793"/>
      </p:ext>
    </p:extLst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C6EC1F-69CA-4A34-825E-D2DD4AEEC6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8E06D4CB-7378-4216-A015-0EA27B797C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EC3E38A-6B49-4F34-9BF9-695CDACFA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566CDBA-F4D7-42E0-9573-DD0050CAA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3804B2B-19D7-4376-A419-4314911C6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BF71D8-162B-4237-B8F6-2E294462A86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123365433"/>
      </p:ext>
    </p:extLst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F3581D-795F-44FB-8657-E8CC67287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4EFDF03D-1D53-4C27-AD82-FF16F4127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C4AC149-3BB9-44E2-BE1C-2C2F5A9E8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47798C8-13E4-4245-889A-4A99F9EBD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C6E48E5-13D5-4AC2-B7FF-8C64B6775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73320-92C8-464F-93C7-E898F3D9962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980106448"/>
      </p:ext>
    </p:extLst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01B897F-0857-459D-BE1E-DE683C6F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64624CD3-1600-433E-A80F-18A8E3ACFD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7881AB0-2F94-4198-B2B6-F7C27ECE87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9D8D6A26-4593-4586-A253-84682D5193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A62EF58-1E39-4F9F-A4A0-E93060CB0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5DF9ACC0-62E8-440A-A29F-678B367A31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A3DDD-A27F-444A-803C-BD51E09B62F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57084362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CE3221-87D2-4586-A418-27A20AF5B8F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259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E2EB66-2D11-4FBF-83FF-6EA2A7248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F89D236B-83F9-46FF-9051-1CBB77BAD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BF751B93-E3F4-41B8-9FF6-507FEF642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1D7CCDB3-72FF-4058-9D9A-C8AAC0B643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F6BFB6CA-2427-4D58-8F7D-C971E5A50E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1F6BCA7F-8783-4784-A1F5-8FFE885F2A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3A90BCFF-3751-4B8B-9B34-EFAC0C81C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33D706A7-84E9-4A4D-B7B1-8186ED4EA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F8E19-66F5-416D-8A9E-F45BF2D1A09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062706162"/>
      </p:ext>
    </p:extLst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3F7490-EFB4-4F49-AD57-29B4A56EE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C86C994C-5ABF-4FA8-B97B-533E0C8F5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7840211-F80C-4031-9342-2F38E4EBF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A715384-64C3-4677-8C86-15551230F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8F524-2446-443B-9DD3-2EA84368FBB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08006883"/>
      </p:ext>
    </p:extLst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8461CBEE-8CE5-457D-921F-69FA02526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4E21EE3-B9C2-4757-8CD4-7EF8FB3B4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B1F827C-BD89-49E5-A738-2825042C5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709F45-D498-4FD4-BE48-DA98608B819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70923133"/>
      </p:ext>
    </p:extLst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3DD32F8-4F96-4C2E-828E-BC6997772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3B613F0-72EC-4DF5-8E6D-AB65E5984B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8937BAE-16C7-4422-88D1-10236D6D8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66275E3A-787F-4E97-B38D-098283F8E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DCEA2E1-3886-4AA3-8D07-AD592B80B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738EEFF1-66E5-49EF-94A2-1EB7BDE4C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FAEC-03C4-4474-9AF7-95B3C8787A0A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92564379"/>
      </p:ext>
    </p:extLst>
  </p:cSld>
  <p:clrMapOvr>
    <a:masterClrMapping/>
  </p:clrMapOvr>
  <p:transition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60E9889-4A46-49BD-85DC-67CF4C49F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134BB61-01F7-4C79-BC93-ED468F53C5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2712C970-24D5-4E5A-92BF-0F333F7DA6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24B17F69-E92E-4761-92AD-213699D13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D5F9D5B3-2B48-41F6-9EA2-864020738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D09C1A67-4459-409A-90E0-7596CF701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8BC6A4-ECDF-436E-808F-EA9D2E0F85A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43005686"/>
      </p:ext>
    </p:extLst>
  </p:cSld>
  <p:clrMapOvr>
    <a:masterClrMapping/>
  </p:clrMapOvr>
  <p:transition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5B1E4A2-B4AF-415F-92C9-33FEE5746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B474B3B7-6E5D-4C1D-B708-9F34988183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A5DA5AD-0D2F-4454-9A35-CCDED08FC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7837C0C-9910-4531-B62B-9335A1D10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1BFBE0E-5A14-4BD1-B7AF-87E5445E7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2AF575-9A3A-49AC-AEEC-DC363318C18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91878697"/>
      </p:ext>
    </p:extLst>
  </p:cSld>
  <p:clrMapOvr>
    <a:masterClrMapping/>
  </p:clrMapOvr>
  <p:transition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A35DDB39-4278-431E-B9FB-8681C8E1DC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A2AA3C95-236C-4D60-8A74-7A7B00EE1C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A89171-2DC0-4E86-96AE-E8D06A9FED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6197727-7122-4236-97E4-61A7CCC1C7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4B9BFD8-BC90-4BD2-921D-F7CB79211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006D21-48A0-462C-89A6-C9480A3EFBB7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483701371"/>
      </p:ext>
    </p:extLst>
  </p:cSld>
  <p:clrMapOvr>
    <a:masterClrMapping/>
  </p:clrMapOvr>
  <p:transition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>
            <a:extLst>
              <a:ext uri="{FF2B5EF4-FFF2-40B4-BE49-F238E27FC236}">
                <a16:creationId xmlns:a16="http://schemas.microsoft.com/office/drawing/2014/main" id="{A48ED8F9-8ADB-4B98-A284-444125974827}"/>
              </a:ext>
            </a:extLst>
          </p:cNvPr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8BB7446B-A8B6-4914-BD8E-9733CE18B0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8DE15507-EA05-4FBC-B4BD-711D6C2978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613606D-7461-4092-9C63-0DC8B4621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CCFB903-7F70-4D5B-AAC1-5037FEC3553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290662485"/>
      </p:ext>
    </p:extLst>
  </p:cSld>
  <p:clrMapOvr>
    <a:masterClrMapping/>
  </p:clrMapOvr>
  <p:transition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Nadpis, 1 velký a 2 malé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776598-C681-42F2-8647-4F677EEAE6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B3F3359E-3D90-41D6-B065-00C4B3C048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1183FC68-F9C8-4747-ADFE-341C0017FDA7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943600" y="19812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obsah 4">
            <a:extLst>
              <a:ext uri="{FF2B5EF4-FFF2-40B4-BE49-F238E27FC236}">
                <a16:creationId xmlns:a16="http://schemas.microsoft.com/office/drawing/2014/main" id="{E7F75039-144B-4DA7-9427-9A58F09FF53F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5943600" y="4114800"/>
            <a:ext cx="2971800" cy="1981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5">
            <a:extLst>
              <a:ext uri="{FF2B5EF4-FFF2-40B4-BE49-F238E27FC236}">
                <a16:creationId xmlns:a16="http://schemas.microsoft.com/office/drawing/2014/main" id="{E0A4FF28-BCBC-4B5B-A92C-D2E580BF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zápatí 6">
            <a:extLst>
              <a:ext uri="{FF2B5EF4-FFF2-40B4-BE49-F238E27FC236}">
                <a16:creationId xmlns:a16="http://schemas.microsoft.com/office/drawing/2014/main" id="{15CFF9C9-C59D-4153-9760-24E33EFA5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876A05BA-E408-49CC-8B2B-7A1CC47B5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9E5C64B-4121-4A3D-8249-ECD19FF1344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196462188"/>
      </p:ext>
    </p:extLst>
  </p:cSld>
  <p:clrMapOvr>
    <a:masterClrMapping/>
  </p:clrMapOvr>
  <p:transition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85042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FDC42E-A813-4C7B-B81D-B6525478AEE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7996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268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9405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901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3313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353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640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2547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211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432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4052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5ED6D-FD9E-44FC-A0C3-2720DE45ECC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2746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20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668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0" y="1708150"/>
            <a:ext cx="9147175" cy="0"/>
          </a:xfrm>
          <a:prstGeom prst="line">
            <a:avLst/>
          </a:prstGeom>
          <a:noFill/>
          <a:ln w="12700" cap="sq">
            <a:solidFill>
              <a:schemeClr val="bg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5" name="Arc 3"/>
          <p:cNvSpPr>
            <a:spLocks/>
          </p:cNvSpPr>
          <p:nvPr/>
        </p:nvSpPr>
        <p:spPr bwMode="auto">
          <a:xfrm>
            <a:off x="0" y="842963"/>
            <a:ext cx="3500438" cy="6018212"/>
          </a:xfrm>
          <a:custGeom>
            <a:avLst/>
            <a:gdLst>
              <a:gd name="T0" fmla="*/ 0 w 21600"/>
              <a:gd name="T1" fmla="*/ 0 h 21600"/>
              <a:gd name="T2" fmla="*/ 567271583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2743200" y="427038"/>
            <a:ext cx="6399213" cy="1524000"/>
          </a:xfrm>
        </p:spPr>
        <p:txBody>
          <a:bodyPr anchor="b"/>
          <a:lstStyle>
            <a:lvl1pPr>
              <a:lnSpc>
                <a:spcPct val="80000"/>
              </a:lnSpc>
              <a:defRPr sz="6600"/>
            </a:lvl1pPr>
          </a:lstStyle>
          <a:p>
            <a:r>
              <a:rPr lang="cs-CZ"/>
              <a:t>Klepnutím upravíte styl předlohy nadpisu.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191000" y="1752600"/>
            <a:ext cx="4572000" cy="1752600"/>
          </a:xfrm>
        </p:spPr>
        <p:txBody>
          <a:bodyPr/>
          <a:lstStyle>
            <a:lvl1pPr marL="0" indent="0">
              <a:buFont typeface="Monotype Sorts" pitchFamily="2" charset="2"/>
              <a:buNone/>
              <a:defRPr sz="2400"/>
            </a:lvl1pPr>
          </a:lstStyle>
          <a:p>
            <a:r>
              <a:rPr lang="cs-CZ"/>
              <a:t>Klepnutím upravíte styl předlohy podnadpisu.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E3951-4C35-40E7-B7FA-0B977F40642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130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D78E-F20C-4C35-97E9-527103D8B1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24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43D5A-B112-4896-B257-B21B8A646B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0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9D925-46D4-4983-83FE-D9D223A97B5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9871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E831F-8887-4733-9C12-A52E10A4BC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283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F8CC3F-9E55-4D77-988B-8EF61516744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73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10066-3F1C-49EA-B32A-426BB73CB4E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594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D128D7-E91C-4136-906D-095E473C10C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911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C322F1-5B71-41B3-8150-9B0EEB6B296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1586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DFF35-EBFB-4F31-808B-AC6446E1B1E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274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706735-A49E-4975-A47D-90DD3EDC7EF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675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91400" y="609600"/>
            <a:ext cx="1524000" cy="5486400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2819400" y="609600"/>
            <a:ext cx="4419600" cy="5486400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A10214-55CC-4DA5-9C08-F8377D4B886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118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/>
          </p:nvPr>
        </p:nvSpPr>
        <p:spPr>
          <a:xfrm>
            <a:off x="2819400" y="609600"/>
            <a:ext cx="6096000" cy="54864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527B0-BE28-4343-AF56-5D67F9285E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049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896D9-7C6D-444F-B8AE-0711BADC801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6726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Nadpis, text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819400" y="609600"/>
            <a:ext cx="6096000" cy="1143000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half" idx="1"/>
          </p:nvPr>
        </p:nvSpPr>
        <p:spPr>
          <a:xfrm>
            <a:off x="28194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943600" y="1981200"/>
            <a:ext cx="2971800" cy="41148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5814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cs-CZ" alt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56A5343-5069-4BDB-8009-6C0A9A04AB5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066285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1FAA3C68-11B8-4173-9904-052DB13C5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43D13-BF31-4040-82F1-2A1820CA1EB2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2562346-1D85-443A-91A6-6009F9347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27DD6DA-9AFF-4749-BF7E-2D262A472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5D4D6E-AE52-4129-AE78-F57521D698B3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01372194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92FE4EF-F5BD-4C0A-977C-BF48C6881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15DBC-44D4-45A2-A8AF-68EB82E8AC61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9C0B4C9B-6069-48F3-B3E6-62B7C3090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5918CC4-A96C-4B86-8F02-92AFB3A7E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473859-47B1-4F1F-8546-919B8A2CEB9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28602700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F5D09AA-0249-4441-A1F1-8F96C435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6EA56-C5AC-4E97-93A3-1929174B7108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BC71A3-41A8-4E94-B934-58C15583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E9B57A2-2962-4606-A2F8-A4A852C29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72270-9EFB-405E-B10D-C2008C3936CB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8915853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0B6F0087-26DB-429B-834F-EC124BE2B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2E358-AAFF-482A-95F6-1C1E8754A563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729C1789-B44E-4001-B8C2-D6C509E2A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B7287FFE-E30B-40A2-B869-6C51514D1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398787-3FA2-4F1B-894B-CA14E1855E75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372824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7A30DA-5D10-4099-AD7B-3CB288EAB0A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3242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3">
            <a:extLst>
              <a:ext uri="{FF2B5EF4-FFF2-40B4-BE49-F238E27FC236}">
                <a16:creationId xmlns:a16="http://schemas.microsoft.com/office/drawing/2014/main" id="{E251D0E3-9298-40D0-9918-DA634F34C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B77B4-CC86-40B2-8075-E322B14C4A16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8" name="Zástupný symbol pro zápatí 4">
            <a:extLst>
              <a:ext uri="{FF2B5EF4-FFF2-40B4-BE49-F238E27FC236}">
                <a16:creationId xmlns:a16="http://schemas.microsoft.com/office/drawing/2014/main" id="{FC063A0A-82B4-4314-9C23-8DE057CAC9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>
            <a:extLst>
              <a:ext uri="{FF2B5EF4-FFF2-40B4-BE49-F238E27FC236}">
                <a16:creationId xmlns:a16="http://schemas.microsoft.com/office/drawing/2014/main" id="{F4699230-729A-4F5E-BD82-5225B0826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70530A-F15D-4DCC-9E98-06ECC9097720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5399237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3">
            <a:extLst>
              <a:ext uri="{FF2B5EF4-FFF2-40B4-BE49-F238E27FC236}">
                <a16:creationId xmlns:a16="http://schemas.microsoft.com/office/drawing/2014/main" id="{6215E426-3F24-4C73-92A6-447CA0A1C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D4226-9143-4472-90A0-A16BFD4311A7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4" name="Zástupný symbol pro zápatí 4">
            <a:extLst>
              <a:ext uri="{FF2B5EF4-FFF2-40B4-BE49-F238E27FC236}">
                <a16:creationId xmlns:a16="http://schemas.microsoft.com/office/drawing/2014/main" id="{5DCFE21D-6040-453C-9911-FBE4AED74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>
            <a:extLst>
              <a:ext uri="{FF2B5EF4-FFF2-40B4-BE49-F238E27FC236}">
                <a16:creationId xmlns:a16="http://schemas.microsoft.com/office/drawing/2014/main" id="{C41445DF-DA6E-4561-B952-549B8780A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1C6DB7-9CC5-484A-ACAD-C42CE6668BB8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85398028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>
            <a:extLst>
              <a:ext uri="{FF2B5EF4-FFF2-40B4-BE49-F238E27FC236}">
                <a16:creationId xmlns:a16="http://schemas.microsoft.com/office/drawing/2014/main" id="{40FB2BD8-87BF-4A2B-B80D-B91426F6E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87A3-51DD-47D7-9954-15D9BDF9B711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3" name="Zástupný symbol pro zápatí 4">
            <a:extLst>
              <a:ext uri="{FF2B5EF4-FFF2-40B4-BE49-F238E27FC236}">
                <a16:creationId xmlns:a16="http://schemas.microsoft.com/office/drawing/2014/main" id="{7BC87DAA-25FC-485A-B1CB-D3B3FFE6B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>
            <a:extLst>
              <a:ext uri="{FF2B5EF4-FFF2-40B4-BE49-F238E27FC236}">
                <a16:creationId xmlns:a16="http://schemas.microsoft.com/office/drawing/2014/main" id="{2531EA8B-5483-4826-B2C7-4E824AA3BC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A59AE-48DC-41CC-867B-39F271BE06A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8270802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2604D71F-0B96-490D-B5A8-4F78E2D9B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61B0-8C38-4344-9667-BAF62911BB2C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CD5F6F6E-C56E-4AEC-8260-F8FD1378B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C8125107-B9B4-4FF8-A1EB-DFC923764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59AEFE-D497-43C2-980A-4D5586A48171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095862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3">
            <a:extLst>
              <a:ext uri="{FF2B5EF4-FFF2-40B4-BE49-F238E27FC236}">
                <a16:creationId xmlns:a16="http://schemas.microsoft.com/office/drawing/2014/main" id="{7C7167EA-BF4A-48C2-B5CC-D538D17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5180C-DF42-4FCB-A605-8AB5CA6E959C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6" name="Zástupný symbol pro zápatí 4">
            <a:extLst>
              <a:ext uri="{FF2B5EF4-FFF2-40B4-BE49-F238E27FC236}">
                <a16:creationId xmlns:a16="http://schemas.microsoft.com/office/drawing/2014/main" id="{1B10682E-DA9D-4844-9DCC-8AFE3FF1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>
            <a:extLst>
              <a:ext uri="{FF2B5EF4-FFF2-40B4-BE49-F238E27FC236}">
                <a16:creationId xmlns:a16="http://schemas.microsoft.com/office/drawing/2014/main" id="{AA21595D-FA23-4F9E-B97C-E094DE82F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45ACF6-F067-4ED8-9821-0D69F511B259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6109671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E0F8A5A-C3A8-43A3-8B1C-E067B0CB1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0A36A-7F6C-44A7-940D-DED8602A2698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64B255A-0F4D-47A5-A931-140C2622D2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B20F2B4-B850-4F80-B3A7-0CEB83730B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6455B-AF25-4B91-A6F4-4E7BDEC71094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41351199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5B6600F-6547-470E-93B6-F04BEE3EF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4C2A-98D1-41CE-BFEB-6624E4968E28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24E7844-15B7-4709-8497-85E3DEEB7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31CA0245-3C2A-4036-B46D-7D97A27C4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6031E-5A83-4057-A554-0CE438099B32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16209612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CA5D31-CD47-4CFC-9A7E-BD2B1BD4A53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7375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E0298-3B0D-4971-B6C1-9D7468CEEED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0044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2895600 w 21600"/>
              <a:gd name="T3" fmla="*/ 6018212 h 21600"/>
              <a:gd name="T4" fmla="*/ 0 w 21600"/>
              <a:gd name="T5" fmla="*/ 60182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 smtClean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fld id="{738DE8A7-704F-4DC5-BC13-F7C4C8BCBBB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663" r:id="rId11"/>
    <p:sldLayoutId id="2147483662" r:id="rId12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6AD8D76-CF9F-45FA-B818-E6A9F7AFF367}" type="slidenum">
              <a:rPr kumimoji="1" lang="cs-CZ" sz="1400" b="0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1" lang="cs-CZ" sz="1400" b="0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203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>
            <a:extLst>
              <a:ext uri="{FF2B5EF4-FFF2-40B4-BE49-F238E27FC236}">
                <a16:creationId xmlns:a16="http://schemas.microsoft.com/office/drawing/2014/main" id="{1571F98E-67D6-4226-9302-7A4E3D8ACE00}"/>
              </a:ext>
            </a:extLst>
          </p:cNvPr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EFD551F-5FCA-48A4-9174-066EADAE3D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 předlohy nadpisu.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A88BE98E-1C7F-413F-A55C-26E211A17B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upravíte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95CD735-89D1-45CC-9FCA-2B811178CFF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2C7750F9-C7C5-44FA-A806-40D86049EDC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endParaRPr lang="cs-CZ" altLang="cs-CZ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5E0075D7-4EBA-469B-9C72-D422AE5D4B53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fld id="{0CF90EA6-8AE8-43D2-B9D7-022E02272BC6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34040278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</p:sldLayoutIdLst>
  <p:transition>
    <p:zoom/>
  </p:transition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anose="020B0606020202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itchFamily="2" charset="2"/>
        <a:buChar char="n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u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F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44369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  <p:sldLayoutId id="2147483742" r:id="rId12"/>
    <p:sldLayoutId id="2147483743" r:id="rId13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rc 2"/>
          <p:cNvSpPr>
            <a:spLocks/>
          </p:cNvSpPr>
          <p:nvPr/>
        </p:nvSpPr>
        <p:spPr bwMode="auto">
          <a:xfrm>
            <a:off x="0" y="842963"/>
            <a:ext cx="2895600" cy="6018212"/>
          </a:xfrm>
          <a:custGeom>
            <a:avLst/>
            <a:gdLst>
              <a:gd name="T0" fmla="*/ 0 w 21600"/>
              <a:gd name="T1" fmla="*/ 0 h 21600"/>
              <a:gd name="T2" fmla="*/ 388171267 w 21600"/>
              <a:gd name="T3" fmla="*/ 1676799800 h 21600"/>
              <a:gd name="T4" fmla="*/ 0 w 21600"/>
              <a:gd name="T5" fmla="*/ 167679980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cs-CZ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19400" y="609600"/>
            <a:ext cx="6096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 předlohy nadpisu.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19400" y="1981200"/>
            <a:ext cx="6096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Klepnutím upravíte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>
              <a:defRPr b="0">
                <a:solidFill>
                  <a:schemeClr val="hlink"/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>
              <a:defRPr b="0">
                <a:solidFill>
                  <a:schemeClr val="hlink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3C07FF-3876-41C3-A073-B6165E2338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50156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2pPr>
      <a:lvl3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3pPr>
      <a:lvl4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4pPr>
      <a:lvl5pPr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5pPr>
      <a:lvl6pPr marL="4572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6pPr>
      <a:lvl7pPr marL="9144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7pPr>
      <a:lvl8pPr marL="13716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8pPr>
      <a:lvl9pPr marL="1828800" algn="l" rtl="0" eaLnBrk="0" fontAlgn="base" hangingPunct="0">
        <a:lnSpc>
          <a:spcPct val="70000"/>
        </a:lnSpc>
        <a:spcBef>
          <a:spcPct val="0"/>
        </a:spcBef>
        <a:spcAft>
          <a:spcPct val="0"/>
        </a:spcAft>
        <a:defRPr kumimoji="1" sz="4800" b="1">
          <a:solidFill>
            <a:schemeClr val="tx2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0000"/>
        <a:buFont typeface="Monotype Sorts" panose="01010601010101010101" pitchFamily="2" charset="2"/>
        <a:buChar char="n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anose="01010601010101010101" pitchFamily="2" charset="2"/>
        <a:buChar char="u"/>
        <a:defRPr kumimoji="1"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anose="01010601010101010101" pitchFamily="2" charset="2"/>
        <a:buChar char="F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00000"/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00000"/>
        <a:buChar char="–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Zástupný symbol pro nadpis 1">
            <a:extLst>
              <a:ext uri="{FF2B5EF4-FFF2-40B4-BE49-F238E27FC236}">
                <a16:creationId xmlns:a16="http://schemas.microsoft.com/office/drawing/2014/main" id="{2FE5D9D6-D1F6-43D5-AF03-D349E19F6AD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 předlohy nadpisů.</a:t>
            </a:r>
          </a:p>
        </p:txBody>
      </p:sp>
      <p:sp>
        <p:nvSpPr>
          <p:cNvPr id="6147" name="Zástupný symbol pro text 2">
            <a:extLst>
              <a:ext uri="{FF2B5EF4-FFF2-40B4-BE49-F238E27FC236}">
                <a16:creationId xmlns:a16="http://schemas.microsoft.com/office/drawing/2014/main" id="{500872A0-4460-4557-A433-DFA6A67EF9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Klepnutím lze upravit styly předlohy textu.</a:t>
            </a:r>
          </a:p>
          <a:p>
            <a:pPr lvl="1"/>
            <a:r>
              <a:rPr lang="cs-CZ" altLang="cs-CZ"/>
              <a:t>Druhá úroveň</a:t>
            </a:r>
          </a:p>
          <a:p>
            <a:pPr lvl="2"/>
            <a:r>
              <a:rPr lang="cs-CZ" altLang="cs-CZ"/>
              <a:t>Třetí úroveň</a:t>
            </a:r>
          </a:p>
          <a:p>
            <a:pPr lvl="3"/>
            <a:r>
              <a:rPr lang="cs-CZ" altLang="cs-CZ"/>
              <a:t>Čtvrtá úroveň</a:t>
            </a:r>
          </a:p>
          <a:p>
            <a:pPr lvl="4"/>
            <a:r>
              <a:rPr lang="cs-CZ" alt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B3AC6C0-463A-4042-ADB1-6B87A3AA61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2591E74-99A6-42B1-A51F-7A0CCD373E79}" type="datetimeFigureOut">
              <a:rPr lang="cs-CZ"/>
              <a:pPr>
                <a:defRPr/>
              </a:pPr>
              <a:t>03.07.2022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FC654F6-DE98-4564-8154-7F06A9A96B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0A7154B-C161-46F2-B277-7811548EF9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A1B3EFB-600C-4AEE-AD9F-27C11086EC2C}" type="slidenum">
              <a:rPr lang="cs-CZ" altLang="cs-CZ"/>
              <a:pPr/>
              <a:t>‹#›</a:t>
            </a:fld>
            <a:endParaRPr lang="cs-CZ" altLang="cs-CZ"/>
          </a:p>
        </p:txBody>
      </p:sp>
    </p:spTree>
    <p:extLst>
      <p:ext uri="{BB962C8B-B14F-4D97-AF65-F5344CB8AC3E}">
        <p14:creationId xmlns:p14="http://schemas.microsoft.com/office/powerpoint/2010/main" val="266059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4.wmf"/><Relationship Id="rId11" Type="http://schemas.openxmlformats.org/officeDocument/2006/relationships/image" Target="../media/image27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6.wmf"/><Relationship Id="rId4" Type="http://schemas.openxmlformats.org/officeDocument/2006/relationships/image" Target="../media/image23.wmf"/><Relationship Id="rId9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//upload.wikimedia.org/wikipedia/commons/8/87/Bekenstein100.JPG" TargetMode="Externa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30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oleObject" Target="../embeddings/oleObject8.bin"/><Relationship Id="rId7" Type="http://schemas.openxmlformats.org/officeDocument/2006/relationships/image" Target="../media/image34.png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5.png"/><Relationship Id="rId4" Type="http://schemas.openxmlformats.org/officeDocument/2006/relationships/image" Target="../media/image33.e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7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38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image" Target="../media/image44.wmf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1.wmf"/><Relationship Id="rId12" Type="http://schemas.openxmlformats.org/officeDocument/2006/relationships/oleObject" Target="../embeddings/oleObject14.bin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1.bin"/><Relationship Id="rId11" Type="http://schemas.openxmlformats.org/officeDocument/2006/relationships/image" Target="../media/image43.wmf"/><Relationship Id="rId5" Type="http://schemas.openxmlformats.org/officeDocument/2006/relationships/image" Target="../media/image46.jpg"/><Relationship Id="rId10" Type="http://schemas.openxmlformats.org/officeDocument/2006/relationships/oleObject" Target="../embeddings/oleObject13.bin"/><Relationship Id="rId4" Type="http://schemas.openxmlformats.org/officeDocument/2006/relationships/image" Target="../media/image45.jpeg"/><Relationship Id="rId9" Type="http://schemas.openxmlformats.org/officeDocument/2006/relationships/image" Target="../media/image4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4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9.wmf"/><Relationship Id="rId5" Type="http://schemas.openxmlformats.org/officeDocument/2006/relationships/oleObject" Target="../embeddings/oleObject16.bin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52.wmf"/><Relationship Id="rId4" Type="http://schemas.openxmlformats.org/officeDocument/2006/relationships/oleObject" Target="../embeddings/oleObject17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if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4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2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3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6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72.wmf"/><Relationship Id="rId3" Type="http://schemas.openxmlformats.org/officeDocument/2006/relationships/notesSlide" Target="../notesSlides/notesSlide17.xml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69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38.xml"/><Relationship Id="rId16" Type="http://schemas.openxmlformats.org/officeDocument/2006/relationships/image" Target="../media/image71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66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10" Type="http://schemas.openxmlformats.org/officeDocument/2006/relationships/image" Target="../media/image68.wmf"/><Relationship Id="rId4" Type="http://schemas.openxmlformats.org/officeDocument/2006/relationships/image" Target="../media/image73.png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70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4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76.jp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oleObject" Target="../embeddings/oleObject27.bin"/><Relationship Id="rId7" Type="http://schemas.microsoft.com/office/2007/relationships/hdphoto" Target="../media/hdphoto2.wdp"/><Relationship Id="rId2" Type="http://schemas.openxmlformats.org/officeDocument/2006/relationships/slideLayout" Target="../slideLayouts/slideLayout6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w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5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5.xml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tif"/><Relationship Id="rId1" Type="http://schemas.openxmlformats.org/officeDocument/2006/relationships/slideLayout" Target="../slideLayouts/slideLayout37.xml"/></Relationships>
</file>

<file path=ppt/slides/_rels/slide4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8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B0326973-AB57-40D2-8FE8-18F5BE3CF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60"/>
            <a:ext cx="9144000" cy="6856040"/>
          </a:xfrm>
          <a:prstGeom prst="rect">
            <a:avLst/>
          </a:prstGeom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960"/>
            <a:ext cx="5345112" cy="827599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s-CZ" sz="3200" dirty="0">
                <a:solidFill>
                  <a:schemeClr val="bg1"/>
                </a:solidFill>
                <a:latin typeface="Arial" panose="020B0604020202020204" pitchFamily="34" charset="0"/>
              </a:rPr>
              <a:t>Holografický princip</a:t>
            </a:r>
            <a:br>
              <a:rPr lang="cs-CZ" sz="3200" dirty="0">
                <a:solidFill>
                  <a:schemeClr val="bg1"/>
                </a:solidFill>
                <a:latin typeface="Arial" panose="020B0604020202020204" pitchFamily="34" charset="0"/>
              </a:rPr>
            </a:br>
            <a:endParaRPr lang="cs-CZ" sz="2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32256" y="4663098"/>
            <a:ext cx="4262275" cy="2115526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Petr Kulhánek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České vysoké učení technické v Praze</a:t>
            </a:r>
          </a:p>
          <a:p>
            <a:pPr algn="r">
              <a:lnSpc>
                <a:spcPct val="110000"/>
              </a:lnSpc>
              <a:spcBef>
                <a:spcPct val="10000"/>
              </a:spcBef>
            </a:pPr>
            <a:r>
              <a:rPr lang="cs-CZ" sz="1800" dirty="0">
                <a:solidFill>
                  <a:schemeClr val="bg1"/>
                </a:solidFill>
              </a:rPr>
              <a:t>Hvězdárna a planetárium hl. m. Prahy</a:t>
            </a:r>
          </a:p>
          <a:p>
            <a:pPr algn="r"/>
            <a:r>
              <a:rPr lang="cs-CZ" sz="1800" dirty="0" err="1">
                <a:solidFill>
                  <a:schemeClr val="bg1"/>
                </a:solidFill>
              </a:rPr>
              <a:t>Aldebaran</a:t>
            </a:r>
            <a:r>
              <a:rPr lang="cs-CZ" sz="1800" dirty="0">
                <a:solidFill>
                  <a:schemeClr val="bg1"/>
                </a:solidFill>
              </a:rPr>
              <a:t> Group </a:t>
            </a:r>
            <a:r>
              <a:rPr lang="cs-CZ" sz="1800" dirty="0" err="1">
                <a:solidFill>
                  <a:schemeClr val="bg1"/>
                </a:solidFill>
              </a:rPr>
              <a:t>for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Astrophysics</a:t>
            </a:r>
            <a:endParaRPr lang="cs-CZ" sz="1800" dirty="0">
              <a:solidFill>
                <a:schemeClr val="bg1"/>
              </a:solidFill>
            </a:endParaRP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kulhanek@aldebaran.cz</a:t>
            </a:r>
          </a:p>
          <a:p>
            <a:pPr algn="r"/>
            <a:r>
              <a:rPr lang="cs-CZ" sz="1800" dirty="0">
                <a:solidFill>
                  <a:schemeClr val="bg1"/>
                </a:solidFill>
              </a:rPr>
              <a:t>www.aldebaran.cz</a:t>
            </a:r>
          </a:p>
        </p:txBody>
      </p:sp>
      <p:sp>
        <p:nvSpPr>
          <p:cNvPr id="2" name="TextovéPole 1"/>
          <p:cNvSpPr txBox="1"/>
          <p:nvPr/>
        </p:nvSpPr>
        <p:spPr>
          <a:xfrm>
            <a:off x="6090967" y="89145"/>
            <a:ext cx="298036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jak je vaše teorie krásná </a:t>
            </a:r>
            <a:br>
              <a:rPr lang="cs-CZ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Nezáleží na tom, jak jste chytrý </a:t>
            </a:r>
            <a:br>
              <a:rPr lang="en-US" b="0" i="1" dirty="0">
                <a:solidFill>
                  <a:schemeClr val="bg1"/>
                </a:solidFill>
                <a:latin typeface="+mn-lt"/>
              </a:rPr>
            </a:br>
            <a:r>
              <a:rPr lang="cs-CZ" b="0" i="1" dirty="0">
                <a:solidFill>
                  <a:schemeClr val="bg1"/>
                </a:solidFill>
                <a:latin typeface="+mn-lt"/>
              </a:rPr>
              <a:t>Pokud nesouhlasí s experimentem</a:t>
            </a:r>
            <a:r>
              <a:rPr lang="en-US" b="0" i="1" dirty="0">
                <a:solidFill>
                  <a:schemeClr val="bg1"/>
                </a:solidFill>
                <a:latin typeface="+mn-lt"/>
              </a:rPr>
              <a:t>,</a:t>
            </a:r>
            <a:endParaRPr lang="cs-CZ" b="0" i="1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i="1" dirty="0">
                <a:solidFill>
                  <a:schemeClr val="bg1"/>
                </a:solidFill>
                <a:latin typeface="+mn-lt"/>
              </a:rPr>
              <a:t>je špatná </a:t>
            </a:r>
          </a:p>
          <a:p>
            <a:pPr algn="r"/>
            <a:endParaRPr lang="cs-CZ" b="0" dirty="0">
              <a:solidFill>
                <a:schemeClr val="bg1"/>
              </a:solidFill>
              <a:latin typeface="+mn-lt"/>
            </a:endParaRPr>
          </a:p>
          <a:p>
            <a:pPr algn="r"/>
            <a:r>
              <a:rPr lang="cs-CZ" b="0" dirty="0">
                <a:solidFill>
                  <a:schemeClr val="bg1"/>
                </a:solidFill>
                <a:latin typeface="+mn-lt"/>
              </a:rPr>
              <a:t>Richard </a:t>
            </a:r>
            <a:r>
              <a:rPr lang="cs-CZ" b="0" dirty="0" err="1">
                <a:solidFill>
                  <a:schemeClr val="bg1"/>
                </a:solidFill>
                <a:latin typeface="+mn-lt"/>
              </a:rPr>
              <a:t>Feynman</a:t>
            </a:r>
            <a:endParaRPr lang="cs-CZ" b="0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C60D61BE-EEB3-4B48-8559-DC28D7360A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2481" y="2078402"/>
            <a:ext cx="962360" cy="932684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ACE1029-40EF-4EC4-92FB-DFBAE0F30EF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2792" y="3370827"/>
            <a:ext cx="1001739" cy="9521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Holografie (1984) – bílé světlo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697965CF-4531-4096-A67A-61E34314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912" y="169369"/>
            <a:ext cx="2052165" cy="584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/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National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Geographic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indent="0" algn="ctr"/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3D obálka</a:t>
            </a:r>
          </a:p>
        </p:txBody>
      </p:sp>
      <p:sp>
        <p:nvSpPr>
          <p:cNvPr id="11" name="Text Box 11">
            <a:extLst>
              <a:ext uri="{FF2B5EF4-FFF2-40B4-BE49-F238E27FC236}">
                <a16:creationId xmlns:a16="http://schemas.microsoft.com/office/drawing/2014/main" id="{F262FB71-1B97-4B60-A773-E91AB889B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65" y="4988321"/>
            <a:ext cx="3703258" cy="1815882"/>
          </a:xfrm>
          <a:prstGeom prst="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1948: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rekonstrukce vlnoplochy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vynález laseru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první hologram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datový záznam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Nobelova cena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1984: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bílé světlo, tisk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dnes: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počítačová holografie (CGH)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0D3B164-3308-4390-9F6E-2726D193D7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4672" y="1206429"/>
            <a:ext cx="4963585" cy="559777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E78DB0A-E0AC-4FC0-8BF7-46191D5C3C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6296" y="461756"/>
            <a:ext cx="4528180" cy="4528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3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CGH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Computer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Generated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Holography</a:t>
            </a:r>
            <a:endParaRPr lang="cs-CZ" sz="2800" dirty="0">
              <a:solidFill>
                <a:schemeClr val="bg2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E2F7EB2-D155-4EC9-B4D4-B7C9094419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265" y="1006169"/>
            <a:ext cx="7685714" cy="5580952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E8EC3829-8E68-40AE-9A7C-7F2A89662D0D}"/>
              </a:ext>
            </a:extLst>
          </p:cNvPr>
          <p:cNvSpPr/>
          <p:nvPr/>
        </p:nvSpPr>
        <p:spPr bwMode="auto">
          <a:xfrm>
            <a:off x="5071621" y="5627802"/>
            <a:ext cx="1564849" cy="5373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136102DE-AD2B-4757-9451-A81603629E94}"/>
              </a:ext>
            </a:extLst>
          </p:cNvPr>
          <p:cNvSpPr/>
          <p:nvPr/>
        </p:nvSpPr>
        <p:spPr bwMode="auto">
          <a:xfrm>
            <a:off x="4572000" y="3048322"/>
            <a:ext cx="1564849" cy="5373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03DF115D-8EE9-4B2D-B296-F95F4AF11357}"/>
              </a:ext>
            </a:extLst>
          </p:cNvPr>
          <p:cNvSpPr txBox="1"/>
          <p:nvPr/>
        </p:nvSpPr>
        <p:spPr>
          <a:xfrm>
            <a:off x="5148563" y="5561815"/>
            <a:ext cx="178125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b="0" dirty="0">
                <a:solidFill>
                  <a:schemeClr val="bg2"/>
                </a:solidFill>
                <a:latin typeface="+mn-lt"/>
              </a:rPr>
              <a:t>pole čoček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43BBC062-1802-4547-9A4D-5FE776A89A98}"/>
              </a:ext>
            </a:extLst>
          </p:cNvPr>
          <p:cNvSpPr txBox="1"/>
          <p:nvPr/>
        </p:nvSpPr>
        <p:spPr>
          <a:xfrm>
            <a:off x="5148563" y="3048322"/>
            <a:ext cx="1539204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600" b="0" dirty="0">
                <a:solidFill>
                  <a:schemeClr val="bg2"/>
                </a:solidFill>
                <a:latin typeface="+mn-lt"/>
              </a:rPr>
              <a:t>projekční</a:t>
            </a:r>
          </a:p>
          <a:p>
            <a:pPr algn="ctr"/>
            <a:r>
              <a:rPr lang="cs-CZ" sz="2600" b="0" dirty="0">
                <a:solidFill>
                  <a:schemeClr val="bg2"/>
                </a:solidFill>
                <a:latin typeface="+mn-lt"/>
              </a:rPr>
              <a:t>čočky</a:t>
            </a:r>
          </a:p>
        </p:txBody>
      </p:sp>
    </p:spTree>
    <p:extLst>
      <p:ext uri="{BB962C8B-B14F-4D97-AF65-F5344CB8AC3E}">
        <p14:creationId xmlns:p14="http://schemas.microsoft.com/office/powerpoint/2010/main" val="179118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CGH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Computer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Generated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Holography</a:t>
            </a:r>
            <a:endParaRPr lang="cs-CZ" sz="2800" dirty="0">
              <a:solidFill>
                <a:schemeClr val="bg2"/>
              </a:solidFill>
              <a:latin typeface="Arial Narrow" panose="020B060602020203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68296F6-3145-4EB5-BD90-CF99A53A6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9889"/>
            <a:ext cx="4513944" cy="283884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2502FF7-F7DE-4362-99C1-7FAC774CFD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779888"/>
            <a:ext cx="4572000" cy="2838848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5C668172-2063-4A38-81E1-5BD4D85B52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91760"/>
            <a:ext cx="4523308" cy="2838847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C873BEA8-056A-4D12-9249-ECF19CB63B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3261" y="3691760"/>
            <a:ext cx="4574275" cy="283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87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CGH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Computer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Generated</a:t>
            </a:r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 </a:t>
            </a:r>
            <a:r>
              <a:rPr lang="cs-CZ" sz="2800" dirty="0" err="1">
                <a:solidFill>
                  <a:schemeClr val="bg2"/>
                </a:solidFill>
                <a:latin typeface="Arial Narrow" panose="020B0606020202030204" pitchFamily="34" charset="0"/>
              </a:rPr>
              <a:t>Holography</a:t>
            </a:r>
            <a:endParaRPr lang="cs-CZ" sz="2800" dirty="0">
              <a:solidFill>
                <a:schemeClr val="bg2"/>
              </a:solidFill>
              <a:latin typeface="Arial Narrow" panose="020B0606020202030204" pitchFamily="34" charset="0"/>
            </a:endParaRP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75D44D7B-64E8-4A36-8AAD-B51C29409F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9" y="0"/>
            <a:ext cx="9113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52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5072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BE3282A8-3EE6-4833-940A-87397D831E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Komplexní analýza</a:t>
            </a:r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07A04B0E-51D5-4914-8C09-FDB2393D57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085" y="641439"/>
            <a:ext cx="853988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0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holomorfní funkce: komplexní funkce mající derivaci na otevřené množině</a:t>
            </a:r>
            <a:endParaRPr kumimoji="1" lang="cs-CZ" sz="20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aphicFrame>
        <p:nvGraphicFramePr>
          <p:cNvPr id="6" name="Objekt 5">
            <a:extLst>
              <a:ext uri="{FF2B5EF4-FFF2-40B4-BE49-F238E27FC236}">
                <a16:creationId xmlns:a16="http://schemas.microsoft.com/office/drawing/2014/main" id="{5BD12E32-98B6-4DFF-A7B7-522611DBC4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68772"/>
              </p:ext>
            </p:extLst>
          </p:nvPr>
        </p:nvGraphicFramePr>
        <p:xfrm>
          <a:off x="349177" y="2581481"/>
          <a:ext cx="4079237" cy="11217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1" name="Equation" r:id="rId3" imgW="1524000" imgH="419100" progId="Equation.DSMT4">
                  <p:embed/>
                </p:oleObj>
              </mc:Choice>
              <mc:Fallback>
                <p:oleObj name="Equation" r:id="rId3" imgW="1524000" imgH="4191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77" y="2581481"/>
                        <a:ext cx="4079237" cy="1121790"/>
                      </a:xfrm>
                      <a:prstGeom prst="rect">
                        <a:avLst/>
                      </a:prstGeom>
                      <a:solidFill>
                        <a:srgbClr val="D4EDF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kt 6">
            <a:extLst>
              <a:ext uri="{FF2B5EF4-FFF2-40B4-BE49-F238E27FC236}">
                <a16:creationId xmlns:a16="http://schemas.microsoft.com/office/drawing/2014/main" id="{4F39C1B5-85A5-4586-AB2F-E3C2206A25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9115071"/>
              </p:ext>
            </p:extLst>
          </p:nvPr>
        </p:nvGraphicFramePr>
        <p:xfrm>
          <a:off x="271868" y="1437055"/>
          <a:ext cx="4479241" cy="5601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2" name="Equation" r:id="rId5" imgW="1625400" imgH="203040" progId="Equation.DSMT4">
                  <p:embed/>
                </p:oleObj>
              </mc:Choice>
              <mc:Fallback>
                <p:oleObj name="Equation" r:id="rId5" imgW="1625400" imgH="203040" progId="Equation.DSMT4">
                  <p:embed/>
                  <p:pic>
                    <p:nvPicPr>
                      <p:cNvPr id="6" name="Objekt 5">
                        <a:extLst>
                          <a:ext uri="{FF2B5EF4-FFF2-40B4-BE49-F238E27FC236}">
                            <a16:creationId xmlns:a16="http://schemas.microsoft.com/office/drawing/2014/main" id="{5BD12E32-98B6-4DFF-A7B7-522611DBC4B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868" y="1437055"/>
                        <a:ext cx="4479241" cy="560169"/>
                      </a:xfrm>
                      <a:prstGeom prst="rect">
                        <a:avLst/>
                      </a:prstGeom>
                      <a:solidFill>
                        <a:srgbClr val="D4EDF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kt 8">
            <a:extLst>
              <a:ext uri="{FF2B5EF4-FFF2-40B4-BE49-F238E27FC236}">
                <a16:creationId xmlns:a16="http://schemas.microsoft.com/office/drawing/2014/main" id="{724582AD-F0D2-430C-BAD8-6C1BAA18320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81656754"/>
              </p:ext>
            </p:extLst>
          </p:nvPr>
        </p:nvGraphicFramePr>
        <p:xfrm>
          <a:off x="462270" y="4182323"/>
          <a:ext cx="3344331" cy="627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3" name="Equation" r:id="rId7" imgW="1371600" imgH="254000" progId="Equation.DSMT4">
                  <p:embed/>
                </p:oleObj>
              </mc:Choice>
              <mc:Fallback>
                <p:oleObj name="Equation" r:id="rId7" imgW="1371600" imgH="2540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270" y="4182323"/>
                        <a:ext cx="3344331" cy="627062"/>
                      </a:xfrm>
                      <a:prstGeom prst="rect">
                        <a:avLst/>
                      </a:prstGeom>
                      <a:solidFill>
                        <a:srgbClr val="D4EDFC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kt 10">
            <a:extLst>
              <a:ext uri="{FF2B5EF4-FFF2-40B4-BE49-F238E27FC236}">
                <a16:creationId xmlns:a16="http://schemas.microsoft.com/office/drawing/2014/main" id="{D6D2AD90-7326-45C7-81CA-697562AAD40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369267"/>
              </p:ext>
            </p:extLst>
          </p:nvPr>
        </p:nvGraphicFramePr>
        <p:xfrm>
          <a:off x="349177" y="5288437"/>
          <a:ext cx="4052851" cy="1299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54" name="Equation" r:id="rId9" imgW="1511300" imgH="482600" progId="Equation.DSMT4">
                  <p:embed/>
                </p:oleObj>
              </mc:Choice>
              <mc:Fallback>
                <p:oleObj name="Equation" r:id="rId9" imgW="1511300" imgH="48260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177" y="5288437"/>
                        <a:ext cx="4052851" cy="1299971"/>
                      </a:xfrm>
                      <a:prstGeom prst="rect">
                        <a:avLst/>
                      </a:prstGeom>
                      <a:solidFill>
                        <a:srgbClr val="D4EDFC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Obrázek 12">
            <a:extLst>
              <a:ext uri="{FF2B5EF4-FFF2-40B4-BE49-F238E27FC236}">
                <a16:creationId xmlns:a16="http://schemas.microsoft.com/office/drawing/2014/main" id="{C7EBF7D4-76E6-47D6-A402-72050958F53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389" y="1481130"/>
            <a:ext cx="3768997" cy="4876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18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503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0837" name="Picture 5" descr="File:Bekenstein100.JPG">
            <a:hlinkClick r:id="rId2"/>
            <a:extLst>
              <a:ext uri="{FF2B5EF4-FFF2-40B4-BE49-F238E27FC236}">
                <a16:creationId xmlns:a16="http://schemas.microsoft.com/office/drawing/2014/main" id="{A127A2D4-B1EC-4484-9D82-F2B581B15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2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0838" name="Rectangle 6">
            <a:extLst>
              <a:ext uri="{FF2B5EF4-FFF2-40B4-BE49-F238E27FC236}">
                <a16:creationId xmlns:a16="http://schemas.microsoft.com/office/drawing/2014/main" id="{6B135AED-81F9-4EE8-91F0-B38B20E9B6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endParaRPr kumimoji="1" lang="cs-CZ" altLang="cs-CZ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760839" name="Text Box 7">
            <a:extLst>
              <a:ext uri="{FF2B5EF4-FFF2-40B4-BE49-F238E27FC236}">
                <a16:creationId xmlns:a16="http://schemas.microsoft.com/office/drawing/2014/main" id="{8A861942-96EA-46B1-8A79-2EF03A36A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765" y="5498867"/>
            <a:ext cx="2635658" cy="656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Jacob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(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1947)</a:t>
            </a:r>
          </a:p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izraelský teoretický fyzik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1082" name="Picture 10" descr="kybliky_2">
            <a:extLst>
              <a:ext uri="{FF2B5EF4-FFF2-40B4-BE49-F238E27FC236}">
                <a16:creationId xmlns:a16="http://schemas.microsoft.com/office/drawing/2014/main" id="{A5D0C6B0-B02F-49F1-ACB6-D194EA3C94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418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1074" name="Rectangle 2">
            <a:extLst>
              <a:ext uri="{FF2B5EF4-FFF2-40B4-BE49-F238E27FC236}">
                <a16:creationId xmlns:a16="http://schemas.microsoft.com/office/drawing/2014/main" id="{13C4C770-1BF8-4AFD-BEBD-26334464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1973</a:t>
            </a:r>
          </a:p>
        </p:txBody>
      </p:sp>
      <p:sp>
        <p:nvSpPr>
          <p:cNvPr id="771076" name="Text Box 4">
            <a:extLst>
              <a:ext uri="{FF2B5EF4-FFF2-40B4-BE49-F238E27FC236}">
                <a16:creationId xmlns:a16="http://schemas.microsoft.com/office/drawing/2014/main" id="{B7FDF956-87C8-46C3-A79D-6525CBE45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3475" y="174625"/>
            <a:ext cx="354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</a:p>
        </p:txBody>
      </p:sp>
      <p:sp>
        <p:nvSpPr>
          <p:cNvPr id="771077" name="Text Box 5">
            <a:extLst>
              <a:ext uri="{FF2B5EF4-FFF2-40B4-BE49-F238E27FC236}">
                <a16:creationId xmlns:a16="http://schemas.microsoft.com/office/drawing/2014/main" id="{129F52A8-9BDE-4321-8013-87E86D9BDD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8100" y="1600200"/>
            <a:ext cx="4556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400" b="0" i="1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T</a:t>
            </a:r>
            <a:r>
              <a:rPr kumimoji="1" lang="cs-CZ" altLang="cs-CZ" sz="2400" b="0" i="0" u="none" strike="noStrike" kern="1200" cap="none" spc="0" normalizeH="0" baseline="-2500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0</a:t>
            </a:r>
          </a:p>
        </p:txBody>
      </p:sp>
      <p:sp>
        <p:nvSpPr>
          <p:cNvPr id="771078" name="Text Box 6">
            <a:extLst>
              <a:ext uri="{FF2B5EF4-FFF2-40B4-BE49-F238E27FC236}">
                <a16:creationId xmlns:a16="http://schemas.microsoft.com/office/drawing/2014/main" id="{717666F0-2701-4166-85FE-629E23FE9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7488" y="6213928"/>
            <a:ext cx="2457724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může snad mít teplotu?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pokud má teplotu, září?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FF95E2D7-6C13-4A5B-B8F2-D104A64DE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88" y="6227698"/>
            <a:ext cx="3778599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černá díra jako tepelný stroj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souvislost termodynamiky a gravitace!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ál 1">
            <a:extLst>
              <a:ext uri="{FF2B5EF4-FFF2-40B4-BE49-F238E27FC236}">
                <a16:creationId xmlns:a16="http://schemas.microsoft.com/office/drawing/2014/main" id="{795445B9-9184-4799-9AC7-3A23811AC3BB}"/>
              </a:ext>
            </a:extLst>
          </p:cNvPr>
          <p:cNvSpPr/>
          <p:nvPr/>
        </p:nvSpPr>
        <p:spPr bwMode="auto">
          <a:xfrm>
            <a:off x="311541" y="1069917"/>
            <a:ext cx="4565754" cy="321708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id="{E486D9B2-B3DA-4E40-9B37-89BA1875DF97}"/>
              </a:ext>
            </a:extLst>
          </p:cNvPr>
          <p:cNvSpPr/>
          <p:nvPr/>
        </p:nvSpPr>
        <p:spPr bwMode="auto">
          <a:xfrm>
            <a:off x="5711483" y="1682619"/>
            <a:ext cx="2855742" cy="2154531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1074" name="Rectangle 2">
            <a:extLst>
              <a:ext uri="{FF2B5EF4-FFF2-40B4-BE49-F238E27FC236}">
                <a16:creationId xmlns:a16="http://schemas.microsoft.com/office/drawing/2014/main" id="{13C4C770-1BF8-4AFD-BEBD-26334464B2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Jakob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1973</a:t>
            </a:r>
          </a:p>
        </p:txBody>
      </p:sp>
      <p:sp>
        <p:nvSpPr>
          <p:cNvPr id="771078" name="Text Box 6">
            <a:extLst>
              <a:ext uri="{FF2B5EF4-FFF2-40B4-BE49-F238E27FC236}">
                <a16:creationId xmlns:a16="http://schemas.microsoft.com/office/drawing/2014/main" id="{717666F0-2701-4166-85FE-629E23FE9D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7488" y="6213928"/>
            <a:ext cx="2457724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může snad mít teplotu?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pokud má teplotu, září?</a:t>
            </a:r>
          </a:p>
        </p:txBody>
      </p:sp>
      <p:graphicFrame>
        <p:nvGraphicFramePr>
          <p:cNvPr id="771081" name="Object 9">
            <a:extLst>
              <a:ext uri="{FF2B5EF4-FFF2-40B4-BE49-F238E27FC236}">
                <a16:creationId xmlns:a16="http://schemas.microsoft.com/office/drawing/2014/main" id="{FE9DFA3F-E39E-4604-AEFD-6FBAD8631A8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069061" y="2058798"/>
          <a:ext cx="1945351" cy="1138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6" name="Equation" r:id="rId3" imgW="672840" imgH="393480" progId="Equation.DSMT4">
                  <p:embed/>
                </p:oleObj>
              </mc:Choice>
              <mc:Fallback>
                <p:oleObj name="Equation" r:id="rId3" imgW="672840" imgH="393480" progId="Equation.DSMT4">
                  <p:embed/>
                  <p:pic>
                    <p:nvPicPr>
                      <p:cNvPr id="771081" name="Object 9">
                        <a:extLst>
                          <a:ext uri="{FF2B5EF4-FFF2-40B4-BE49-F238E27FC236}">
                            <a16:creationId xmlns:a16="http://schemas.microsoft.com/office/drawing/2014/main" id="{FE9DFA3F-E39E-4604-AEFD-6FBAD8631A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9061" y="2058798"/>
                        <a:ext cx="1945351" cy="11382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6">
            <a:extLst>
              <a:ext uri="{FF2B5EF4-FFF2-40B4-BE49-F238E27FC236}">
                <a16:creationId xmlns:a16="http://schemas.microsoft.com/office/drawing/2014/main" id="{FF95E2D7-6C13-4A5B-B8F2-D104A64DE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88" y="6227698"/>
            <a:ext cx="3778599" cy="612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černá díra jako tepelný stroj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souvislost termodynamiky a gravitace!</a:t>
            </a:r>
          </a:p>
        </p:txBody>
      </p:sp>
      <p:graphicFrame>
        <p:nvGraphicFramePr>
          <p:cNvPr id="12" name="Object 9">
            <a:extLst>
              <a:ext uri="{FF2B5EF4-FFF2-40B4-BE49-F238E27FC236}">
                <a16:creationId xmlns:a16="http://schemas.microsoft.com/office/drawing/2014/main" id="{892E12DE-1B76-4CE6-9C55-5E9F655A1F9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75249" y="1599003"/>
          <a:ext cx="4090140" cy="2154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7" name="Equation" r:id="rId5" imgW="1688760" imgH="888840" progId="Equation.DSMT4">
                  <p:embed/>
                </p:oleObj>
              </mc:Choice>
              <mc:Fallback>
                <p:oleObj name="Equation" r:id="rId5" imgW="1688760" imgH="888840" progId="Equation.DSMT4">
                  <p:embed/>
                  <p:pic>
                    <p:nvPicPr>
                      <p:cNvPr id="12" name="Object 9">
                        <a:extLst>
                          <a:ext uri="{FF2B5EF4-FFF2-40B4-BE49-F238E27FC236}">
                            <a16:creationId xmlns:a16="http://schemas.microsoft.com/office/drawing/2014/main" id="{892E12DE-1B76-4CE6-9C55-5E9F655A1F9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249" y="1599003"/>
                        <a:ext cx="4090140" cy="2154531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0D44DF86-24F6-478D-8161-1E21F0B7FD6F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816319" y="4792566"/>
          <a:ext cx="2121952" cy="13656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58" name="Equation" r:id="rId7" imgW="711000" imgH="457200" progId="Equation.DSMT4">
                  <p:embed/>
                </p:oleObj>
              </mc:Choice>
              <mc:Fallback>
                <p:oleObj name="Equation" r:id="rId7" imgW="711000" imgH="457200" progId="Equation.DSMT4">
                  <p:embed/>
                  <p:pic>
                    <p:nvPicPr>
                      <p:cNvPr id="13" name="Object 9">
                        <a:extLst>
                          <a:ext uri="{FF2B5EF4-FFF2-40B4-BE49-F238E27FC236}">
                            <a16:creationId xmlns:a16="http://schemas.microsoft.com/office/drawing/2014/main" id="{0D44DF86-24F6-478D-8161-1E21F0B7FD6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6319" y="4792566"/>
                        <a:ext cx="2121952" cy="136564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67402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accent1">
                <a:lumMod val="7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Holomorfní funkce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lang="cs-CZ" sz="1800" b="0" dirty="0">
                <a:solidFill>
                  <a:srgbClr val="010000"/>
                </a:solidFill>
                <a:latin typeface="Arial"/>
              </a:rPr>
              <a:t>  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lang="cs-CZ" sz="1800" b="0" dirty="0">
                <a:solidFill>
                  <a:srgbClr val="010000"/>
                </a:solidFill>
                <a:latin typeface="Arial"/>
              </a:rPr>
              <a:t>Holografický princip</a:t>
            </a:r>
            <a:endParaRPr kumimoji="1" 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964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2098" name="Object 2">
            <a:extLst>
              <a:ext uri="{FF2B5EF4-FFF2-40B4-BE49-F238E27FC236}">
                <a16:creationId xmlns:a16="http://schemas.microsoft.com/office/drawing/2014/main" id="{20498E87-CBB1-4E3D-AC05-C08E5455B33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2513" y="3167063"/>
          <a:ext cx="1695450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0" name="CorelDRAW" r:id="rId3" imgW="1818670" imgH="2203230" progId="CorelDRAW.Graphic.12">
                  <p:embed/>
                </p:oleObj>
              </mc:Choice>
              <mc:Fallback>
                <p:oleObj name="CorelDRAW" r:id="rId3" imgW="1818670" imgH="2203230" progId="CorelDRAW.Graphic.12">
                  <p:embed/>
                  <p:pic>
                    <p:nvPicPr>
                      <p:cNvPr id="772098" name="Object 2">
                        <a:extLst>
                          <a:ext uri="{FF2B5EF4-FFF2-40B4-BE49-F238E27FC236}">
                            <a16:creationId xmlns:a16="http://schemas.microsoft.com/office/drawing/2014/main" id="{20498E87-CBB1-4E3D-AC05-C08E5455B33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3" y="3167063"/>
                        <a:ext cx="1695450" cy="205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099" name="Picture 3" descr="evap3[1]">
            <a:extLst>
              <a:ext uri="{FF2B5EF4-FFF2-40B4-BE49-F238E27FC236}">
                <a16:creationId xmlns:a16="http://schemas.microsoft.com/office/drawing/2014/main" id="{A9521A05-E170-487A-8656-A367B73D05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66750"/>
            <a:ext cx="3067050" cy="255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2102" name="Text Box 6">
            <a:extLst>
              <a:ext uri="{FF2B5EF4-FFF2-40B4-BE49-F238E27FC236}">
                <a16:creationId xmlns:a16="http://schemas.microsoft.com/office/drawing/2014/main" id="{55F69749-6538-483C-8B58-851F4D6BB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5402263"/>
            <a:ext cx="3781425" cy="13081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kvantový výpočet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</a:t>
            </a: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ano, září jako černé těleso </a:t>
            </a:r>
            <a:b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 Beckensteinovou teplotou!</a:t>
            </a:r>
          </a:p>
          <a:p>
            <a:pPr marL="180975" marR="0" lvl="0" indent="-180975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 vypařování</a:t>
            </a:r>
          </a:p>
        </p:txBody>
      </p:sp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Stephen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Hawking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, 1975</a:t>
            </a:r>
          </a:p>
        </p:txBody>
      </p:sp>
      <p:graphicFrame>
        <p:nvGraphicFramePr>
          <p:cNvPr id="772100" name="Object 4">
            <a:extLst>
              <a:ext uri="{FF2B5EF4-FFF2-40B4-BE49-F238E27FC236}">
                <a16:creationId xmlns:a16="http://schemas.microsoft.com/office/drawing/2014/main" id="{98AEA115-0C7D-48A5-86B8-B6E33E7A4A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" y="3949700"/>
          <a:ext cx="16097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71" name="PHOTO-PAINT" r:id="rId6" imgW="3895238" imgH="2933333" progId="CorelPhotoPaint.Image.12">
                  <p:embed/>
                </p:oleObj>
              </mc:Choice>
              <mc:Fallback>
                <p:oleObj name="PHOTO-PAINT" r:id="rId6" imgW="3895238" imgH="2933333" progId="CorelPhotoPaint.Image.12">
                  <p:embed/>
                  <p:pic>
                    <p:nvPicPr>
                      <p:cNvPr id="772100" name="Object 4">
                        <a:extLst>
                          <a:ext uri="{FF2B5EF4-FFF2-40B4-BE49-F238E27FC236}">
                            <a16:creationId xmlns:a16="http://schemas.microsoft.com/office/drawing/2014/main" id="{98AEA115-0C7D-48A5-86B8-B6E33E7A4A4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" y="3949700"/>
                        <a:ext cx="1609725" cy="12128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72104" name="Picture 8" descr="evaporating">
            <a:extLst>
              <a:ext uri="{FF2B5EF4-FFF2-40B4-BE49-F238E27FC236}">
                <a16:creationId xmlns:a16="http://schemas.microsoft.com/office/drawing/2014/main" id="{31CBE413-4BBA-41A6-9BC9-C29D3AFE67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375" y="0"/>
            <a:ext cx="4873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2204" name="Group 348">
            <a:extLst>
              <a:ext uri="{FF2B5EF4-FFF2-40B4-BE49-F238E27FC236}">
                <a16:creationId xmlns:a16="http://schemas.microsoft.com/office/drawing/2014/main" id="{EC9D0E65-9040-4D50-8C15-641CE5FD6F0F}"/>
              </a:ext>
            </a:extLst>
          </p:cNvPr>
          <p:cNvGraphicFramePr>
            <a:graphicFrameLocks noGrp="1"/>
          </p:cNvGraphicFramePr>
          <p:nvPr>
            <p:ph/>
            <p:extLst/>
          </p:nvPr>
        </p:nvGraphicFramePr>
        <p:xfrm>
          <a:off x="309489" y="1114425"/>
          <a:ext cx="8623497" cy="4191002"/>
        </p:xfrm>
        <a:graphic>
          <a:graphicData uri="http://schemas.openxmlformats.org/drawingml/2006/table">
            <a:tbl>
              <a:tblPr/>
              <a:tblGrid>
                <a:gridCol w="2151323">
                  <a:extLst>
                    <a:ext uri="{9D8B030D-6E8A-4147-A177-3AD203B41FA5}">
                      <a16:colId xmlns:a16="http://schemas.microsoft.com/office/drawing/2014/main" val="3599583995"/>
                    </a:ext>
                  </a:extLst>
                </a:gridCol>
                <a:gridCol w="1613647">
                  <a:extLst>
                    <a:ext uri="{9D8B030D-6E8A-4147-A177-3AD203B41FA5}">
                      <a16:colId xmlns:a16="http://schemas.microsoft.com/office/drawing/2014/main" val="2974051438"/>
                    </a:ext>
                  </a:extLst>
                </a:gridCol>
                <a:gridCol w="1021976">
                  <a:extLst>
                    <a:ext uri="{9D8B030D-6E8A-4147-A177-3AD203B41FA5}">
                      <a16:colId xmlns:a16="http://schemas.microsoft.com/office/drawing/2014/main" val="1498463787"/>
                    </a:ext>
                  </a:extLst>
                </a:gridCol>
                <a:gridCol w="1519518">
                  <a:extLst>
                    <a:ext uri="{9D8B030D-6E8A-4147-A177-3AD203B41FA5}">
                      <a16:colId xmlns:a16="http://schemas.microsoft.com/office/drawing/2014/main" val="3814718290"/>
                    </a:ext>
                  </a:extLst>
                </a:gridCol>
                <a:gridCol w="1129553">
                  <a:extLst>
                    <a:ext uri="{9D8B030D-6E8A-4147-A177-3AD203B41FA5}">
                      <a16:colId xmlns:a16="http://schemas.microsoft.com/office/drawing/2014/main" val="1598453988"/>
                    </a:ext>
                  </a:extLst>
                </a:gridCol>
                <a:gridCol w="1187480">
                  <a:extLst>
                    <a:ext uri="{9D8B030D-6E8A-4147-A177-3AD203B41FA5}">
                      <a16:colId xmlns:a16="http://schemas.microsoft.com/office/drawing/2014/main" val="3972860280"/>
                    </a:ext>
                  </a:extLst>
                </a:gridCol>
              </a:tblGrid>
              <a:tr h="4556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těleso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kumimoji="1" lang="cs-CZ" altLang="cs-CZ" sz="1800" b="0" i="1" u="none" strike="noStrike" cap="none" normalizeH="0" baseline="-3000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ρ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Δ</a:t>
                      </a:r>
                      <a:r>
                        <a:rPr kumimoji="1" lang="cs-CZ" altLang="cs-CZ" sz="1800" b="0" i="1" u="none" strike="noStrike" cap="none" normalizeH="0" baseline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4655701"/>
                  </a:ext>
                </a:extLst>
              </a:tr>
              <a:tr h="496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proton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1.7×10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102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506416"/>
                  </a:ext>
                </a:extLst>
              </a:tr>
              <a:tr h="495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Planck. hmotnost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kg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43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55034"/>
                  </a:ext>
                </a:extLst>
              </a:tr>
              <a:tr h="5334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kámen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m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s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0786374"/>
                  </a:ext>
                </a:extLst>
              </a:tr>
              <a:tr h="523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Země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 mm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 K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237404"/>
                  </a:ext>
                </a:extLst>
              </a:tr>
              <a:tr h="5905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Slunce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2×10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kg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 km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124456"/>
                  </a:ext>
                </a:extLst>
              </a:tr>
              <a:tr h="538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jádro 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 au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1.82 g cm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kumimoji="1" lang="cs-CZ" altLang="cs-CZ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840396"/>
                  </a:ext>
                </a:extLst>
              </a:tr>
              <a:tr h="5572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galaxie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1" lang="cs-CZ" altLang="cs-CZ" sz="18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kumimoji="1" lang="cs-CZ" altLang="cs-CZ" sz="1800" b="0" i="1" u="none" strike="noStrike" cap="none" normalizeH="0" baseline="-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S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30 </a:t>
                      </a:r>
                      <a:r>
                        <a:rPr kumimoji="1" lang="cs-CZ" altLang="cs-CZ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ly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 g cm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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 K</a:t>
                      </a:r>
                      <a:endParaRPr kumimoji="1" lang="cs-CZ" altLang="cs-CZ" sz="1800" b="0" i="0" u="none" strike="noStrike" cap="none" normalizeH="0" baseline="3000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  <a:cs typeface="Times New Roman" panose="02020603050405020304" pitchFamily="18" charset="0"/>
                        <a:sym typeface="Symbol" panose="05050102010706020507" pitchFamily="18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50000"/>
                        <a:buFont typeface="Monotype Sorts" pitchFamily="2" charset="2"/>
                        <a:defRPr kumimoji="1"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75000"/>
                        <a:buFont typeface="Monotype Sorts" pitchFamily="2" charset="2"/>
                        <a:defRPr kumimoji="1" sz="2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Monotype Sorts" pitchFamily="2" charset="2"/>
                        <a:defRPr kumimoji="1"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00000"/>
                        <a:defRPr kumimoji="1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kumimoji="1" lang="cs-CZ" altLang="cs-CZ" sz="18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95</a:t>
                      </a:r>
                      <a:r>
                        <a:rPr kumimoji="1" lang="cs-CZ" altLang="cs-CZ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let</a:t>
                      </a:r>
                      <a:endParaRPr kumimoji="1" lang="cs-CZ" altLang="cs-CZ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2291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Ted Jacobson (University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of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Maryland), 1995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0987367-E5FC-49D5-85B2-ABC67D4423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53288"/>
            <a:ext cx="9144000" cy="5147790"/>
          </a:xfrm>
          <a:prstGeom prst="rect">
            <a:avLst/>
          </a:prstGeom>
        </p:spPr>
      </p:pic>
      <p:sp>
        <p:nvSpPr>
          <p:cNvPr id="10" name="Text Box 6">
            <a:extLst>
              <a:ext uri="{FF2B5EF4-FFF2-40B4-BE49-F238E27FC236}">
                <a16:creationId xmlns:a16="http://schemas.microsoft.com/office/drawing/2014/main" id="{28BBC079-2CD4-4D11-B59D-A61C824EE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73" y="6013847"/>
            <a:ext cx="2532685" cy="678134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termodynamika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entropie na povrchu</a:t>
            </a:r>
          </a:p>
        </p:txBody>
      </p:sp>
      <p:sp>
        <p:nvSpPr>
          <p:cNvPr id="11" name="Text Box 6">
            <a:extLst>
              <a:ext uri="{FF2B5EF4-FFF2-40B4-BE49-F238E27FC236}">
                <a16:creationId xmlns:a16="http://schemas.microsoft.com/office/drawing/2014/main" id="{BD9F12F9-AE23-42A0-82B2-AD943ED20E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56083" y="6013847"/>
            <a:ext cx="3179935" cy="678134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squar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rovnice obecné relativity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alternativní odvození OTR</a:t>
            </a:r>
          </a:p>
        </p:txBody>
      </p:sp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661CC8AB-121D-466E-9731-BF3FE18EED5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782007" y="6137872"/>
          <a:ext cx="550863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Equation" r:id="rId5" imgW="190440" imgH="152280" progId="Equation.DSMT4">
                  <p:embed/>
                </p:oleObj>
              </mc:Choice>
              <mc:Fallback>
                <p:oleObj name="Equation" r:id="rId5" imgW="190440" imgH="152280" progId="Equation.DSMT4">
                  <p:embed/>
                  <p:pic>
                    <p:nvPicPr>
                      <p:cNvPr id="16" name="Object 9">
                        <a:extLst>
                          <a:ext uri="{FF2B5EF4-FFF2-40B4-BE49-F238E27FC236}">
                            <a16:creationId xmlns:a16="http://schemas.microsoft.com/office/drawing/2014/main" id="{661CC8AB-121D-466E-9731-BF3FE18EED5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2007" y="6137872"/>
                        <a:ext cx="550863" cy="441325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Obrázek 7">
            <a:extLst>
              <a:ext uri="{FF2B5EF4-FFF2-40B4-BE49-F238E27FC236}">
                <a16:creationId xmlns:a16="http://schemas.microsoft.com/office/drawing/2014/main" id="{09778812-4C90-4CCD-ABA0-0C0BF38A29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32" y="4462252"/>
            <a:ext cx="2241695" cy="2229729"/>
          </a:xfrm>
          <a:prstGeom prst="rect">
            <a:avLst/>
          </a:prstGeom>
          <a:ln>
            <a:solidFill>
              <a:schemeClr val="accent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766424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Ted Jacobson (University </a:t>
            </a: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of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Maryland), 1995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E9CAFA80-22DD-4DBA-827B-A5CACFE768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095" y="857250"/>
            <a:ext cx="6627905" cy="3728197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9ED7BDAD-6A35-45C2-9E85-C5BDA76D7F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57250"/>
            <a:ext cx="6032954" cy="6000750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3" name="Text Box 7">
            <a:extLst>
              <a:ext uri="{FF2B5EF4-FFF2-40B4-BE49-F238E27FC236}">
                <a16:creationId xmlns:a16="http://schemas.microsoft.com/office/drawing/2014/main" id="{3C311F92-4208-4403-989B-11F3CE8D1F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01656" y="4601041"/>
            <a:ext cx="2180085" cy="360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Ted Jacobson (</a:t>
            </a:r>
            <a:r>
              <a:rPr kumimoji="1" lang="en-US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*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1954)</a:t>
            </a:r>
          </a:p>
        </p:txBody>
      </p:sp>
    </p:spTree>
    <p:extLst>
      <p:ext uri="{BB962C8B-B14F-4D97-AF65-F5344CB8AC3E}">
        <p14:creationId xmlns:p14="http://schemas.microsoft.com/office/powerpoint/2010/main" val="78233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84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Termodynamická definice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B32F55DA-34CB-434A-8AB9-FE0CBD30C2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31256" y="1089211"/>
            <a:ext cx="1445170" cy="402067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F6E4C5C-D0C7-4455-B648-4CE3E2A942F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77" y="1267103"/>
            <a:ext cx="2748699" cy="4198563"/>
          </a:xfrm>
          <a:prstGeom prst="rect">
            <a:avLst/>
          </a:prstGeom>
        </p:spPr>
      </p:pic>
      <p:graphicFrame>
        <p:nvGraphicFramePr>
          <p:cNvPr id="12" name="Object 9">
            <a:extLst>
              <a:ext uri="{FF2B5EF4-FFF2-40B4-BE49-F238E27FC236}">
                <a16:creationId xmlns:a16="http://schemas.microsoft.com/office/drawing/2014/main" id="{B5CB56AE-0B4B-456D-90E9-06B272D47FB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369119" y="2652196"/>
          <a:ext cx="1762125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8" name="Equation" r:id="rId6" imgW="609480" imgH="228600" progId="Equation.DSMT4">
                  <p:embed/>
                </p:oleObj>
              </mc:Choice>
              <mc:Fallback>
                <p:oleObj name="Equation" r:id="rId6" imgW="609480" imgH="228600" progId="Equation.DSMT4">
                  <p:embed/>
                  <p:pic>
                    <p:nvPicPr>
                      <p:cNvPr id="12" name="Object 9">
                        <a:extLst>
                          <a:ext uri="{FF2B5EF4-FFF2-40B4-BE49-F238E27FC236}">
                            <a16:creationId xmlns:a16="http://schemas.microsoft.com/office/drawing/2014/main" id="{B5CB56AE-0B4B-456D-90E9-06B272D47FB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69119" y="2652196"/>
                        <a:ext cx="1762125" cy="66040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9">
            <a:extLst>
              <a:ext uri="{FF2B5EF4-FFF2-40B4-BE49-F238E27FC236}">
                <a16:creationId xmlns:a16="http://schemas.microsoft.com/office/drawing/2014/main" id="{613BF24F-2C31-40D1-AC66-9B9BAD631F2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2033178" y="5226747"/>
          <a:ext cx="4413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39" name="Equation" r:id="rId8" imgW="152280" imgH="164880" progId="Equation.DSMT4">
                  <p:embed/>
                </p:oleObj>
              </mc:Choice>
              <mc:Fallback>
                <p:oleObj name="Equation" r:id="rId8" imgW="152280" imgH="164880" progId="Equation.DSMT4">
                  <p:embed/>
                  <p:pic>
                    <p:nvPicPr>
                      <p:cNvPr id="13" name="Object 9">
                        <a:extLst>
                          <a:ext uri="{FF2B5EF4-FFF2-40B4-BE49-F238E27FC236}">
                            <a16:creationId xmlns:a16="http://schemas.microsoft.com/office/drawing/2014/main" id="{613BF24F-2C31-40D1-AC66-9B9BAD631F2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3178" y="5226747"/>
                        <a:ext cx="441325" cy="4778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9">
            <a:extLst>
              <a:ext uri="{FF2B5EF4-FFF2-40B4-BE49-F238E27FC236}">
                <a16:creationId xmlns:a16="http://schemas.microsoft.com/office/drawing/2014/main" id="{F473974D-DD8D-47D5-A333-3D405E7072D8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526394" y="5226747"/>
          <a:ext cx="441325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0" name="Equation" r:id="rId10" imgW="152280" imgH="164880" progId="Equation.DSMT4">
                  <p:embed/>
                </p:oleObj>
              </mc:Choice>
              <mc:Fallback>
                <p:oleObj name="Equation" r:id="rId10" imgW="152280" imgH="164880" progId="Equation.DSMT4">
                  <p:embed/>
                  <p:pic>
                    <p:nvPicPr>
                      <p:cNvPr id="14" name="Object 9">
                        <a:extLst>
                          <a:ext uri="{FF2B5EF4-FFF2-40B4-BE49-F238E27FC236}">
                            <a16:creationId xmlns:a16="http://schemas.microsoft.com/office/drawing/2014/main" id="{F473974D-DD8D-47D5-A333-3D405E7072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6394" y="5226747"/>
                        <a:ext cx="441325" cy="477837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62FFC2AF-9191-42AD-BBB5-67D96A156396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130199" y="3312596"/>
          <a:ext cx="2239963" cy="66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41" name="Equation" r:id="rId12" imgW="774360" imgH="228600" progId="Equation.DSMT4">
                  <p:embed/>
                </p:oleObj>
              </mc:Choice>
              <mc:Fallback>
                <p:oleObj name="Equation" r:id="rId12" imgW="774360" imgH="228600" progId="Equation.DSMT4">
                  <p:embed/>
                  <p:pic>
                    <p:nvPicPr>
                      <p:cNvPr id="15" name="Object 9">
                        <a:extLst>
                          <a:ext uri="{FF2B5EF4-FFF2-40B4-BE49-F238E27FC236}">
                            <a16:creationId xmlns:a16="http://schemas.microsoft.com/office/drawing/2014/main" id="{62FFC2AF-9191-42AD-BBB5-67D96A15639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30199" y="3312596"/>
                        <a:ext cx="2239963" cy="66040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013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Carnotův</a:t>
            </a: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cyklus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530A2F3-489D-4461-9578-E4428E31C1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9" y="995082"/>
            <a:ext cx="9000093" cy="5862918"/>
          </a:xfrm>
          <a:prstGeom prst="rect">
            <a:avLst/>
          </a:prstGeom>
        </p:spPr>
      </p:pic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10FD0ECE-00A2-4A5E-919F-5F43C1F489A9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6535644" y="137459"/>
          <a:ext cx="2282825" cy="202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Equation" r:id="rId5" imgW="914400" imgH="812520" progId="Equation.DSMT4">
                  <p:embed/>
                </p:oleObj>
              </mc:Choice>
              <mc:Fallback>
                <p:oleObj name="Equation" r:id="rId5" imgW="914400" imgH="812520" progId="Equation.DSMT4">
                  <p:embed/>
                  <p:pic>
                    <p:nvPicPr>
                      <p:cNvPr id="16" name="Object 9">
                        <a:extLst>
                          <a:ext uri="{FF2B5EF4-FFF2-40B4-BE49-F238E27FC236}">
                            <a16:creationId xmlns:a16="http://schemas.microsoft.com/office/drawing/2014/main" id="{10FD0ECE-00A2-4A5E-919F-5F43C1F489A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35644" y="137459"/>
                        <a:ext cx="2282825" cy="202565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382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6">
            <a:extLst>
              <a:ext uri="{FF2B5EF4-FFF2-40B4-BE49-F238E27FC236}">
                <a16:creationId xmlns:a16="http://schemas.microsoft.com/office/drawing/2014/main" id="{81D2BB56-9292-45DB-A1C8-20086B6D52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5494"/>
            <a:ext cx="9144000" cy="6602506"/>
          </a:xfrm>
          <a:prstGeom prst="rect">
            <a:avLst/>
          </a:prstGeom>
        </p:spPr>
      </p:pic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Statistická definice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998" y="3556747"/>
            <a:ext cx="449995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je počet realizací systému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je míra chaosu v systému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rovnovážného stavu je maximální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uzavřeného systému může jen růst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01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6" name="Object 9">
            <a:extLst>
              <a:ext uri="{FF2B5EF4-FFF2-40B4-BE49-F238E27FC236}">
                <a16:creationId xmlns:a16="http://schemas.microsoft.com/office/drawing/2014/main" id="{29AA0C7C-CFED-410E-8170-703CF9FA6A70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752448" y="1391771"/>
          <a:ext cx="1543050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6" name="Equation" r:id="rId5" imgW="533160" imgH="177480" progId="Equation.DSMT4">
                  <p:embed/>
                </p:oleObj>
              </mc:Choice>
              <mc:Fallback>
                <p:oleObj name="Equation" r:id="rId5" imgW="533160" imgH="177480" progId="Equation.DSMT4">
                  <p:embed/>
                  <p:pic>
                    <p:nvPicPr>
                      <p:cNvPr id="16" name="Object 9">
                        <a:extLst>
                          <a:ext uri="{FF2B5EF4-FFF2-40B4-BE49-F238E27FC236}">
                            <a16:creationId xmlns:a16="http://schemas.microsoft.com/office/drawing/2014/main" id="{29AA0C7C-CFED-410E-8170-703CF9FA6A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52448" y="1391771"/>
                        <a:ext cx="1543050" cy="514350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21826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Entropie a informace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4691D65-E8BC-433D-8749-E889BC477D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3738"/>
            <a:ext cx="9144000" cy="6164262"/>
          </a:xfrm>
          <a:prstGeom prst="rect">
            <a:avLst/>
          </a:prstGeom>
        </p:spPr>
      </p:pic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50" y="842214"/>
            <a:ext cx="38603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entropie je mírou uložené informace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princip maxima informace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existují skutečně elementární částice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16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87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349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Holografie (záznam)</a:t>
            </a:r>
          </a:p>
        </p:txBody>
      </p:sp>
      <p:sp>
        <p:nvSpPr>
          <p:cNvPr id="7" name="Text Box 6">
            <a:extLst>
              <a:ext uri="{FF2B5EF4-FFF2-40B4-BE49-F238E27FC236}">
                <a16:creationId xmlns:a16="http://schemas.microsoft.com/office/drawing/2014/main" id="{367B1C90-CBFC-411A-8320-A426631C6F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4066" y="292296"/>
            <a:ext cx="176202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1800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holos</a:t>
            </a: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: </a:t>
            </a:r>
            <a:r>
              <a:rPr lang="cs-CZ" sz="1800" b="0" dirty="0">
                <a:solidFill>
                  <a:schemeClr val="tx2"/>
                </a:solidFill>
                <a:latin typeface="Arial" panose="020B0604020202020204" pitchFamily="34" charset="0"/>
              </a:rPr>
              <a:t>úplný </a:t>
            </a:r>
          </a:p>
          <a:p>
            <a:r>
              <a:rPr lang="cs-CZ" sz="1800" b="0" dirty="0" err="1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grafie</a:t>
            </a:r>
            <a:r>
              <a:rPr lang="cs-CZ" sz="18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: </a:t>
            </a:r>
            <a:r>
              <a:rPr lang="cs-CZ" sz="1800" b="0" dirty="0">
                <a:solidFill>
                  <a:schemeClr val="tx2"/>
                </a:solidFill>
                <a:latin typeface="Arial" panose="020B0604020202020204" pitchFamily="34" charset="0"/>
              </a:rPr>
              <a:t>záznam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9BB803EC-D6C0-4214-B1DC-6E09EF812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318" y="1230923"/>
            <a:ext cx="8281358" cy="52628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>
            <a:extLst>
              <a:ext uri="{FF2B5EF4-FFF2-40B4-BE49-F238E27FC236}">
                <a16:creationId xmlns:a16="http://schemas.microsoft.com/office/drawing/2014/main" id="{1E353CAA-B0B7-45C8-B623-158C2F57C7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763906" name="Rectangle 2">
            <a:extLst>
              <a:ext uri="{FF2B5EF4-FFF2-40B4-BE49-F238E27FC236}">
                <a16:creationId xmlns:a16="http://schemas.microsoft.com/office/drawing/2014/main" id="{B744FD93-2137-407C-B5D9-EB5ABB423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163"/>
            <a:ext cx="8193088" cy="53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Černá díra a holografický princip</a:t>
            </a:r>
          </a:p>
        </p:txBody>
      </p:sp>
      <p:sp>
        <p:nvSpPr>
          <p:cNvPr id="763910" name="Text Box 6">
            <a:extLst>
              <a:ext uri="{FF2B5EF4-FFF2-40B4-BE49-F238E27FC236}">
                <a16:creationId xmlns:a16="http://schemas.microsoft.com/office/drawing/2014/main" id="{84E6010B-AF06-45C7-8D56-B62EB21E36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204" y="3661063"/>
            <a:ext cx="4711546" cy="3115725"/>
          </a:xfrm>
          <a:prstGeom prst="rect">
            <a:avLst/>
          </a:prstGeom>
          <a:gradFill rotWithShape="1">
            <a:gsLst>
              <a:gs pos="0">
                <a:schemeClr val="accent1">
                  <a:alpha val="46000"/>
                </a:schemeClr>
              </a:gs>
              <a:gs pos="100000">
                <a:schemeClr val="accent1">
                  <a:gamma/>
                  <a:tint val="44314"/>
                  <a:invGamma/>
                </a:schemeClr>
              </a:gs>
            </a:gsLst>
            <a:lin ang="5400000" scaled="1"/>
          </a:gradFill>
          <a:ln w="9525" algn="ctr">
            <a:solidFill>
              <a:schemeClr val="accent1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180975" indent="-180975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mizí entropie v černé díře?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~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nikoli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!!!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	lokalizovaná ve fluktuacích na povrchu?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analogie s holomorfní funkcí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holografický princip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informace lokalizována v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dimenzích!!!</a:t>
            </a:r>
            <a:b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(tzv. holografické plátno)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rovnovážná díra – záření kompenzováno </a:t>
            </a:r>
            <a:b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dopadem fotonů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 co vesmír jako celek? a mikrosvět?</a:t>
            </a:r>
          </a:p>
        </p:txBody>
      </p:sp>
      <p:sp>
        <p:nvSpPr>
          <p:cNvPr id="763912" name="Oval 8">
            <a:extLst>
              <a:ext uri="{FF2B5EF4-FFF2-40B4-BE49-F238E27FC236}">
                <a16:creationId xmlns:a16="http://schemas.microsoft.com/office/drawing/2014/main" id="{CFA07CD4-2691-4B81-864B-170928893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9825" y="561975"/>
            <a:ext cx="2619375" cy="2619375"/>
          </a:xfrm>
          <a:prstGeom prst="ellipse">
            <a:avLst/>
          </a:prstGeom>
          <a:solidFill>
            <a:schemeClr val="accent1"/>
          </a:solidFill>
          <a:ln w="9525">
            <a:solidFill>
              <a:srgbClr val="3366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3914" name="Oval 10">
            <a:extLst>
              <a:ext uri="{FF2B5EF4-FFF2-40B4-BE49-F238E27FC236}">
                <a16:creationId xmlns:a16="http://schemas.microsoft.com/office/drawing/2014/main" id="{1A4D652A-012E-4D7A-9B91-487309E93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8075" y="3930650"/>
            <a:ext cx="2619375" cy="2619375"/>
          </a:xfrm>
          <a:prstGeom prst="ellipse">
            <a:avLst/>
          </a:prstGeom>
          <a:solidFill>
            <a:schemeClr val="bg2"/>
          </a:solidFill>
          <a:ln w="9525">
            <a:solidFill>
              <a:schemeClr val="accent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63917" name="Line 13">
            <a:extLst>
              <a:ext uri="{FF2B5EF4-FFF2-40B4-BE49-F238E27FC236}">
                <a16:creationId xmlns:a16="http://schemas.microsoft.com/office/drawing/2014/main" id="{ADDD08CA-C000-465D-BB20-21D4AC5727F9}"/>
              </a:ext>
            </a:extLst>
          </p:cNvPr>
          <p:cNvSpPr>
            <a:spLocks noChangeShapeType="1"/>
          </p:cNvSpPr>
          <p:nvPr/>
        </p:nvSpPr>
        <p:spPr bwMode="auto">
          <a:xfrm>
            <a:off x="7543800" y="3316381"/>
            <a:ext cx="0" cy="485775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aphicFrame>
        <p:nvGraphicFramePr>
          <p:cNvPr id="763918" name="Object 14">
            <a:extLst>
              <a:ext uri="{FF2B5EF4-FFF2-40B4-BE49-F238E27FC236}">
                <a16:creationId xmlns:a16="http://schemas.microsoft.com/office/drawing/2014/main" id="{06C9FA10-BB48-4FFD-A9D9-09EB81D350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99213" y="1344613"/>
          <a:ext cx="2208212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Equation" r:id="rId4" imgW="1193760" imgH="571320" progId="Equation.DSMT4">
                  <p:embed/>
                </p:oleObj>
              </mc:Choice>
              <mc:Fallback>
                <p:oleObj name="Equation" r:id="rId4" imgW="1193760" imgH="571320" progId="Equation.DSMT4">
                  <p:embed/>
                  <p:pic>
                    <p:nvPicPr>
                      <p:cNvPr id="763918" name="Object 14">
                        <a:extLst>
                          <a:ext uri="{FF2B5EF4-FFF2-40B4-BE49-F238E27FC236}">
                            <a16:creationId xmlns:a16="http://schemas.microsoft.com/office/drawing/2014/main" id="{06C9FA10-BB48-4FFD-A9D9-09EB81D3509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9213" y="1344613"/>
                        <a:ext cx="2208212" cy="105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ovéPole 1">
            <a:extLst>
              <a:ext uri="{FF2B5EF4-FFF2-40B4-BE49-F238E27FC236}">
                <a16:creationId xmlns:a16="http://schemas.microsoft.com/office/drawing/2014/main" id="{92A333A8-CB92-45C5-A88E-ADEFFE03958D}"/>
              </a:ext>
            </a:extLst>
          </p:cNvPr>
          <p:cNvSpPr txBox="1"/>
          <p:nvPr/>
        </p:nvSpPr>
        <p:spPr>
          <a:xfrm>
            <a:off x="5046602" y="6148107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plátno</a:t>
            </a:r>
            <a:endParaRPr kumimoji="1" lang="cs-CZ" sz="1800" b="1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cxnSp>
        <p:nvCxnSpPr>
          <p:cNvPr id="4" name="Přímá spojnice se šipkou 3">
            <a:extLst>
              <a:ext uri="{FF2B5EF4-FFF2-40B4-BE49-F238E27FC236}">
                <a16:creationId xmlns:a16="http://schemas.microsoft.com/office/drawing/2014/main" id="{3A887C22-7AB9-4EC5-8C28-43CFFEEC04E4}"/>
              </a:ext>
            </a:extLst>
          </p:cNvPr>
          <p:cNvCxnSpPr>
            <a:cxnSpLocks/>
            <a:stCxn id="2" idx="0"/>
          </p:cNvCxnSpPr>
          <p:nvPr/>
        </p:nvCxnSpPr>
        <p:spPr bwMode="auto">
          <a:xfrm flipV="1">
            <a:off x="5760900" y="5849471"/>
            <a:ext cx="458925" cy="298636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triangle" w="lg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146" name="Rectangle 2"/>
          <p:cNvSpPr>
            <a:spLocks noChangeArrowheads="1"/>
          </p:cNvSpPr>
          <p:nvPr/>
        </p:nvSpPr>
        <p:spPr bwMode="auto">
          <a:xfrm>
            <a:off x="0" y="0"/>
            <a:ext cx="819308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altLang="cs-CZ" sz="2800" dirty="0">
                <a:solidFill>
                  <a:schemeClr val="bg1"/>
                </a:solidFill>
                <a:latin typeface="Arial Narrow" panose="020B0606020202030204" pitchFamily="34" charset="0"/>
              </a:rPr>
              <a:t>Holografický princip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01826BFC-4F5E-4598-B11A-87E422E6B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3349"/>
            <a:ext cx="9144000" cy="537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93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4443" y="0"/>
            <a:ext cx="10159999" cy="6857999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581" y="3133724"/>
            <a:ext cx="26479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16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>
            <a:extLst>
              <a:ext uri="{FF2B5EF4-FFF2-40B4-BE49-F238E27FC236}">
                <a16:creationId xmlns:a16="http://schemas.microsoft.com/office/drawing/2014/main" id="{F49B3488-2A8B-4E29-B235-AC57C981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Holografický princip v mikrosvětě (1994)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AF596D31-1BD7-4589-812C-7C9846ACE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23975"/>
            <a:ext cx="9144000" cy="5497830"/>
          </a:xfrm>
          <a:prstGeom prst="rect">
            <a:avLst/>
          </a:prstGeom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8E83D94E-6127-4105-9AA7-6EB78D466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911" y="1169801"/>
            <a:ext cx="2364750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266700" marR="0" lvl="0" indent="-2667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světoplochy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strun?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21C3BBE8-F15A-4DBD-991B-99378D091579}"/>
              </a:ext>
            </a:extLst>
          </p:cNvPr>
          <p:cNvSpPr txBox="1">
            <a:spLocks noChangeArrowheads="1"/>
          </p:cNvSpPr>
          <p:nvPr/>
        </p:nvSpPr>
        <p:spPr>
          <a:xfrm>
            <a:off x="0" y="1"/>
            <a:ext cx="8647113" cy="461176"/>
          </a:xfrm>
          <a:prstGeom prst="rect">
            <a:avLst/>
          </a:prstGeom>
          <a:noFill/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46038" bIns="46038"/>
          <a:lstStyle>
            <a:lvl1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2pPr>
            <a:lvl3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3pPr>
            <a:lvl4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4pPr>
            <a:lvl5pPr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5pPr>
            <a:lvl6pPr marL="4572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6pPr>
            <a:lvl7pPr marL="9144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7pPr>
            <a:lvl8pPr marL="13716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8pPr>
            <a:lvl9pPr marL="1828800" algn="l" rtl="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2800" b="1" i="0" u="none" strike="noStrike" kern="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/>
                <a:ea typeface="+mj-ea"/>
                <a:cs typeface="+mj-cs"/>
              </a:rPr>
              <a:t>Kvantovaný prostor a holografický princip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83EAADC-DD02-4E4F-BE10-53D7FEAA59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972"/>
            <a:ext cx="9144000" cy="513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47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  <a:lumOff val="50000"/>
                  </a:scheme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60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4FD0852A-FB77-4D27-B7C3-90215036D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35322"/>
            <a:ext cx="9144000" cy="6097905"/>
          </a:xfrm>
          <a:prstGeom prst="rect">
            <a:avLst/>
          </a:prstGeom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C9BFE2EF-80E6-46C4-961C-9FA7250DD1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Erik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(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Princeton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), 2010</a:t>
            </a:r>
          </a:p>
        </p:txBody>
      </p:sp>
    </p:spTree>
    <p:extLst>
      <p:ext uri="{BB962C8B-B14F-4D97-AF65-F5344CB8AC3E}">
        <p14:creationId xmlns:p14="http://schemas.microsoft.com/office/powerpoint/2010/main" val="313786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>
            <a:extLst>
              <a:ext uri="{FF2B5EF4-FFF2-40B4-BE49-F238E27FC236}">
                <a16:creationId xmlns:a16="http://schemas.microsoft.com/office/drawing/2014/main" id="{EE060B34-1F62-45A1-A449-1CA2FC237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57764" name="Picture 4" descr="1e14fbf3329c58c7895f913b4135ac42">
            <a:extLst>
              <a:ext uri="{FF2B5EF4-FFF2-40B4-BE49-F238E27FC236}">
                <a16:creationId xmlns:a16="http://schemas.microsoft.com/office/drawing/2014/main" id="{FCBA96EB-EF29-401B-9F7E-005408C52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156" y="2183565"/>
            <a:ext cx="3286666" cy="4450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>
            <a:extLst>
              <a:ext uri="{FF2B5EF4-FFF2-40B4-BE49-F238E27FC236}">
                <a16:creationId xmlns:a16="http://schemas.microsoft.com/office/drawing/2014/main" id="{F99B3CDD-EE25-4B8B-B255-4C7DF3AF1697}"/>
              </a:ext>
            </a:extLst>
          </p:cNvPr>
          <p:cNvSpPr txBox="1"/>
          <p:nvPr/>
        </p:nvSpPr>
        <p:spPr>
          <a:xfrm>
            <a:off x="199129" y="1073374"/>
            <a:ext cx="3258693" cy="923330"/>
          </a:xfrm>
          <a:prstGeom prst="rect">
            <a:avLst/>
          </a:prstGeom>
          <a:solidFill>
            <a:schemeClr val="accent5">
              <a:lumMod val="25000"/>
              <a:alpha val="61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1) entropická síla (2010)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2) holografický princip (2010)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3) fluktuace vakua (2016)</a:t>
            </a:r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99A202DA-0607-43AD-9191-F6E7ADB9C382}"/>
              </a:ext>
            </a:extLst>
          </p:cNvPr>
          <p:cNvSpPr txBox="1"/>
          <p:nvPr/>
        </p:nvSpPr>
        <p:spPr>
          <a:xfrm>
            <a:off x="3919540" y="5683531"/>
            <a:ext cx="4762741" cy="923330"/>
          </a:xfrm>
          <a:prstGeom prst="rect">
            <a:avLst/>
          </a:prstGeom>
          <a:solidFill>
            <a:schemeClr val="accent5">
              <a:lumMod val="25000"/>
              <a:alpha val="49000"/>
            </a:schemeClr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Spinozova cena (2011, 2,5 milionu euro)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ERC grant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jen sférický případ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75B65011-4862-4C3A-B7FD-7DFE9C965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884" y="46494"/>
            <a:ext cx="84455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1pPr>
            <a:lvl2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2pPr>
            <a:lvl3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3pPr>
            <a:lvl4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4pPr>
            <a:lvl5pPr>
              <a:lnSpc>
                <a:spcPct val="70000"/>
              </a:lnSpc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5pPr>
            <a:lvl6pPr marL="4572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6pPr>
            <a:lvl7pPr marL="9144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7pPr>
            <a:lvl8pPr marL="13716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8pPr>
            <a:lvl9pPr marL="1828800" eaLnBrk="0" fontAlgn="base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defRPr kumimoji="1" sz="4800" b="1">
                <a:solidFill>
                  <a:schemeClr val="tx2"/>
                </a:solidFill>
                <a:latin typeface="Arial Narrow" panose="020B0606020202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Erik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: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Emergent</a:t>
            </a:r>
            <a:r>
              <a:rPr kumimoji="1" lang="cs-CZ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kumimoji="1" lang="cs-CZ" alt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Gravity</a:t>
            </a:r>
            <a:endParaRPr kumimoji="1" lang="cs-CZ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6978" name="Picture 2" descr="NYTimes_Art-7-15-10-Med_">
            <a:extLst>
              <a:ext uri="{FF2B5EF4-FFF2-40B4-BE49-F238E27FC236}">
                <a16:creationId xmlns:a16="http://schemas.microsoft.com/office/drawing/2014/main" id="{BE917F91-03DD-449D-9223-F979996DE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647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>
            <a:extLst>
              <a:ext uri="{FF2B5EF4-FFF2-40B4-BE49-F238E27FC236}">
                <a16:creationId xmlns:a16="http://schemas.microsoft.com/office/drawing/2014/main" id="{435D6596-B269-49FE-A7C9-8EE807FD6017}"/>
              </a:ext>
            </a:extLst>
          </p:cNvPr>
          <p:cNvSpPr/>
          <p:nvPr/>
        </p:nvSpPr>
        <p:spPr bwMode="auto">
          <a:xfrm>
            <a:off x="0" y="6192909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highlight>
                <a:srgbClr val="FF0000"/>
              </a:highligh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2103" name="Rectangle 7">
            <a:extLst>
              <a:ext uri="{FF2B5EF4-FFF2-40B4-BE49-F238E27FC236}">
                <a16:creationId xmlns:a16="http://schemas.microsoft.com/office/drawing/2014/main" id="{15B2E32C-0538-444B-81A4-F54FBB119D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Entropická síla</a:t>
            </a:r>
          </a:p>
        </p:txBody>
      </p:sp>
      <p:sp>
        <p:nvSpPr>
          <p:cNvPr id="11" name="Text Box 12">
            <a:extLst>
              <a:ext uri="{FF2B5EF4-FFF2-40B4-BE49-F238E27FC236}">
                <a16:creationId xmlns:a16="http://schemas.microsoft.com/office/drawing/2014/main" id="{B98CD1F3-03D7-4199-814F-5BAC56337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838" y="482428"/>
            <a:ext cx="4742004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změna entropie vede na vznik síly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difúze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osmóza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tepelný tok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elasticita gumičky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přesun hmoty změní entropii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336699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přítomnost hmoty změní entropii okolí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cs-CZ" altLang="cs-CZ" sz="2000" b="0" i="0" u="none" strike="noStrike" kern="1200" cap="none" spc="0" normalizeH="0" baseline="0" noProof="0" dirty="0">
              <a:ln>
                <a:noFill/>
              </a:ln>
              <a:solidFill>
                <a:srgbClr val="336699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91BACB2-97DD-46C6-B32C-EBAE7D07C6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35" y="3359484"/>
            <a:ext cx="7758953" cy="2244485"/>
          </a:xfrm>
          <a:prstGeom prst="rect">
            <a:avLst/>
          </a:prstGeom>
        </p:spPr>
      </p:pic>
      <p:graphicFrame>
        <p:nvGraphicFramePr>
          <p:cNvPr id="7" name="Object 9">
            <a:extLst>
              <a:ext uri="{FF2B5EF4-FFF2-40B4-BE49-F238E27FC236}">
                <a16:creationId xmlns:a16="http://schemas.microsoft.com/office/drawing/2014/main" id="{3D5285A0-432F-4104-ADC4-3B2F36C56B6A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5789053" y="1346329"/>
          <a:ext cx="2168525" cy="1249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5" name="Equation" r:id="rId5" imgW="749160" imgH="431640" progId="Equation.DSMT4">
                  <p:embed/>
                </p:oleObj>
              </mc:Choice>
              <mc:Fallback>
                <p:oleObj name="Equation" r:id="rId5" imgW="749160" imgH="431640" progId="Equation.DSMT4">
                  <p:embed/>
                  <p:pic>
                    <p:nvPicPr>
                      <p:cNvPr id="7" name="Object 9">
                        <a:extLst>
                          <a:ext uri="{FF2B5EF4-FFF2-40B4-BE49-F238E27FC236}">
                            <a16:creationId xmlns:a16="http://schemas.microsoft.com/office/drawing/2014/main" id="{3D5285A0-432F-4104-ADC4-3B2F36C56B6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053" y="1346329"/>
                        <a:ext cx="2168525" cy="1249362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12">
            <a:extLst>
              <a:ext uri="{FF2B5EF4-FFF2-40B4-BE49-F238E27FC236}">
                <a16:creationId xmlns:a16="http://schemas.microsoft.com/office/drawing/2014/main" id="{2956E005-5A15-4C95-A1EF-E51F8C159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88789"/>
            <a:ext cx="9144000" cy="496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První postulát: Gravitace je entropickou silou</a:t>
            </a:r>
          </a:p>
        </p:txBody>
      </p:sp>
    </p:spTree>
    <p:extLst>
      <p:ext uri="{BB962C8B-B14F-4D97-AF65-F5344CB8AC3E}">
        <p14:creationId xmlns:p14="http://schemas.microsoft.com/office/powerpoint/2010/main" val="349558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tx2"/>
                </a:solidFill>
                <a:latin typeface="Arial Narrow" panose="020B0606020202030204" pitchFamily="34" charset="0"/>
              </a:rPr>
              <a:t>Holografie (rekonstrukce)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F9F050DC-BEF1-43DC-8B31-6F9BA564CE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340" y="895545"/>
            <a:ext cx="7867916" cy="535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85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3AC184AE-9004-4D10-94E7-431A86F50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7979"/>
          </a:xfrm>
          <a:prstGeom prst="rect">
            <a:avLst/>
          </a:prstGeom>
        </p:spPr>
      </p:pic>
      <p:sp>
        <p:nvSpPr>
          <p:cNvPr id="7" name="Obdélník 6">
            <a:extLst>
              <a:ext uri="{FF2B5EF4-FFF2-40B4-BE49-F238E27FC236}">
                <a16:creationId xmlns:a16="http://schemas.microsoft.com/office/drawing/2014/main" id="{49441332-0BC2-4C4D-BA97-1D2CEA0638C6}"/>
              </a:ext>
            </a:extLst>
          </p:cNvPr>
          <p:cNvSpPr/>
          <p:nvPr/>
        </p:nvSpPr>
        <p:spPr bwMode="auto">
          <a:xfrm>
            <a:off x="0" y="6192992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highlight>
                <a:srgbClr val="FF0000"/>
              </a:highligh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8" name="Text Box 12">
            <a:extLst>
              <a:ext uri="{FF2B5EF4-FFF2-40B4-BE49-F238E27FC236}">
                <a16:creationId xmlns:a16="http://schemas.microsoft.com/office/drawing/2014/main" id="{7540F1F8-1EF8-4D7D-9CA2-3EEE751FF8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50073"/>
            <a:ext cx="9144000" cy="45653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Druhý postulát: V mikrosvětě platí holografický princip (zdrojem entropie jsou plochy)</a:t>
            </a:r>
          </a:p>
        </p:txBody>
      </p:sp>
    </p:spTree>
    <p:extLst>
      <p:ext uri="{BB962C8B-B14F-4D97-AF65-F5344CB8AC3E}">
        <p14:creationId xmlns:p14="http://schemas.microsoft.com/office/powerpoint/2010/main" val="137208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ál 2">
            <a:extLst>
              <a:ext uri="{FF2B5EF4-FFF2-40B4-BE49-F238E27FC236}">
                <a16:creationId xmlns:a16="http://schemas.microsoft.com/office/drawing/2014/main" id="{92B5A4F2-86F0-433C-861B-1F04D324816B}"/>
              </a:ext>
            </a:extLst>
          </p:cNvPr>
          <p:cNvSpPr/>
          <p:nvPr/>
        </p:nvSpPr>
        <p:spPr bwMode="auto">
          <a:xfrm>
            <a:off x="4827494" y="282179"/>
            <a:ext cx="3899647" cy="381896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6" name="Obdélník 15">
            <a:extLst>
              <a:ext uri="{FF2B5EF4-FFF2-40B4-BE49-F238E27FC236}">
                <a16:creationId xmlns:a16="http://schemas.microsoft.com/office/drawing/2014/main" id="{97AC6BA1-B7E1-4A31-B3FD-7BB51C7B41FC}"/>
              </a:ext>
            </a:extLst>
          </p:cNvPr>
          <p:cNvSpPr/>
          <p:nvPr/>
        </p:nvSpPr>
        <p:spPr bwMode="auto">
          <a:xfrm>
            <a:off x="669925" y="5916613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5" name="Obdélník 14">
            <a:extLst>
              <a:ext uri="{FF2B5EF4-FFF2-40B4-BE49-F238E27FC236}">
                <a16:creationId xmlns:a16="http://schemas.microsoft.com/office/drawing/2014/main" id="{ACF07DB4-36EF-46EF-B3E9-6D6BD4B47A05}"/>
              </a:ext>
            </a:extLst>
          </p:cNvPr>
          <p:cNvSpPr/>
          <p:nvPr/>
        </p:nvSpPr>
        <p:spPr bwMode="auto">
          <a:xfrm>
            <a:off x="669925" y="5040618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2" name="Obdélník 1">
            <a:extLst>
              <a:ext uri="{FF2B5EF4-FFF2-40B4-BE49-F238E27FC236}">
                <a16:creationId xmlns:a16="http://schemas.microsoft.com/office/drawing/2014/main" id="{4E88DDA6-46FF-4CAE-BB80-8ADF8F1A0AD1}"/>
              </a:ext>
            </a:extLst>
          </p:cNvPr>
          <p:cNvSpPr/>
          <p:nvPr/>
        </p:nvSpPr>
        <p:spPr bwMode="auto">
          <a:xfrm>
            <a:off x="669925" y="4168776"/>
            <a:ext cx="1392238" cy="7715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775170" name="Rectangle 2">
            <a:extLst>
              <a:ext uri="{FF2B5EF4-FFF2-40B4-BE49-F238E27FC236}">
                <a16:creationId xmlns:a16="http://schemas.microsoft.com/office/drawing/2014/main" id="{B988C5D4-71A2-4305-967C-FA50066B2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06" y="26894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Verlindova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gravitace</a:t>
            </a:r>
          </a:p>
        </p:txBody>
      </p:sp>
      <p:sp>
        <p:nvSpPr>
          <p:cNvPr id="775175" name="Text Box 7">
            <a:extLst>
              <a:ext uri="{FF2B5EF4-FFF2-40B4-BE49-F238E27FC236}">
                <a16:creationId xmlns:a16="http://schemas.microsoft.com/office/drawing/2014/main" id="{BB7F4676-4B79-4ED8-9CA8-783C0A36EF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6463" y="4433888"/>
            <a:ext cx="18875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 plátno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600" b="0" i="0" u="none" strike="noStrike" kern="1200" cap="none" spc="0" normalizeH="0" baseline="0" noProof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(povrch sféry)</a:t>
            </a:r>
          </a:p>
        </p:txBody>
      </p:sp>
      <p:sp>
        <p:nvSpPr>
          <p:cNvPr id="775176" name="Line 8">
            <a:extLst>
              <a:ext uri="{FF2B5EF4-FFF2-40B4-BE49-F238E27FC236}">
                <a16:creationId xmlns:a16="http://schemas.microsoft.com/office/drawing/2014/main" id="{04EF0412-E1FE-4D9D-9840-C130F6C4E88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764463" y="3751263"/>
            <a:ext cx="447675" cy="619125"/>
          </a:xfrm>
          <a:prstGeom prst="line">
            <a:avLst/>
          </a:prstGeom>
          <a:noFill/>
          <a:ln w="12700">
            <a:solidFill>
              <a:schemeClr val="bg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775178" name="Picture 10" descr="holog2">
            <a:extLst>
              <a:ext uri="{FF2B5EF4-FFF2-40B4-BE49-F238E27FC236}">
                <a16:creationId xmlns:a16="http://schemas.microsoft.com/office/drawing/2014/main" id="{045504C9-4864-4754-A4C4-97F39853C7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1988" y="0"/>
            <a:ext cx="4672012" cy="4259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5179" name="Text Box 11">
            <a:extLst>
              <a:ext uri="{FF2B5EF4-FFF2-40B4-BE49-F238E27FC236}">
                <a16:creationId xmlns:a16="http://schemas.microsoft.com/office/drawing/2014/main" id="{99ACAB1F-1B19-4A1D-941B-D81B54AD4B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575" y="816115"/>
            <a:ext cx="3521075" cy="1006475"/>
          </a:xfrm>
          <a:prstGeom prst="rect">
            <a:avLst/>
          </a:prstGeom>
          <a:noFill/>
          <a:ln w="9525" algn="ctr">
            <a:solidFill>
              <a:schemeClr val="bg2"/>
            </a:solidFill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909763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54635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30035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4607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9179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37515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holografické plátno dá vzniknout 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prostoru a tělesům uvnitř!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Také tomu, jak se budou chovat</a:t>
            </a:r>
          </a:p>
        </p:txBody>
      </p:sp>
      <p:graphicFrame>
        <p:nvGraphicFramePr>
          <p:cNvPr id="775180" name="Object 12">
            <a:extLst>
              <a:ext uri="{FF2B5EF4-FFF2-40B4-BE49-F238E27FC236}">
                <a16:creationId xmlns:a16="http://schemas.microsoft.com/office/drawing/2014/main" id="{15DDFEE6-BE68-4F83-A0C6-B85F737271ED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77800" y="2911566"/>
          <a:ext cx="2442882" cy="1987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1" name="Equation" r:id="rId5" imgW="1295280" imgH="1054080" progId="Equation.DSMT4">
                  <p:embed/>
                </p:oleObj>
              </mc:Choice>
              <mc:Fallback>
                <p:oleObj name="Equation" r:id="rId5" imgW="1295280" imgH="1054080" progId="Equation.DSMT4">
                  <p:embed/>
                  <p:pic>
                    <p:nvPicPr>
                      <p:cNvPr id="775180" name="Object 12">
                        <a:extLst>
                          <a:ext uri="{FF2B5EF4-FFF2-40B4-BE49-F238E27FC236}">
                            <a16:creationId xmlns:a16="http://schemas.microsoft.com/office/drawing/2014/main" id="{15DDFEE6-BE68-4F83-A0C6-B85F737271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7800" y="2911566"/>
                        <a:ext cx="2442882" cy="19873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1" name="Object 13">
            <a:extLst>
              <a:ext uri="{FF2B5EF4-FFF2-40B4-BE49-F238E27FC236}">
                <a16:creationId xmlns:a16="http://schemas.microsoft.com/office/drawing/2014/main" id="{156F51FF-7E69-4C5B-BBF3-8B5F7D03E854}"/>
              </a:ext>
            </a:extLst>
          </p:cNvPr>
          <p:cNvGraphicFramePr>
            <a:graphicFrameLocks noGrp="1" noChangeAspect="1"/>
          </p:cNvGraphicFramePr>
          <p:nvPr>
            <p:ph sz="half" idx="1"/>
            <p:extLst/>
          </p:nvPr>
        </p:nvGraphicFramePr>
        <p:xfrm>
          <a:off x="734825" y="5236767"/>
          <a:ext cx="12573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2" name="Equation" r:id="rId7" imgW="660240" imgH="177480" progId="Equation.DSMT4">
                  <p:embed/>
                </p:oleObj>
              </mc:Choice>
              <mc:Fallback>
                <p:oleObj name="Equation" r:id="rId7" imgW="660240" imgH="177480" progId="Equation.DSMT4">
                  <p:embed/>
                  <p:pic>
                    <p:nvPicPr>
                      <p:cNvPr id="775181" name="Object 13">
                        <a:extLst>
                          <a:ext uri="{FF2B5EF4-FFF2-40B4-BE49-F238E27FC236}">
                            <a16:creationId xmlns:a16="http://schemas.microsoft.com/office/drawing/2014/main" id="{156F51FF-7E69-4C5B-BBF3-8B5F7D03E85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825" y="5236767"/>
                        <a:ext cx="1257300" cy="339725"/>
                      </a:xfrm>
                      <a:prstGeom prst="rect">
                        <a:avLst/>
                      </a:prstGeom>
                      <a:noFill/>
                      <a:ln w="9525" cap="flat" cmpd="sng" algn="ctr">
                        <a:noFill/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3" name="Object 15">
            <a:extLst>
              <a:ext uri="{FF2B5EF4-FFF2-40B4-BE49-F238E27FC236}">
                <a16:creationId xmlns:a16="http://schemas.microsoft.com/office/drawing/2014/main" id="{56A8150C-24A1-4FFB-8744-AEC0698DB15B}"/>
              </a:ext>
            </a:extLst>
          </p:cNvPr>
          <p:cNvGraphicFramePr>
            <a:graphicFrameLocks noGrp="1" noChangeAspect="1"/>
          </p:cNvGraphicFramePr>
          <p:nvPr>
            <p:ph sz="quarter" idx="2"/>
            <p:extLst/>
          </p:nvPr>
        </p:nvGraphicFramePr>
        <p:xfrm>
          <a:off x="244475" y="2063750"/>
          <a:ext cx="2636838" cy="625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3" name="Equation" r:id="rId9" imgW="749160" imgH="177480" progId="Equation.DSMT4">
                  <p:embed/>
                </p:oleObj>
              </mc:Choice>
              <mc:Fallback>
                <p:oleObj name="Equation" r:id="rId9" imgW="749160" imgH="177480" progId="Equation.DSMT4">
                  <p:embed/>
                  <p:pic>
                    <p:nvPicPr>
                      <p:cNvPr id="775183" name="Object 15">
                        <a:extLst>
                          <a:ext uri="{FF2B5EF4-FFF2-40B4-BE49-F238E27FC236}">
                            <a16:creationId xmlns:a16="http://schemas.microsoft.com/office/drawing/2014/main" id="{56A8150C-24A1-4FFB-8744-AEC0698DB15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4475" y="2063750"/>
                        <a:ext cx="2636838" cy="62547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cap="flat" cmpd="sng" algn="ctr">
                        <a:solidFill>
                          <a:schemeClr val="bg2"/>
                        </a:solidFill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86" name="Object 18">
            <a:extLst>
              <a:ext uri="{FF2B5EF4-FFF2-40B4-BE49-F238E27FC236}">
                <a16:creationId xmlns:a16="http://schemas.microsoft.com/office/drawing/2014/main" id="{D439EF7A-DFD5-45BE-9080-8A14D3127C53}"/>
              </a:ext>
            </a:extLst>
          </p:cNvPr>
          <p:cNvGraphicFramePr>
            <a:graphicFrameLocks noGrp="1" noChangeAspect="1"/>
          </p:cNvGraphicFramePr>
          <p:nvPr>
            <p:ph sz="quarter" idx="3"/>
            <p:extLst/>
          </p:nvPr>
        </p:nvGraphicFramePr>
        <p:xfrm>
          <a:off x="825500" y="6007100"/>
          <a:ext cx="1147763" cy="41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4" name="Equation" r:id="rId11" imgW="698400" imgH="253800" progId="Equation.DSMT4">
                  <p:embed/>
                </p:oleObj>
              </mc:Choice>
              <mc:Fallback>
                <p:oleObj name="Equation" r:id="rId11" imgW="698400" imgH="253800" progId="Equation.DSMT4">
                  <p:embed/>
                  <p:pic>
                    <p:nvPicPr>
                      <p:cNvPr id="775186" name="Object 18">
                        <a:extLst>
                          <a:ext uri="{FF2B5EF4-FFF2-40B4-BE49-F238E27FC236}">
                            <a16:creationId xmlns:a16="http://schemas.microsoft.com/office/drawing/2014/main" id="{D439EF7A-DFD5-45BE-9080-8A14D3127C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6007100"/>
                        <a:ext cx="1147763" cy="417513"/>
                      </a:xfrm>
                      <a:prstGeom prst="rect">
                        <a:avLst/>
                      </a:prstGeom>
                      <a:noFill/>
                      <a:ln w="9525" cap="flat" cmpd="sng" algn="ctr">
                        <a:noFill/>
                        <a:prstDash val="solid"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92" name="Object 24">
            <a:extLst>
              <a:ext uri="{FF2B5EF4-FFF2-40B4-BE49-F238E27FC236}">
                <a16:creationId xmlns:a16="http://schemas.microsoft.com/office/drawing/2014/main" id="{B48A5A6A-54CF-407C-AC1F-EA4DD2A195B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4964113" y="4997755"/>
          <a:ext cx="2800350" cy="121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5" name="Equation" r:id="rId13" imgW="939600" imgH="406080" progId="Equation.DSMT4">
                  <p:embed/>
                </p:oleObj>
              </mc:Choice>
              <mc:Fallback>
                <p:oleObj name="Equation" r:id="rId13" imgW="939600" imgH="406080" progId="Equation.DSMT4">
                  <p:embed/>
                  <p:pic>
                    <p:nvPicPr>
                      <p:cNvPr id="775192" name="Object 24">
                        <a:extLst>
                          <a:ext uri="{FF2B5EF4-FFF2-40B4-BE49-F238E27FC236}">
                            <a16:creationId xmlns:a16="http://schemas.microsoft.com/office/drawing/2014/main" id="{B48A5A6A-54CF-407C-AC1F-EA4DD2A195B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4113" y="4997755"/>
                        <a:ext cx="2800350" cy="1211262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 w="9525" algn="ctr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75193" name="Object 25">
            <a:extLst>
              <a:ext uri="{FF2B5EF4-FFF2-40B4-BE49-F238E27FC236}">
                <a16:creationId xmlns:a16="http://schemas.microsoft.com/office/drawing/2014/main" id="{499D9581-2F2F-45FF-970E-6C83929F426C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3178175" y="5308998"/>
          <a:ext cx="669925" cy="534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6" name="Equation" r:id="rId15" imgW="190440" imgH="152280" progId="Equation.DSMT4">
                  <p:embed/>
                </p:oleObj>
              </mc:Choice>
              <mc:Fallback>
                <p:oleObj name="Equation" r:id="rId15" imgW="190440" imgH="152280" progId="Equation.DSMT4">
                  <p:embed/>
                  <p:pic>
                    <p:nvPicPr>
                      <p:cNvPr id="775193" name="Object 25">
                        <a:extLst>
                          <a:ext uri="{FF2B5EF4-FFF2-40B4-BE49-F238E27FC236}">
                            <a16:creationId xmlns:a16="http://schemas.microsoft.com/office/drawing/2014/main" id="{499D9581-2F2F-45FF-970E-6C83929F42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8175" y="5308998"/>
                        <a:ext cx="669925" cy="534988"/>
                      </a:xfrm>
                      <a:prstGeom prst="rect">
                        <a:avLst/>
                      </a:prstGeom>
                      <a:noFill/>
                      <a:ln w="9525" algn="ctr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2">
            <a:extLst>
              <a:ext uri="{FF2B5EF4-FFF2-40B4-BE49-F238E27FC236}">
                <a16:creationId xmlns:a16="http://schemas.microsoft.com/office/drawing/2014/main" id="{28B07BAB-B998-4F4D-A76A-E91A7EAEDC5E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8286238" y="555811"/>
          <a:ext cx="485444" cy="4111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97" name="Equation" r:id="rId17" imgW="164880" imgH="139680" progId="Equation.DSMT4">
                  <p:embed/>
                </p:oleObj>
              </mc:Choice>
              <mc:Fallback>
                <p:oleObj name="Equation" r:id="rId17" imgW="164880" imgH="139680" progId="Equation.DSMT4">
                  <p:embed/>
                  <p:pic>
                    <p:nvPicPr>
                      <p:cNvPr id="18" name="Object 12">
                        <a:extLst>
                          <a:ext uri="{FF2B5EF4-FFF2-40B4-BE49-F238E27FC236}">
                            <a16:creationId xmlns:a16="http://schemas.microsoft.com/office/drawing/2014/main" id="{28B07BAB-B998-4F4D-A76A-E91A7EAEDC5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86238" y="555811"/>
                        <a:ext cx="485444" cy="411141"/>
                      </a:xfrm>
                      <a:prstGeom prst="rect">
                        <a:avLst/>
                      </a:prstGeom>
                      <a:solidFill>
                        <a:schemeClr val="bg2"/>
                      </a:solidFill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Ovál 3">
            <a:extLst>
              <a:ext uri="{FF2B5EF4-FFF2-40B4-BE49-F238E27FC236}">
                <a16:creationId xmlns:a16="http://schemas.microsoft.com/office/drawing/2014/main" id="{9C9F679C-23A5-46C8-859D-F7207EB33011}"/>
              </a:ext>
            </a:extLst>
          </p:cNvPr>
          <p:cNvSpPr/>
          <p:nvPr/>
        </p:nvSpPr>
        <p:spPr bwMode="auto">
          <a:xfrm>
            <a:off x="8125211" y="735235"/>
            <a:ext cx="173854" cy="17385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>
              <a:ln>
                <a:noFill/>
              </a:ln>
              <a:solidFill>
                <a:srgbClr val="005654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930" name="Rectangle 2">
            <a:extLst>
              <a:ext uri="{FF2B5EF4-FFF2-40B4-BE49-F238E27FC236}">
                <a16:creationId xmlns:a16="http://schemas.microsoft.com/office/drawing/2014/main" id="{F49B3488-2A8B-4E29-B235-AC57C981E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564" y="0"/>
            <a:ext cx="757452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Relace neurčitosti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6118C7-6782-4962-9361-FE69A65F2E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705" y="0"/>
            <a:ext cx="4646295" cy="6858000"/>
          </a:xfrm>
          <a:prstGeom prst="rect">
            <a:avLst/>
          </a:prstGeom>
        </p:spPr>
      </p:pic>
      <p:sp>
        <p:nvSpPr>
          <p:cNvPr id="7" name="Text Box 3">
            <a:extLst>
              <a:ext uri="{FF2B5EF4-FFF2-40B4-BE49-F238E27FC236}">
                <a16:creationId xmlns:a16="http://schemas.microsoft.com/office/drawing/2014/main" id="{603CB2AD-C51A-4ADD-83E8-384F49C4C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2954" y="5742237"/>
            <a:ext cx="2181046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Werner Heisenberg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(1901–1976)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NC 1932</a:t>
            </a: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C0C65A19-ED8C-4809-8063-4D6E61C26F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8896"/>
            <a:ext cx="4232788" cy="3944958"/>
          </a:xfrm>
          <a:prstGeom prst="rect">
            <a:avLst/>
          </a:prstGeom>
        </p:spPr>
      </p:pic>
      <p:graphicFrame>
        <p:nvGraphicFramePr>
          <p:cNvPr id="11" name="Object 12">
            <a:extLst>
              <a:ext uri="{FF2B5EF4-FFF2-40B4-BE49-F238E27FC236}">
                <a16:creationId xmlns:a16="http://schemas.microsoft.com/office/drawing/2014/main" id="{5C9E3E49-366A-4863-9CEF-2A12B8BFFB25}"/>
              </a:ext>
            </a:extLst>
          </p:cNvPr>
          <p:cNvGraphicFramePr>
            <a:graphicFrameLocks noChangeAspect="1"/>
          </p:cNvGraphicFramePr>
          <p:nvPr>
            <p:extLst/>
          </p:nvPr>
        </p:nvGraphicFramePr>
        <p:xfrm>
          <a:off x="1287578" y="680291"/>
          <a:ext cx="1657629" cy="9882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72" name="Equation" r:id="rId5" imgW="660240" imgH="393480" progId="Equation.DSMT4">
                  <p:embed/>
                </p:oleObj>
              </mc:Choice>
              <mc:Fallback>
                <p:oleObj name="Equation" r:id="rId5" imgW="660240" imgH="393480" progId="Equation.DSMT4">
                  <p:embed/>
                  <p:pic>
                    <p:nvPicPr>
                      <p:cNvPr id="11" name="Object 12">
                        <a:extLst>
                          <a:ext uri="{FF2B5EF4-FFF2-40B4-BE49-F238E27FC236}">
                            <a16:creationId xmlns:a16="http://schemas.microsoft.com/office/drawing/2014/main" id="{5C9E3E49-366A-4863-9CEF-2A12B8BFFB2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7578" y="680291"/>
                        <a:ext cx="1657629" cy="98824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Box 3">
            <a:extLst>
              <a:ext uri="{FF2B5EF4-FFF2-40B4-BE49-F238E27FC236}">
                <a16:creationId xmlns:a16="http://schemas.microsoft.com/office/drawing/2014/main" id="{D7D69ABE-63CB-4BBD-BA02-A4CFB35FB0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81" y="5688449"/>
            <a:ext cx="3685625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Absolutní nula: stav s nejmenším 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možným množstvím pohybu, který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dovolují zákony kvantové teorie</a:t>
            </a:r>
          </a:p>
        </p:txBody>
      </p:sp>
    </p:spTree>
    <p:extLst>
      <p:ext uri="{BB962C8B-B14F-4D97-AF65-F5344CB8AC3E}">
        <p14:creationId xmlns:p14="http://schemas.microsoft.com/office/powerpoint/2010/main" val="302362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21761" y="46785"/>
            <a:ext cx="3887788" cy="719138"/>
          </a:xfrm>
        </p:spPr>
        <p:txBody>
          <a:bodyPr/>
          <a:lstStyle/>
          <a:p>
            <a:pPr>
              <a:buFont typeface="Monotype Sorts" panose="01010601010101010101" pitchFamily="2" charset="2"/>
              <a:buNone/>
            </a:pPr>
            <a:r>
              <a:rPr lang="cs-CZ" altLang="cs-CZ" b="1" dirty="0">
                <a:solidFill>
                  <a:schemeClr val="accent1"/>
                </a:solidFill>
                <a:latin typeface="+mj-lt"/>
              </a:rPr>
              <a:t>Relace neurčitosti</a:t>
            </a:r>
          </a:p>
          <a:p>
            <a:pPr>
              <a:buFont typeface="Monotype Sorts" panose="01010601010101010101" pitchFamily="2" charset="2"/>
              <a:buNone/>
            </a:pPr>
            <a:endParaRPr lang="cs-CZ" altLang="cs-CZ" b="1" dirty="0">
              <a:solidFill>
                <a:schemeClr val="accent1"/>
              </a:solidFill>
            </a:endParaRPr>
          </a:p>
        </p:txBody>
      </p:sp>
      <p:graphicFrame>
        <p:nvGraphicFramePr>
          <p:cNvPr id="627715" name="Object 3"/>
          <p:cNvGraphicFramePr>
            <a:graphicFrameLocks noGrp="1" noChangeAspect="1"/>
          </p:cNvGraphicFramePr>
          <p:nvPr>
            <p:ph sz="half" idx="2"/>
            <p:extLst/>
          </p:nvPr>
        </p:nvGraphicFramePr>
        <p:xfrm>
          <a:off x="829329" y="719138"/>
          <a:ext cx="1819275" cy="1044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6" name="Equation" r:id="rId3" imgW="685800" imgH="393480" progId="Equation.DSMT4">
                  <p:embed/>
                </p:oleObj>
              </mc:Choice>
              <mc:Fallback>
                <p:oleObj name="Equation" r:id="rId3" imgW="685800" imgH="393480" progId="Equation.DSMT4">
                  <p:embed/>
                  <p:pic>
                    <p:nvPicPr>
                      <p:cNvPr id="627715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9329" y="719138"/>
                        <a:ext cx="1819275" cy="1044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0" descr="500px-Casimir_plates">
            <a:extLst>
              <a:ext uri="{FF2B5EF4-FFF2-40B4-BE49-F238E27FC236}">
                <a16:creationId xmlns:a16="http://schemas.microsoft.com/office/drawing/2014/main" id="{34CFF05E-0F32-48A5-A9CA-D19698D6B1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94" y="0"/>
            <a:ext cx="3173506" cy="324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5" descr="quantumvacuum">
            <a:extLst>
              <a:ext uri="{FF2B5EF4-FFF2-40B4-BE49-F238E27FC236}">
                <a16:creationId xmlns:a16="http://schemas.microsoft.com/office/drawing/2014/main" id="{F53F759A-DDF1-4ECA-938E-50C22F715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6200"/>
                    </a14:imgEffect>
                    <a14:imgEffect>
                      <a14:brightnessContrast bright="-27000" contrast="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763418" y="2486135"/>
            <a:ext cx="3504952" cy="5256212"/>
          </a:xfrm>
          <a:prstGeom prst="rect">
            <a:avLst/>
          </a:prstGeom>
          <a:noFill/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Box 3">
            <a:extLst>
              <a:ext uri="{FF2B5EF4-FFF2-40B4-BE49-F238E27FC236}">
                <a16:creationId xmlns:a16="http://schemas.microsoft.com/office/drawing/2014/main" id="{ED347AB1-A189-46C9-905E-6A118F15E7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041440"/>
            <a:ext cx="3685625" cy="982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Vakuum: stav s nejmenším 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možným množstvím polí, který</a:t>
            </a:r>
          </a:p>
          <a:p>
            <a:pPr marL="0" marR="0" lvl="0" indent="0" algn="ctr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dovolují zákony kvantové teorie</a:t>
            </a:r>
          </a:p>
        </p:txBody>
      </p:sp>
      <p:pic>
        <p:nvPicPr>
          <p:cNvPr id="16" name="Picture 22" descr="500px-Casimir_plates_bubbles">
            <a:extLst>
              <a:ext uri="{FF2B5EF4-FFF2-40B4-BE49-F238E27FC236}">
                <a16:creationId xmlns:a16="http://schemas.microsoft.com/office/drawing/2014/main" id="{7696176D-4A79-49CF-99A8-2793130DBE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7" y="3302001"/>
            <a:ext cx="3556000" cy="355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14">
            <a:extLst>
              <a:ext uri="{FF2B5EF4-FFF2-40B4-BE49-F238E27FC236}">
                <a16:creationId xmlns:a16="http://schemas.microsoft.com/office/drawing/2014/main" id="{9CE49E35-D7B2-485F-8786-1E9DD3760B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2474" y="3361764"/>
            <a:ext cx="1851789" cy="15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stínění náboje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polarizace vakua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Lambův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posuv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Casimirův</a:t>
            </a: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jev</a:t>
            </a:r>
          </a:p>
          <a:p>
            <a:pPr marL="0" marR="0" lvl="0" indent="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1" lang="cs-CZ" altLang="cs-CZ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temná energie?</a:t>
            </a:r>
          </a:p>
        </p:txBody>
      </p:sp>
    </p:spTree>
    <p:extLst>
      <p:ext uri="{BB962C8B-B14F-4D97-AF65-F5344CB8AC3E}">
        <p14:creationId xmlns:p14="http://schemas.microsoft.com/office/powerpoint/2010/main" val="1064283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D:\prezentace vlastní\Gravitace neexistuje\quantum_foam.gif">
            <a:extLst>
              <a:ext uri="{FF2B5EF4-FFF2-40B4-BE49-F238E27FC236}">
                <a16:creationId xmlns:a16="http://schemas.microsoft.com/office/drawing/2014/main" id="{0A927242-0C89-4C2F-B2CC-589D04E4B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7488"/>
            <a:ext cx="9144000" cy="532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6">
            <a:extLst>
              <a:ext uri="{FF2B5EF4-FFF2-40B4-BE49-F238E27FC236}">
                <a16:creationId xmlns:a16="http://schemas.microsoft.com/office/drawing/2014/main" id="{3DB443B5-A60D-4112-A004-501F77C1C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956" y="713446"/>
            <a:ext cx="7018244" cy="6781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180975" indent="-180975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180975" marR="0" lvl="0" indent="-1809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 jde o lokalizaci entropie?			</a:t>
            </a:r>
            <a:r>
              <a:rPr kumimoji="0" lang="el-G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Δ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≈ </a:t>
            </a:r>
            <a:r>
              <a:rPr kumimoji="0" lang="el-GR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Δ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Q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/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</a:t>
            </a:r>
          </a:p>
          <a:p>
            <a:pPr marL="180975" marR="0" lvl="0" indent="-180975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jde současně o úložiště informace?	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≈ log </a:t>
            </a:r>
            <a:r>
              <a:rPr kumimoji="0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545488-2E57-4720-8915-42D885EA8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647113" cy="617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Kvantová pěna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1" name="Picture 11" descr="ActionXs24t36gradien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170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bdélník 2">
            <a:extLst>
              <a:ext uri="{FF2B5EF4-FFF2-40B4-BE49-F238E27FC236}">
                <a16:creationId xmlns:a16="http://schemas.microsoft.com/office/drawing/2014/main" id="{A1D85016-91E4-42E8-87D0-590B5A4A4CC0}"/>
              </a:ext>
            </a:extLst>
          </p:cNvPr>
          <p:cNvSpPr/>
          <p:nvPr/>
        </p:nvSpPr>
        <p:spPr bwMode="auto">
          <a:xfrm>
            <a:off x="0" y="6170574"/>
            <a:ext cx="9144000" cy="671495"/>
          </a:xfrm>
          <a:prstGeom prst="rect">
            <a:avLst/>
          </a:prstGeom>
          <a:solidFill>
            <a:srgbClr val="0D073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cs-CZ" sz="1400" b="1" i="0" u="none" strike="noStrike" kern="1200" cap="none" spc="0" normalizeH="0" baseline="0" noProof="0" dirty="0">
              <a:ln>
                <a:noFill/>
              </a:ln>
              <a:solidFill>
                <a:srgbClr val="005654"/>
              </a:solidFill>
              <a:effectLst/>
              <a:highlight>
                <a:srgbClr val="FF0000"/>
              </a:highlight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EE0CF22-0027-4731-B905-C98757C56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191795"/>
            <a:ext cx="9144000" cy="49699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20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Třetí postulát: zdrojem entropie jsou i mikroskopické fluktuace</a:t>
            </a:r>
          </a:p>
        </p:txBody>
      </p:sp>
    </p:spTree>
    <p:extLst>
      <p:ext uri="{BB962C8B-B14F-4D97-AF65-F5344CB8AC3E}">
        <p14:creationId xmlns:p14="http://schemas.microsoft.com/office/powerpoint/2010/main" val="483663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91759" y="1828496"/>
            <a:ext cx="4106474" cy="2949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Holomorfní funkce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„Povrch“ černé díry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Entropie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Holografický princip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</a:t>
            </a:r>
            <a:r>
              <a:rPr kumimoji="1" 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Verlindova</a:t>
            </a: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teorie</a:t>
            </a:r>
          </a:p>
          <a:p>
            <a:pPr marL="400050" marR="0" lvl="0" indent="-40005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romanUcPeriod"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Ověřování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DC61C9-874C-4413-B4EB-A41ED957B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469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Verlindeho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gravitace</a:t>
            </a:r>
          </a:p>
        </p:txBody>
      </p:sp>
      <p:sp>
        <p:nvSpPr>
          <p:cNvPr id="6" name="Text Box 3">
            <a:extLst>
              <a:ext uri="{FF2B5EF4-FFF2-40B4-BE49-F238E27FC236}">
                <a16:creationId xmlns:a16="http://schemas.microsoft.com/office/drawing/2014/main" id="{C33E3AEA-A12C-4C26-BD21-442808F46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923894"/>
            <a:ext cx="5109882" cy="15922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plošná složka entropie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gravitační síla 1/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r</a:t>
            </a:r>
            <a:r>
              <a:rPr kumimoji="1" lang="cs-CZ" altLang="cs-CZ" sz="1800" b="0" i="1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altLang="cs-CZ" sz="1800" b="0" i="0" u="none" strike="noStrike" kern="1200" cap="none" spc="0" normalizeH="0" baseline="30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2</a:t>
            </a:r>
            <a:endParaRPr kumimoji="1" lang="cs-CZ" altLang="cs-CZ" sz="1800" b="0" i="0" u="none" strike="noStrike" kern="1200" cap="none" spc="0" normalizeH="0" baseline="3000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objemová složka entropie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 obdoba MOND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zrychlená expanze s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Λ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≠ 0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přítomnost hmoty snižuje objemovou složku entropie v okolí (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≥ 0) !!!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20CD0944-8868-4CB0-88EB-1EAF73E3A6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8999" y="2785234"/>
            <a:ext cx="5499847" cy="6781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vysoká hustota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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/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→ 0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 obecná relativita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nízká hustota   </a:t>
            </a:r>
            <a:r>
              <a:rPr kumimoji="1" lang="cs-CZ" altLang="cs-CZ" sz="10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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/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A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 ≠ 0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1" lang="cs-CZ" altLang="cs-CZ" sz="12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 jiné předpovědi</a:t>
            </a: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0268CA8B-C421-45AF-8EC2-EE52A62BDB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6620" y="4128730"/>
            <a:ext cx="7192262" cy="220162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vysoká hustota (Sluneční soustava) nejsou odchylky od OTR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nízká hustota (galaxie):</a:t>
            </a:r>
          </a:p>
          <a:p>
            <a:pPr marL="933450" marR="0" lvl="2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přítomnost hmoty poněkud sníží </a:t>
            </a:r>
            <a:r>
              <a:rPr kumimoji="1" lang="cs-CZ" altLang="cs-CZ" sz="1800" b="0" i="1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S</a:t>
            </a:r>
            <a:r>
              <a:rPr kumimoji="1" lang="cs-CZ" altLang="cs-CZ" sz="1800" b="0" i="0" u="none" strike="noStrike" kern="1200" cap="none" spc="0" normalizeH="0" baseline="-2500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</a:t>
            </a:r>
          </a:p>
          <a:p>
            <a:pPr marL="933450" marR="0" lvl="2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vznik gradientu entropie</a:t>
            </a:r>
          </a:p>
          <a:p>
            <a:pPr marL="933450" marR="0" lvl="2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dodatečná síla na těleso</a:t>
            </a:r>
          </a:p>
          <a:p>
            <a:pPr marL="933450" marR="0" lvl="2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ploché rotační křivky (jako DM)</a:t>
            </a:r>
          </a:p>
          <a:p>
            <a:pPr marL="933450" marR="0" lvl="2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výsledek jako přítomnost haló z DM</a:t>
            </a:r>
          </a:p>
        </p:txBody>
      </p:sp>
    </p:spTree>
    <p:extLst>
      <p:ext uri="{BB962C8B-B14F-4D97-AF65-F5344CB8AC3E}">
        <p14:creationId xmlns:p14="http://schemas.microsoft.com/office/powerpoint/2010/main" val="896786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099D3213-DCE8-4679-AC86-0E81615110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</a:t>
            </a:r>
            <a:r>
              <a:rPr kumimoji="1" lang="cs-CZ" altLang="cs-CZ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emné</a:t>
            </a: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hmoty netřeba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EACC5AD3-73E0-4032-A21B-610895740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4883"/>
            <a:ext cx="9144000" cy="514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5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" y="0"/>
            <a:ext cx="9143999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Temná energie a provázání fluktuací </a:t>
            </a:r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E5E7B598-04D5-4003-85B0-62AEDCEE2A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10" y="1754454"/>
            <a:ext cx="8958979" cy="3070990"/>
          </a:xfrm>
          <a:prstGeom prst="rect">
            <a:avLst/>
          </a:prstGeom>
        </p:spPr>
      </p:pic>
      <p:sp>
        <p:nvSpPr>
          <p:cNvPr id="13" name="Text Box 3">
            <a:extLst>
              <a:ext uri="{FF2B5EF4-FFF2-40B4-BE49-F238E27FC236}">
                <a16:creationId xmlns:a16="http://schemas.microsoft.com/office/drawing/2014/main" id="{79629D65-BEB0-4200-BB38-C2FA95E67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6528" y="4774741"/>
            <a:ext cx="3642239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provázání na horizont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4" name="Text Box 3">
            <a:extLst>
              <a:ext uri="{FF2B5EF4-FFF2-40B4-BE49-F238E27FC236}">
                <a16:creationId xmlns:a16="http://schemas.microsoft.com/office/drawing/2014/main" id="{1D82E5AF-0BC6-4EDE-BF10-3F46A7CF77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226" y="5901764"/>
            <a:ext cx="5119867" cy="67813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Oboje přispívá k objemové složce entropie.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010000">
                    <a:lumMod val="50000"/>
                    <a:lumOff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Každé jinak. Šlo by poznat na expanzi? 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010000">
                  <a:lumMod val="50000"/>
                  <a:lumOff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15" name="Text Box 3">
            <a:extLst>
              <a:ext uri="{FF2B5EF4-FFF2-40B4-BE49-F238E27FC236}">
                <a16:creationId xmlns:a16="http://schemas.microsoft.com/office/drawing/2014/main" id="{9C8B001E-4EB6-4B5C-8F58-4A44DB23E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5264" y="4775955"/>
            <a:ext cx="3642239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provázání na kratší vzdálenost</a:t>
            </a:r>
          </a:p>
        </p:txBody>
      </p:sp>
    </p:spTree>
    <p:extLst>
      <p:ext uri="{BB962C8B-B14F-4D97-AF65-F5344CB8AC3E}">
        <p14:creationId xmlns:p14="http://schemas.microsoft.com/office/powerpoint/2010/main" val="324230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Holografie (1948) – rekonstrukce vlnoplochy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227914" y="4912906"/>
            <a:ext cx="3703258" cy="1815882"/>
          </a:xfrm>
          <a:prstGeom prst="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1948: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rekonstrukce vlnoplochy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vynález laseru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první hologram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datový záznam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Nobelova cena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1984: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bílé světlo, tisk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dnes: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počítačová holografie (CGH)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EC31BB2A-F786-48DE-90AE-E88C77AD92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394" y="1102936"/>
            <a:ext cx="4592533" cy="5625852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DA747E78-10DD-4ED4-B0F8-14A47C1A95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81" y="1102936"/>
            <a:ext cx="3716191" cy="3572759"/>
          </a:xfrm>
          <a:prstGeom prst="rect">
            <a:avLst/>
          </a:prstGeom>
        </p:spPr>
      </p:pic>
      <p:sp>
        <p:nvSpPr>
          <p:cNvPr id="11" name="Text Box 11">
            <a:extLst>
              <a:ext uri="{FF2B5EF4-FFF2-40B4-BE49-F238E27FC236}">
                <a16:creationId xmlns:a16="http://schemas.microsoft.com/office/drawing/2014/main" id="{7C0D7ADB-E5F6-4170-8274-C5C2F8986F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6738" y="468264"/>
            <a:ext cx="4200189" cy="584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/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zdroj: </a:t>
            </a:r>
            <a:r>
              <a:rPr lang="cs-CZ" sz="1600" b="0" dirty="0" err="1">
                <a:solidFill>
                  <a:srgbClr val="FFFF00"/>
                </a:solidFill>
                <a:latin typeface="Arial" panose="020B0604020202020204" pitchFamily="34" charset="0"/>
              </a:rPr>
              <a:t>Cu</a:t>
            </a:r>
            <a:r>
              <a:rPr lang="cs-CZ" sz="1600" b="0" dirty="0">
                <a:solidFill>
                  <a:srgbClr val="FFFF00"/>
                </a:solidFill>
                <a:latin typeface="Arial" panose="020B0604020202020204" pitchFamily="34" charset="0"/>
              </a:rPr>
              <a:t> oblouková lampa + zelený filtr</a:t>
            </a:r>
          </a:p>
          <a:p>
            <a:pPr marL="0" indent="0"/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objekt: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>
                <a:solidFill>
                  <a:srgbClr val="FFFF00"/>
                </a:solidFill>
                <a:latin typeface="Arial" panose="020B0604020202020204" pitchFamily="34" charset="0"/>
              </a:rPr>
              <a:t>průhledná kulička (1,4 mm) se jmény</a:t>
            </a:r>
          </a:p>
        </p:txBody>
      </p:sp>
      <p:sp>
        <p:nvSpPr>
          <p:cNvPr id="10" name="TextovéPole 9">
            <a:extLst>
              <a:ext uri="{FF2B5EF4-FFF2-40B4-BE49-F238E27FC236}">
                <a16:creationId xmlns:a16="http://schemas.microsoft.com/office/drawing/2014/main" id="{0FF0E118-436D-417A-9804-18C1A588C669}"/>
              </a:ext>
            </a:extLst>
          </p:cNvPr>
          <p:cNvSpPr txBox="1"/>
          <p:nvPr/>
        </p:nvSpPr>
        <p:spPr>
          <a:xfrm>
            <a:off x="4174394" y="6439353"/>
            <a:ext cx="4592533" cy="307777"/>
          </a:xfrm>
          <a:prstGeom prst="rect">
            <a:avLst/>
          </a:prstGeom>
          <a:solidFill>
            <a:schemeClr val="bg2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b="0" dirty="0">
                <a:solidFill>
                  <a:schemeClr val="accent1"/>
                </a:solidFill>
                <a:latin typeface="+mn-lt"/>
              </a:rPr>
              <a:t>Dennis </a:t>
            </a:r>
            <a:r>
              <a:rPr lang="cs-CZ" b="0" dirty="0" err="1">
                <a:solidFill>
                  <a:schemeClr val="accent1"/>
                </a:solidFill>
                <a:latin typeface="+mn-lt"/>
              </a:rPr>
              <a:t>Gabor</a:t>
            </a:r>
            <a:r>
              <a:rPr lang="cs-CZ" b="0" dirty="0">
                <a:solidFill>
                  <a:schemeClr val="accent1"/>
                </a:solidFill>
                <a:latin typeface="+mn-lt"/>
              </a:rPr>
              <a:t> (1900–1979), maďarsko-britský fyzik</a:t>
            </a:r>
          </a:p>
        </p:txBody>
      </p:sp>
    </p:spTree>
    <p:extLst>
      <p:ext uri="{BB962C8B-B14F-4D97-AF65-F5344CB8AC3E}">
        <p14:creationId xmlns:p14="http://schemas.microsoft.com/office/powerpoint/2010/main" val="43091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AC64EB03-4B54-499B-A058-72578AAA9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5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65954" name="Rectangle 2">
            <a:extLst>
              <a:ext uri="{FF2B5EF4-FFF2-40B4-BE49-F238E27FC236}">
                <a16:creationId xmlns:a16="http://schemas.microsoft.com/office/drawing/2014/main" id="{D993B3B5-742C-4706-B6CD-1941BAF3B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819308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3200" b="1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Závěr</a:t>
            </a: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8E387BB7-02AF-431A-957F-0E91B32888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1462" y="1614503"/>
            <a:ext cx="5025737" cy="250632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zatím zajímavá hypotéza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dává předpovědi odlišné od OTR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cs-CZ" altLang="cs-CZ" sz="1800" b="0" dirty="0">
                <a:solidFill>
                  <a:srgbClr val="CCECFF"/>
                </a:solidFill>
                <a:latin typeface="Arial" panose="020B0604020202020204" pitchFamily="34" charset="0"/>
                <a:sym typeface="Wingdings" panose="05000000000000000000" pitchFamily="2" charset="2"/>
              </a:rPr>
              <a:t>temná hmota a temná energie jako rub a líc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zatím jen pro sféricky symetrický případ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podporují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CCE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měření pro i proti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reakce pro i proti</a:t>
            </a:r>
          </a:p>
          <a:p>
            <a:pPr marL="285750" marR="0" lvl="0" indent="-28575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sym typeface="Wingdings" panose="05000000000000000000" pitchFamily="2" charset="2"/>
              </a:rPr>
              <a:t>dlouhá cesta, slibná hypotéza </a:t>
            </a:r>
          </a:p>
        </p:txBody>
      </p:sp>
      <p:sp>
        <p:nvSpPr>
          <p:cNvPr id="6" name="Text Box 12">
            <a:extLst>
              <a:ext uri="{FF2B5EF4-FFF2-40B4-BE49-F238E27FC236}">
                <a16:creationId xmlns:a16="http://schemas.microsoft.com/office/drawing/2014/main" id="{9662A650-1BEB-48C9-80AB-44B9ABED3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97" y="4620279"/>
            <a:ext cx="8050024" cy="18969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1973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Jacob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Beckenstein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vztah mezi termodynamikou a gravitací</a:t>
            </a:r>
          </a:p>
          <a:p>
            <a:pPr marL="457200" marR="0" lvl="0" indent="-45720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1975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Stephen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Hawkingovo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záření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1994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Gerard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</a:t>
            </a:r>
            <a:r>
              <a:rPr kumimoji="1" lang="en-US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’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Hooft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Leonard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Susskind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holografický princip v mikrosvětě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1995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Ted Jacobson: obecná relativita z termodynamiky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2010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Erik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gravitace jako entropická síla + holografický princip</a:t>
            </a:r>
          </a:p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2016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	Erik </a:t>
            </a:r>
            <a:r>
              <a:rPr kumimoji="1" lang="cs-CZ" altLang="cs-CZ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Verlinde</a:t>
            </a: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CCE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: přidává vakuový zdroj entropie</a:t>
            </a:r>
          </a:p>
        </p:txBody>
      </p:sp>
      <p:sp>
        <p:nvSpPr>
          <p:cNvPr id="7" name="Text Box 3">
            <a:extLst>
              <a:ext uri="{FF2B5EF4-FFF2-40B4-BE49-F238E27FC236}">
                <a16:creationId xmlns:a16="http://schemas.microsoft.com/office/drawing/2014/main" id="{E209DFB3-AA73-4DA6-BA18-6DB1CCDD1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297" y="4092770"/>
            <a:ext cx="5025737" cy="3734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extLst/>
        </p:spPr>
        <p:txBody>
          <a:bodyPr wrap="square" numCol="1">
            <a:spAutoFit/>
          </a:bodyPr>
          <a:lstStyle>
            <a:lvl1pPr marL="266700" indent="-2667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alt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33CC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REKAPITULACE</a:t>
            </a:r>
            <a:endParaRPr kumimoji="1" lang="cs-CZ" altLang="cs-CZ" sz="1800" b="0" i="0" u="none" strike="noStrike" kern="1200" cap="none" spc="0" normalizeH="0" baseline="0" noProof="0" dirty="0">
              <a:ln>
                <a:noFill/>
              </a:ln>
              <a:solidFill>
                <a:srgbClr val="33CC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  <a:sym typeface="Wingdings" panose="05000000000000000000" pitchFamily="2" charset="2"/>
            </a:endParaRP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1ADAE9B8-2E69-4901-9E1C-CA556FF1320B}"/>
              </a:ext>
            </a:extLst>
          </p:cNvPr>
          <p:cNvSpPr txBox="1"/>
          <p:nvPr/>
        </p:nvSpPr>
        <p:spPr>
          <a:xfrm>
            <a:off x="5739317" y="191725"/>
            <a:ext cx="3258693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1) entropická síla (2010)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2) holografický princip (2010)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3) fluktuace vakua (2016)</a:t>
            </a:r>
          </a:p>
        </p:txBody>
      </p:sp>
    </p:spTree>
    <p:extLst>
      <p:ext uri="{BB962C8B-B14F-4D97-AF65-F5344CB8AC3E}">
        <p14:creationId xmlns:p14="http://schemas.microsoft.com/office/powerpoint/2010/main" val="222652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3227833" y="6056002"/>
            <a:ext cx="31454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cs-CZ" sz="3200" b="0" i="0" u="none" strike="noStrike" kern="1200" cap="none" spc="0" normalizeH="0" baseline="0" noProof="0" dirty="0">
                <a:ln>
                  <a:noFill/>
                </a:ln>
                <a:solidFill>
                  <a:srgbClr val="01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kdo ví, možná…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77A232E-7737-4AD4-8957-DA2B467D10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" y="80199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1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61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70000"/>
              </a:lnSpc>
            </a:pPr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Holografie (1960) – vynález laseru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125C1000-9038-4F0F-B464-E1176C023D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266"/>
            <a:ext cx="9144000" cy="5875734"/>
          </a:xfrm>
          <a:prstGeom prst="rect">
            <a:avLst/>
          </a:prstGeom>
        </p:spPr>
      </p:pic>
      <p:sp>
        <p:nvSpPr>
          <p:cNvPr id="10" name="Text Box 11">
            <a:extLst>
              <a:ext uri="{FF2B5EF4-FFF2-40B4-BE49-F238E27FC236}">
                <a16:creationId xmlns:a16="http://schemas.microsoft.com/office/drawing/2014/main" id="{29A272CD-68A9-467A-B624-C29848AC7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780" y="4894052"/>
            <a:ext cx="3703258" cy="1815882"/>
          </a:xfrm>
          <a:prstGeom prst="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1948: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rekonstrukce vlnoplochy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vynález laseru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první hologram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datový záznam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Nobelova cena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1984: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bílé světlo, tisk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dnes: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počítačová holografie (CGH)</a:t>
            </a:r>
          </a:p>
        </p:txBody>
      </p:sp>
    </p:spTree>
    <p:extLst>
      <p:ext uri="{BB962C8B-B14F-4D97-AF65-F5344CB8AC3E}">
        <p14:creationId xmlns:p14="http://schemas.microsoft.com/office/powerpoint/2010/main" val="159942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-1"/>
            <a:ext cx="7100888" cy="97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Holografie (1962) </a:t>
            </a:r>
          </a:p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– první hologram (vláček)</a:t>
            </a:r>
          </a:p>
        </p:txBody>
      </p:sp>
      <p:sp>
        <p:nvSpPr>
          <p:cNvPr id="10" name="Text Box 11">
            <a:extLst>
              <a:ext uri="{FF2B5EF4-FFF2-40B4-BE49-F238E27FC236}">
                <a16:creationId xmlns:a16="http://schemas.microsoft.com/office/drawing/2014/main" id="{29A272CD-68A9-467A-B624-C29848AC7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12" y="4894053"/>
            <a:ext cx="3703258" cy="1815882"/>
          </a:xfrm>
          <a:prstGeom prst="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1948: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rekonstrukce vlnoplochy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vynález laseru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první hologram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datový záznam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Nobelova cena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1984: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bílé světlo, tisk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dnes: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počítačová holografie (CGH)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697965CF-4531-4096-A67A-61E34314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974" y="4164118"/>
            <a:ext cx="3013967" cy="58477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/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Emmett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Leith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Juris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Upatnieks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0" indent="0" algn="ctr"/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Michiganská univerzita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1C6C7F2D-ACF1-42D4-8B54-0B41758871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7881" y="-1"/>
            <a:ext cx="5326119" cy="692870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E820E66-5F7B-4B34-B481-D4BF9D468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63" y="1043539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789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accent1"/>
                </a:solidFill>
                <a:latin typeface="Arial Narrow" panose="020B0606020202030204" pitchFamily="34" charset="0"/>
              </a:rPr>
              <a:t>Holografie (1963) – datový záznam</a:t>
            </a:r>
          </a:p>
        </p:txBody>
      </p:sp>
      <p:sp>
        <p:nvSpPr>
          <p:cNvPr id="5" name="Text Box 11">
            <a:extLst>
              <a:ext uri="{FF2B5EF4-FFF2-40B4-BE49-F238E27FC236}">
                <a16:creationId xmlns:a16="http://schemas.microsoft.com/office/drawing/2014/main" id="{697965CF-4531-4096-A67A-61E3431462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2518" y="169369"/>
            <a:ext cx="2896948" cy="33855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/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Pieter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van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Heerden</a:t>
            </a:r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 (Polaroid)</a:t>
            </a:r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CDB6CBC5-57E3-4EFC-B0F3-16DF00BF73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957" y="634437"/>
            <a:ext cx="4468084" cy="4276985"/>
          </a:xfrm>
          <a:prstGeom prst="rect">
            <a:avLst/>
          </a:prstGeom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90EDED43-C007-4917-85E5-536B0D5026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15" y="640766"/>
            <a:ext cx="4591050" cy="4270656"/>
          </a:xfrm>
          <a:prstGeom prst="rect">
            <a:avLst/>
          </a:prstGeom>
        </p:spPr>
      </p:pic>
      <p:sp>
        <p:nvSpPr>
          <p:cNvPr id="11" name="Text Box 11">
            <a:extLst>
              <a:ext uri="{FF2B5EF4-FFF2-40B4-BE49-F238E27FC236}">
                <a16:creationId xmlns:a16="http://schemas.microsoft.com/office/drawing/2014/main" id="{F262FB71-1B97-4B60-A773-E91AB889B7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65" y="4988321"/>
            <a:ext cx="3703258" cy="1815882"/>
          </a:xfrm>
          <a:prstGeom prst="rect">
            <a:avLst/>
          </a:prstGeom>
          <a:solidFill>
            <a:schemeClr val="accent1"/>
          </a:solidFill>
          <a:ln w="38100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1948: 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rekonstrukce vlnoplochy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1960: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vynález laseru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1962: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první hologram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1963: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datový záznam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chemeClr val="bg2">
                    <a:lumMod val="50000"/>
                    <a:lumOff val="50000"/>
                  </a:schemeClr>
                </a:solidFill>
                <a:latin typeface="Arial" panose="020B0604020202020204" pitchFamily="34" charset="0"/>
              </a:rPr>
              <a:t>1971: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Nobelova cena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1984: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bílé světlo, tisk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600" b="0" dirty="0">
                <a:solidFill>
                  <a:srgbClr val="FF0000"/>
                </a:solidFill>
                <a:latin typeface="Arial" panose="020B0604020202020204" pitchFamily="34" charset="0"/>
              </a:rPr>
              <a:t>dnes:</a:t>
            </a:r>
            <a:r>
              <a:rPr lang="cs-CZ" sz="1600" b="0" dirty="0">
                <a:solidFill>
                  <a:schemeClr val="tx2"/>
                </a:solidFill>
                <a:latin typeface="Arial" panose="020B0604020202020204" pitchFamily="34" charset="0"/>
              </a:rPr>
              <a:t> počítačová holografie (CGH)</a:t>
            </a:r>
          </a:p>
        </p:txBody>
      </p:sp>
      <p:sp>
        <p:nvSpPr>
          <p:cNvPr id="12" name="Text Box 11">
            <a:extLst>
              <a:ext uri="{FF2B5EF4-FFF2-40B4-BE49-F238E27FC236}">
                <a16:creationId xmlns:a16="http://schemas.microsoft.com/office/drawing/2014/main" id="{6723A52F-18F0-4093-8ABB-6D566D6EF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83908" y="5840563"/>
            <a:ext cx="1768433" cy="33855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  <a:extLst/>
        </p:spPr>
        <p:txBody>
          <a:bodyPr wrap="none">
            <a:spAutoFit/>
          </a:bodyPr>
          <a:lstStyle>
            <a:lvl1pPr marL="355600" indent="-355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indent="0" algn="ctr"/>
            <a:r>
              <a:rPr lang="cs-CZ" sz="1600" b="0" dirty="0">
                <a:solidFill>
                  <a:schemeClr val="bg1"/>
                </a:solidFill>
                <a:latin typeface="Arial" panose="020B0604020202020204" pitchFamily="34" charset="0"/>
              </a:rPr>
              <a:t>dnes jen </a:t>
            </a:r>
            <a:r>
              <a:rPr lang="cs-CZ" sz="1600" b="0" dirty="0" err="1">
                <a:solidFill>
                  <a:schemeClr val="bg1"/>
                </a:solidFill>
                <a:latin typeface="Arial" panose="020B0604020202020204" pitchFamily="34" charset="0"/>
              </a:rPr>
              <a:t>InPhase</a:t>
            </a:r>
            <a:endParaRPr lang="cs-CZ" sz="1600" b="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EEFF2A86-E6EB-42CE-9F5C-9EDA20C4C2FD}"/>
              </a:ext>
            </a:extLst>
          </p:cNvPr>
          <p:cNvSpPr/>
          <p:nvPr/>
        </p:nvSpPr>
        <p:spPr bwMode="auto">
          <a:xfrm>
            <a:off x="-36957" y="584776"/>
            <a:ext cx="113122" cy="4326646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cs-CZ" sz="1400" b="1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69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>
            <a:extLst>
              <a:ext uri="{FF2B5EF4-FFF2-40B4-BE49-F238E27FC236}">
                <a16:creationId xmlns:a16="http://schemas.microsoft.com/office/drawing/2014/main" id="{5955DEAD-52B3-422F-8530-721835DE34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595">
            <a:off x="1224320" y="456728"/>
            <a:ext cx="6609354" cy="6495541"/>
          </a:xfrm>
          <a:prstGeom prst="rect">
            <a:avLst/>
          </a:prstGeom>
        </p:spPr>
      </p:pic>
      <p:sp>
        <p:nvSpPr>
          <p:cNvPr id="13" name="Rectangle 2">
            <a:extLst>
              <a:ext uri="{FF2B5EF4-FFF2-40B4-BE49-F238E27FC236}">
                <a16:creationId xmlns:a16="http://schemas.microsoft.com/office/drawing/2014/main" id="{50CFEEAC-2B37-490F-B6CC-6895E3F18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7100888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7" rIns="92075" bIns="46037" anchor="ctr"/>
          <a:lstStyle>
            <a:lvl1pPr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400" b="1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cs-CZ" sz="2800" dirty="0">
                <a:solidFill>
                  <a:schemeClr val="bg2"/>
                </a:solidFill>
                <a:latin typeface="Arial Narrow" panose="020B0606020202030204" pitchFamily="34" charset="0"/>
              </a:rPr>
              <a:t>Holografie (1971) – Nobelova cena</a:t>
            </a:r>
          </a:p>
        </p:txBody>
      </p:sp>
    </p:spTree>
    <p:extLst>
      <p:ext uri="{BB962C8B-B14F-4D97-AF65-F5344CB8AC3E}">
        <p14:creationId xmlns:p14="http://schemas.microsoft.com/office/powerpoint/2010/main" val="208810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4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cs-CZ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1_Default Design">
  <a:themeElements>
    <a:clrScheme name="Default Design 5">
      <a:dk1>
        <a:srgbClr val="005654"/>
      </a:dk1>
      <a:lt1>
        <a:srgbClr val="FFFFFF"/>
      </a:lt1>
      <a:dk2>
        <a:srgbClr val="336699"/>
      </a:dk2>
      <a:lt2>
        <a:srgbClr val="010000"/>
      </a:lt2>
      <a:accent1>
        <a:srgbClr val="CCECFF"/>
      </a:accent1>
      <a:accent2>
        <a:srgbClr val="FFFFCC"/>
      </a:accent2>
      <a:accent3>
        <a:srgbClr val="FFFFFF"/>
      </a:accent3>
      <a:accent4>
        <a:srgbClr val="004846"/>
      </a:accent4>
      <a:accent5>
        <a:srgbClr val="E2F4FF"/>
      </a:accent5>
      <a:accent6>
        <a:srgbClr val="E7E7B9"/>
      </a:accent6>
      <a:hlink>
        <a:srgbClr val="0000FF"/>
      </a:hlink>
      <a:folHlink>
        <a:srgbClr val="0000FF"/>
      </a:folHlink>
    </a:clrScheme>
    <a:fontScheme name="Default Design">
      <a:majorFont>
        <a:latin typeface="Arial Narrow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9999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8282"/>
        </a:accent4>
        <a:accent5>
          <a:srgbClr val="E2F4FF"/>
        </a:accent5>
        <a:accent6>
          <a:srgbClr val="E7E7B9"/>
        </a:accent6>
        <a:hlink>
          <a:srgbClr val="FF9966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800000"/>
        </a:dk1>
        <a:lt1>
          <a:srgbClr val="FFFFFF"/>
        </a:lt1>
        <a:dk2>
          <a:srgbClr val="000000"/>
        </a:dk2>
        <a:lt2>
          <a:srgbClr val="FFFFCC"/>
        </a:lt2>
        <a:accent1>
          <a:srgbClr val="000000"/>
        </a:accent1>
        <a:accent2>
          <a:srgbClr val="000099"/>
        </a:accent2>
        <a:accent3>
          <a:srgbClr val="AAAAAA"/>
        </a:accent3>
        <a:accent4>
          <a:srgbClr val="DADADA"/>
        </a:accent4>
        <a:accent5>
          <a:srgbClr val="AAAAAA"/>
        </a:accent5>
        <a:accent6>
          <a:srgbClr val="00008A"/>
        </a:accent6>
        <a:hlink>
          <a:srgbClr val="800000"/>
        </a:hlink>
        <a:folHlink>
          <a:srgbClr val="00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5F5F5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5654"/>
        </a:dk1>
        <a:lt1>
          <a:srgbClr val="FFFFFF"/>
        </a:lt1>
        <a:dk2>
          <a:srgbClr val="336699"/>
        </a:dk2>
        <a:lt2>
          <a:srgbClr val="010000"/>
        </a:lt2>
        <a:accent1>
          <a:srgbClr val="CCECFF"/>
        </a:accent1>
        <a:accent2>
          <a:srgbClr val="FFFFCC"/>
        </a:accent2>
        <a:accent3>
          <a:srgbClr val="FFFFFF"/>
        </a:accent3>
        <a:accent4>
          <a:srgbClr val="004846"/>
        </a:accent4>
        <a:accent5>
          <a:srgbClr val="E2F4FF"/>
        </a:accent5>
        <a:accent6>
          <a:srgbClr val="E7E7B9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Motiv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10883</TotalTime>
  <Words>1415</Words>
  <Application>Microsoft Office PowerPoint</Application>
  <PresentationFormat>Předvádění na obrazovce (4:3)</PresentationFormat>
  <Paragraphs>344</Paragraphs>
  <Slides>51</Slides>
  <Notes>17</Notes>
  <HiddenSlides>0</HiddenSlides>
  <MMClips>0</MMClips>
  <ScaleCrop>false</ScaleCrop>
  <HeadingPairs>
    <vt:vector size="8" baseType="variant">
      <vt:variant>
        <vt:lpstr>Použitá písma</vt:lpstr>
      </vt:variant>
      <vt:variant>
        <vt:i4>7</vt:i4>
      </vt:variant>
      <vt:variant>
        <vt:lpstr>Motiv</vt:lpstr>
      </vt:variant>
      <vt:variant>
        <vt:i4>6</vt:i4>
      </vt:variant>
      <vt:variant>
        <vt:lpstr>Vložené servery OLE</vt:lpstr>
      </vt:variant>
      <vt:variant>
        <vt:i4>3</vt:i4>
      </vt:variant>
      <vt:variant>
        <vt:lpstr>Nadpisy snímků</vt:lpstr>
      </vt:variant>
      <vt:variant>
        <vt:i4>51</vt:i4>
      </vt:variant>
    </vt:vector>
  </HeadingPairs>
  <TitlesOfParts>
    <vt:vector size="67" baseType="lpstr">
      <vt:lpstr>Arial</vt:lpstr>
      <vt:lpstr>Arial Narrow</vt:lpstr>
      <vt:lpstr>Calibri</vt:lpstr>
      <vt:lpstr>Monotype Sorts</vt:lpstr>
      <vt:lpstr>Symbol</vt:lpstr>
      <vt:lpstr>Times New Roman</vt:lpstr>
      <vt:lpstr>Wingdings</vt:lpstr>
      <vt:lpstr>Default Design</vt:lpstr>
      <vt:lpstr>2_Default Design</vt:lpstr>
      <vt:lpstr>4_Default Design</vt:lpstr>
      <vt:lpstr>1_Default Design</vt:lpstr>
      <vt:lpstr>11_Default Design</vt:lpstr>
      <vt:lpstr>1_Motiv sady Office</vt:lpstr>
      <vt:lpstr>Equation</vt:lpstr>
      <vt:lpstr>CorelDRAW</vt:lpstr>
      <vt:lpstr>PHOTO-PAINT</vt:lpstr>
      <vt:lpstr>Holografický princip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Kde jsou gravitační vlny?</dc:title>
  <dc:creator>Petr Kulhanek</dc:creator>
  <cp:lastModifiedBy>Kulhanek, Petr</cp:lastModifiedBy>
  <cp:revision>1030</cp:revision>
  <dcterms:created xsi:type="dcterms:W3CDTF">1998-08-13T14:52:10Z</dcterms:created>
  <dcterms:modified xsi:type="dcterms:W3CDTF">2022-07-03T21:34:47Z</dcterms:modified>
</cp:coreProperties>
</file>