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74" r:id="rId2"/>
    <p:sldMasterId id="2147483688" r:id="rId3"/>
    <p:sldMasterId id="2147483714" r:id="rId4"/>
  </p:sldMasterIdLst>
  <p:notesMasterIdLst>
    <p:notesMasterId r:id="rId70"/>
  </p:notesMasterIdLst>
  <p:handoutMasterIdLst>
    <p:handoutMasterId r:id="rId71"/>
  </p:handoutMasterIdLst>
  <p:sldIdLst>
    <p:sldId id="349" r:id="rId5"/>
    <p:sldId id="517" r:id="rId6"/>
    <p:sldId id="388" r:id="rId7"/>
    <p:sldId id="449" r:id="rId8"/>
    <p:sldId id="390" r:id="rId9"/>
    <p:sldId id="1163" r:id="rId10"/>
    <p:sldId id="1115" r:id="rId11"/>
    <p:sldId id="450" r:id="rId12"/>
    <p:sldId id="1123" r:id="rId13"/>
    <p:sldId id="398" r:id="rId14"/>
    <p:sldId id="1116" r:id="rId15"/>
    <p:sldId id="405" r:id="rId16"/>
    <p:sldId id="445" r:id="rId17"/>
    <p:sldId id="407" r:id="rId18"/>
    <p:sldId id="409" r:id="rId19"/>
    <p:sldId id="447" r:id="rId20"/>
    <p:sldId id="448" r:id="rId21"/>
    <p:sldId id="421" r:id="rId22"/>
    <p:sldId id="408" r:id="rId23"/>
    <p:sldId id="428" r:id="rId24"/>
    <p:sldId id="413" r:id="rId25"/>
    <p:sldId id="1117" r:id="rId26"/>
    <p:sldId id="422" r:id="rId27"/>
    <p:sldId id="1118" r:id="rId28"/>
    <p:sldId id="411" r:id="rId29"/>
    <p:sldId id="423" r:id="rId30"/>
    <p:sldId id="1119" r:id="rId31"/>
    <p:sldId id="1114" r:id="rId32"/>
    <p:sldId id="402" r:id="rId33"/>
    <p:sldId id="441" r:id="rId34"/>
    <p:sldId id="1124" r:id="rId35"/>
    <p:sldId id="1120" r:id="rId36"/>
    <p:sldId id="1121" r:id="rId37"/>
    <p:sldId id="1122" r:id="rId38"/>
    <p:sldId id="1152" r:id="rId39"/>
    <p:sldId id="1150" r:id="rId40"/>
    <p:sldId id="1151" r:id="rId41"/>
    <p:sldId id="1153" r:id="rId42"/>
    <p:sldId id="1154" r:id="rId43"/>
    <p:sldId id="1155" r:id="rId44"/>
    <p:sldId id="1156" r:id="rId45"/>
    <p:sldId id="1157" r:id="rId46"/>
    <p:sldId id="1158" r:id="rId47"/>
    <p:sldId id="1159" r:id="rId48"/>
    <p:sldId id="1160" r:id="rId49"/>
    <p:sldId id="1113" r:id="rId50"/>
    <p:sldId id="1161" r:id="rId51"/>
    <p:sldId id="1162" r:id="rId52"/>
    <p:sldId id="1164" r:id="rId53"/>
    <p:sldId id="1165" r:id="rId54"/>
    <p:sldId id="1166" r:id="rId55"/>
    <p:sldId id="1167" r:id="rId56"/>
    <p:sldId id="1168" r:id="rId57"/>
    <p:sldId id="1171" r:id="rId58"/>
    <p:sldId id="1169" r:id="rId59"/>
    <p:sldId id="1170" r:id="rId60"/>
    <p:sldId id="435" r:id="rId61"/>
    <p:sldId id="434" r:id="rId62"/>
    <p:sldId id="436" r:id="rId63"/>
    <p:sldId id="437" r:id="rId64"/>
    <p:sldId id="438" r:id="rId65"/>
    <p:sldId id="439" r:id="rId66"/>
    <p:sldId id="1172" r:id="rId67"/>
    <p:sldId id="440" r:id="rId68"/>
    <p:sldId id="452" r:id="rId69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80C06"/>
    <a:srgbClr val="813117"/>
    <a:srgbClr val="696969"/>
    <a:srgbClr val="2959AA"/>
    <a:srgbClr val="003399"/>
    <a:srgbClr val="000000"/>
    <a:srgbClr val="E6E6E6"/>
    <a:srgbClr val="006600"/>
    <a:srgbClr val="00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2779" autoAdjust="0"/>
  </p:normalViewPr>
  <p:slideViewPr>
    <p:cSldViewPr snapToGrid="0">
      <p:cViewPr varScale="1">
        <p:scale>
          <a:sx n="102" d="100"/>
          <a:sy n="102" d="100"/>
        </p:scale>
        <p:origin x="1788" y="9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image" Target="../media/image7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62A0E4DE-2BC4-4D8C-9F57-7B7D1F1683AE}" type="datetime1">
              <a:rPr lang="cs-CZ"/>
              <a:pPr>
                <a:defRPr/>
              </a:pPr>
              <a:t>03.03.2022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844271A9-A981-47AB-B505-BAA1570415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0402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F0BE4508-9949-4A78-90B3-928010FBF0A3}" type="datetime1">
              <a:rPr lang="cs-CZ"/>
              <a:pPr>
                <a:defRPr/>
              </a:pPr>
              <a:t>03.03.2022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98EFBF1E-8435-4FF7-BB67-3F32C8ECE1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43280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D0C93-B725-4F68-93FF-65A95A29B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00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2558-DAC3-45DD-8956-5F0DB9748C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4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7CA0-C669-41EB-B504-AB7C28582A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14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24A10-93FA-458B-AE3F-27A847044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59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84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4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46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6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66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5B-7280-4AF9-BBB7-FF5700670E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83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2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1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2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15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6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52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8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4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35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98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E3221-87D2-4586-A418-27A20AF5B8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5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2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50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64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0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39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0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7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89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26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C42E-A813-4C7B-B81D-B6525478AE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799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83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001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2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70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163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217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733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051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315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9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5ED6D-FD9E-44FC-A0C3-2720DE45EC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46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025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538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322F1-5B71-41B3-8150-9B0EEB6B29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158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30DA-5D10-4099-AD7B-3CB288EAB0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24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A5D31-CD47-4CFC-9A7E-BD2B1BD4A5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375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0298-3B0D-4971-B6C1-9D7468CEE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004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738DE8A7-704F-4DC5-BC13-F7C4C8BCB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>
              <a:solidFill>
                <a:srgbClr val="0000FF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2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0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842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c/cc/Cygnus_constellation_map.png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2.png"/><Relationship Id="rId4" Type="http://schemas.openxmlformats.org/officeDocument/2006/relationships/image" Target="../media/image7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4.wmf"/><Relationship Id="rId4" Type="http://schemas.openxmlformats.org/officeDocument/2006/relationships/oleObject" Target="../embeddings/oleObject4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7.png"/><Relationship Id="rId4" Type="http://schemas.openxmlformats.org/officeDocument/2006/relationships/image" Target="../media/image76.w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tif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"/>
            <a:ext cx="9144000" cy="6854079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960"/>
            <a:ext cx="5345112" cy="77176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3200" dirty="0">
                <a:solidFill>
                  <a:schemeClr val="bg1"/>
                </a:solidFill>
                <a:latin typeface="Arial" panose="020B0604020202020204" pitchFamily="34" charset="0"/>
              </a:rPr>
              <a:t>Ze života černých děr</a:t>
            </a:r>
            <a:br>
              <a:rPr lang="cs-CZ" sz="32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cs-CZ" sz="2000" dirty="0">
                <a:solidFill>
                  <a:schemeClr val="bg1"/>
                </a:solidFill>
                <a:latin typeface="Arial" panose="020B0604020202020204" pitchFamily="34" charset="0"/>
              </a:rPr>
              <a:t>aneb díra sem, díra tam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32256" y="4663098"/>
            <a:ext cx="4262275" cy="2115526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Petr Kulhánek</a:t>
            </a:r>
          </a:p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České vysoké učení technické v Praze</a:t>
            </a:r>
          </a:p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Hvězdárna a planetárium hl. m. Prahy</a:t>
            </a:r>
          </a:p>
          <a:p>
            <a:pPr algn="r"/>
            <a:r>
              <a:rPr lang="cs-CZ" sz="1800" dirty="0" err="1">
                <a:solidFill>
                  <a:schemeClr val="bg1"/>
                </a:solidFill>
              </a:rPr>
              <a:t>Aldebaran</a:t>
            </a:r>
            <a:r>
              <a:rPr lang="cs-CZ" sz="1800" dirty="0">
                <a:solidFill>
                  <a:schemeClr val="bg1"/>
                </a:solidFill>
              </a:rPr>
              <a:t> Group </a:t>
            </a:r>
            <a:r>
              <a:rPr lang="cs-CZ" sz="1800" dirty="0" err="1">
                <a:solidFill>
                  <a:schemeClr val="bg1"/>
                </a:solidFill>
              </a:rPr>
              <a:t>for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Astrophysics</a:t>
            </a:r>
            <a:endParaRPr lang="cs-CZ" sz="1800" dirty="0">
              <a:solidFill>
                <a:schemeClr val="bg1"/>
              </a:solidFill>
            </a:endParaRPr>
          </a:p>
          <a:p>
            <a:pPr algn="r"/>
            <a:r>
              <a:rPr lang="cs-CZ" sz="1800" dirty="0">
                <a:solidFill>
                  <a:schemeClr val="bg1"/>
                </a:solidFill>
              </a:rPr>
              <a:t>kulhanek@aldebaran.cz</a:t>
            </a:r>
          </a:p>
          <a:p>
            <a:pPr algn="r"/>
            <a:r>
              <a:rPr lang="cs-CZ" sz="1800" dirty="0">
                <a:solidFill>
                  <a:schemeClr val="bg1"/>
                </a:solidFill>
              </a:rPr>
              <a:t>www.aldebaran.cz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6090967" y="89145"/>
            <a:ext cx="298036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i="1" dirty="0">
                <a:solidFill>
                  <a:schemeClr val="bg1"/>
                </a:solidFill>
                <a:latin typeface="+mn-lt"/>
              </a:rPr>
              <a:t>Nezáleží na tom,</a:t>
            </a:r>
            <a:br>
              <a:rPr lang="cs-CZ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jak je vaše teorie krásná.</a:t>
            </a:r>
            <a:br>
              <a:rPr lang="cs-CZ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Nezáleží na tom, jak jste chytrý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.</a:t>
            </a:r>
            <a:br>
              <a:rPr lang="en-US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Pokud nesouhlasí s experimentem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,</a:t>
            </a:r>
            <a:endParaRPr lang="cs-CZ" b="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cs-CZ" b="0" i="1" dirty="0">
                <a:solidFill>
                  <a:schemeClr val="bg1"/>
                </a:solidFill>
                <a:latin typeface="+mn-lt"/>
              </a:rPr>
              <a:t>je špatná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.</a:t>
            </a:r>
            <a:endParaRPr lang="cs-CZ" b="0" i="1" dirty="0">
              <a:solidFill>
                <a:schemeClr val="bg1"/>
              </a:solidFill>
              <a:latin typeface="+mn-lt"/>
            </a:endParaRPr>
          </a:p>
          <a:p>
            <a:pPr algn="r"/>
            <a:endParaRPr lang="cs-CZ" b="0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cs-CZ" b="0" dirty="0">
                <a:solidFill>
                  <a:schemeClr val="bg1"/>
                </a:solidFill>
                <a:latin typeface="+mn-lt"/>
              </a:rPr>
              <a:t>Richard </a:t>
            </a:r>
            <a:r>
              <a:rPr lang="cs-CZ" b="0" dirty="0" err="1">
                <a:solidFill>
                  <a:schemeClr val="bg1"/>
                </a:solidFill>
                <a:latin typeface="+mn-lt"/>
              </a:rPr>
              <a:t>Feynman</a:t>
            </a:r>
            <a:endParaRPr lang="cs-CZ" b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60D61BE-EEB3-4B48-8559-DC28D7360A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56" y="5845940"/>
            <a:ext cx="962360" cy="93268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ACE1029-40EF-4EC4-92FB-DFBAE0F30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77" y="983088"/>
            <a:ext cx="1001739" cy="952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80699E0C-7D20-45F6-A556-C5F8AC689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7100888" cy="50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Velikost děr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677891" y="226649"/>
            <a:ext cx="3788217" cy="1546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2667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Primordiální (prvotní) černé díry</a:t>
            </a:r>
            <a:endParaRPr lang="cs-CZ" sz="1800" b="0" baseline="30000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Hvězdné černé díry</a:t>
            </a: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Střední hmotnosti</a:t>
            </a: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Galaktické černé díry</a:t>
            </a:r>
          </a:p>
        </p:txBody>
      </p:sp>
      <p:pic>
        <p:nvPicPr>
          <p:cNvPr id="13316" name="Picture 6" descr="Graf hustoty výskytu čiernych di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2011625"/>
            <a:ext cx="488950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756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Black_hole04_new_f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0" y="0"/>
            <a:ext cx="7100888" cy="59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Cyg</a:t>
            </a: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 X1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263525" y="825500"/>
            <a:ext cx="22034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6 000 ly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Labuť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hmotnost: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8 </a:t>
            </a:r>
            <a:r>
              <a:rPr lang="cs-CZ" sz="1800" b="0" i="1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objev: 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1964/1971</a:t>
            </a: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2" y="0"/>
            <a:ext cx="4433887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7" descr="Image:Cygnus constellation map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6875"/>
            <a:ext cx="471011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9" descr="cyga_21c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4727575"/>
            <a:ext cx="44323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Text Box 10"/>
          <p:cNvSpPr txBox="1">
            <a:spLocks noChangeArrowheads="1"/>
          </p:cNvSpPr>
          <p:nvPr/>
        </p:nvSpPr>
        <p:spPr bwMode="auto">
          <a:xfrm>
            <a:off x="7896225" y="6334125"/>
            <a:ext cx="7953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600" b="0">
                <a:solidFill>
                  <a:schemeClr val="accent2"/>
                </a:solidFill>
                <a:latin typeface="Arial" panose="020B0604020202020204" pitchFamily="34" charset="0"/>
              </a:rPr>
              <a:t>21 cm!</a:t>
            </a:r>
          </a:p>
        </p:txBody>
      </p:sp>
    </p:spTree>
    <p:extLst>
      <p:ext uri="{BB962C8B-B14F-4D97-AF65-F5344CB8AC3E}">
        <p14:creationId xmlns:p14="http://schemas.microsoft.com/office/powerpoint/2010/main" val="14552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2" descr="CygnusX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Cyg</a:t>
            </a: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 X1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1584325" y="0"/>
            <a:ext cx="3994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objev zdroje: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1964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objev díry: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1971 (Uhuru, Paul Murdin)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souhvězdí: 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Labuť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hmotnost: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8 </a:t>
            </a:r>
            <a:r>
              <a:rPr lang="cs-CZ" sz="1800" b="0" i="1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27653" name="Text Box 13"/>
          <p:cNvSpPr txBox="1">
            <a:spLocks noChangeArrowheads="1"/>
          </p:cNvSpPr>
          <p:nvPr/>
        </p:nvSpPr>
        <p:spPr bwMode="auto">
          <a:xfrm>
            <a:off x="7588250" y="4545013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>
                <a:solidFill>
                  <a:schemeClr val="bg2"/>
                </a:solidFill>
                <a:latin typeface="Arial" panose="020B0604020202020204" pitchFamily="34" charset="0"/>
              </a:rPr>
              <a:t>HDE 226868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GRS1915+105_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7100888" cy="55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GRS 1915+105</a:t>
            </a: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263525" y="825500"/>
            <a:ext cx="2498725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40 000 ly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Orel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objev: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1998</a:t>
            </a:r>
            <a:endParaRPr lang="cs-CZ" sz="1800" b="0" baseline="-2500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10</a:t>
            </a:r>
            <a:r>
              <a:rPr lang="cs-CZ" sz="1800" b="0" baseline="30000">
                <a:solidFill>
                  <a:schemeClr val="accent1"/>
                </a:solidFill>
                <a:latin typeface="Arial" panose="020B0604020202020204" pitchFamily="34" charset="0"/>
              </a:rPr>
              <a:t>23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kg látky za 30 min</a:t>
            </a:r>
          </a:p>
          <a:p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periodické vyvrhování</a:t>
            </a:r>
            <a:endParaRPr lang="cs-CZ" sz="1800" b="0" baseline="-2500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72100" y="4901711"/>
            <a:ext cx="3771900" cy="536331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Kulová hvězdokupa M 22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39237" y="5576193"/>
            <a:ext cx="23519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vzdálenost: </a:t>
            </a:r>
            <a:r>
              <a:rPr lang="cs-CZ" sz="1800" b="0" dirty="0">
                <a:solidFill>
                  <a:schemeClr val="tx2"/>
                </a:solidFill>
                <a:latin typeface="Arial" panose="020B0604020202020204" pitchFamily="34" charset="0"/>
              </a:rPr>
              <a:t>10 000 </a:t>
            </a:r>
            <a:r>
              <a:rPr lang="cs-CZ" sz="1800" b="0" dirty="0" err="1">
                <a:solidFill>
                  <a:schemeClr val="tx2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souhvězdí: </a:t>
            </a:r>
            <a:r>
              <a:rPr lang="cs-CZ" sz="1800" b="0" dirty="0">
                <a:solidFill>
                  <a:schemeClr val="tx2"/>
                </a:solidFill>
                <a:latin typeface="Arial" panose="020B0604020202020204" pitchFamily="34" charset="0"/>
              </a:rPr>
              <a:t>Střelec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39152"/>
            <a:ext cx="4923691" cy="36188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02250" cy="3042138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853" y="0"/>
            <a:ext cx="4153147" cy="414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9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415" y="0"/>
            <a:ext cx="6875585" cy="6875585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4300" y="0"/>
            <a:ext cx="967154" cy="536331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M 22</a:t>
            </a:r>
          </a:p>
        </p:txBody>
      </p:sp>
    </p:spTree>
    <p:extLst>
      <p:ext uri="{BB962C8B-B14F-4D97-AF65-F5344CB8AC3E}">
        <p14:creationId xmlns:p14="http://schemas.microsoft.com/office/powerpoint/2010/main" val="74485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" y="-15775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2"/>
                </a:solidFill>
                <a:latin typeface="Arial Narrow" panose="020B0606020202030204" pitchFamily="34" charset="0"/>
              </a:rPr>
              <a:t>NGC 4261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927225" y="139700"/>
            <a:ext cx="365677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8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Panna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hmotnost černé díry: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400×10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6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hmotnost disku: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10</a:t>
            </a:r>
            <a:r>
              <a:rPr lang="cs-CZ" sz="1800" b="0" baseline="30000" dirty="0">
                <a:solidFill>
                  <a:schemeClr val="accent1"/>
                </a:solidFill>
                <a:latin typeface="Arial" panose="020B0604020202020204" pitchFamily="34" charset="0"/>
              </a:rPr>
              <a:t>5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i="1" dirty="0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115050" y="138113"/>
            <a:ext cx="27495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délka výtrysků: 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88 000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průměr černé díry: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60 au</a:t>
            </a: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průměr disku: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800 </a:t>
            </a:r>
            <a:r>
              <a:rPr 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ly</a:t>
            </a:r>
            <a:endParaRPr 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cs-CZ" sz="1800" b="0" dirty="0">
                <a:solidFill>
                  <a:schemeClr val="accent2"/>
                </a:solidFill>
                <a:latin typeface="Arial" panose="020B0604020202020204" pitchFamily="34" charset="0"/>
              </a:rPr>
              <a:t>objev:</a:t>
            </a:r>
            <a:r>
              <a:rPr 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1992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13890"/>
            <a:ext cx="9144000" cy="434721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635000" y="6107211"/>
            <a:ext cx="1449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1992, VLA/HST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4267200" y="6107210"/>
            <a:ext cx="1040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199</a:t>
            </a:r>
            <a:r>
              <a:rPr lang="en-US" b="0" dirty="0">
                <a:solidFill>
                  <a:schemeClr val="accent3"/>
                </a:solidFill>
                <a:latin typeface="+mn-lt"/>
              </a:rPr>
              <a:t>5</a:t>
            </a:r>
            <a:r>
              <a:rPr lang="cs-CZ" b="0" dirty="0">
                <a:solidFill>
                  <a:schemeClr val="accent3"/>
                </a:solidFill>
                <a:latin typeface="+mn-lt"/>
              </a:rPr>
              <a:t>, HST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7375525" y="6107209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accent3"/>
                </a:solidFill>
                <a:latin typeface="+mn-lt"/>
              </a:rPr>
              <a:t>199</a:t>
            </a:r>
            <a:r>
              <a:rPr lang="en-US" b="0" dirty="0">
                <a:solidFill>
                  <a:schemeClr val="accent3"/>
                </a:solidFill>
                <a:latin typeface="+mn-lt"/>
              </a:rPr>
              <a:t>5</a:t>
            </a:r>
            <a:r>
              <a:rPr lang="cs-CZ" b="0" dirty="0">
                <a:solidFill>
                  <a:schemeClr val="accent3"/>
                </a:solidFill>
                <a:latin typeface="+mn-lt"/>
              </a:rPr>
              <a:t>, </a:t>
            </a:r>
            <a:r>
              <a:rPr lang="en-US" b="0" dirty="0">
                <a:solidFill>
                  <a:schemeClr val="accent3"/>
                </a:solidFill>
                <a:latin typeface="+mn-lt"/>
              </a:rPr>
              <a:t>VLBA</a:t>
            </a:r>
            <a:endParaRPr lang="cs-CZ" b="0" dirty="0"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02_M87_j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M 87 (HST)</a:t>
            </a:r>
          </a:p>
        </p:txBody>
      </p:sp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0" y="723900"/>
            <a:ext cx="374173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vzdálenost: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50×10</a:t>
            </a:r>
            <a:r>
              <a:rPr lang="cs-CZ" sz="1800" b="0" baseline="30000">
                <a:solidFill>
                  <a:schemeClr val="accent1"/>
                </a:solidFill>
                <a:latin typeface="Arial" panose="020B0604020202020204" pitchFamily="34" charset="0"/>
              </a:rPr>
              <a:t>6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ly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souhvězdí: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Panna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hmotnost černé díry: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7×10</a:t>
            </a:r>
            <a:r>
              <a:rPr lang="cs-CZ" sz="1800" b="0" baseline="30000">
                <a:solidFill>
                  <a:schemeClr val="accent1"/>
                </a:solidFill>
                <a:latin typeface="Arial" panose="020B0604020202020204" pitchFamily="34" charset="0"/>
              </a:rPr>
              <a:t>9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 i="1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>
                <a:solidFill>
                  <a:schemeClr val="accent1"/>
                </a:solidFill>
                <a:latin typeface="Arial" panose="020B0604020202020204" pitchFamily="34" charset="0"/>
              </a:rPr>
              <a:t>S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akrece: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1 </a:t>
            </a:r>
            <a:r>
              <a:rPr lang="cs-CZ" sz="1800" b="0" i="1">
                <a:solidFill>
                  <a:schemeClr val="accent1"/>
                </a:solidFill>
                <a:latin typeface="Arial" panose="020B0604020202020204" pitchFamily="34" charset="0"/>
              </a:rPr>
              <a:t>M</a:t>
            </a:r>
            <a:r>
              <a:rPr lang="cs-CZ" sz="1800" b="0" baseline="-25000">
                <a:solidFill>
                  <a:schemeClr val="accent1"/>
                </a:solidFill>
                <a:latin typeface="Arial" panose="020B0604020202020204" pitchFamily="34" charset="0"/>
              </a:rPr>
              <a:t>S 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za 10 let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délka výtrysku:</a:t>
            </a:r>
            <a:r>
              <a:rPr lang="cs-CZ" sz="1800" b="0" baseline="-2500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5 000 ly</a:t>
            </a:r>
          </a:p>
          <a:p>
            <a:r>
              <a:rPr lang="cs-CZ" sz="1800" b="0">
                <a:solidFill>
                  <a:schemeClr val="accent2"/>
                </a:solidFill>
                <a:latin typeface="Arial" panose="020B0604020202020204" pitchFamily="34" charset="0"/>
              </a:rPr>
              <a:t>základna výtrysku: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 5,5 R</a:t>
            </a:r>
            <a:r>
              <a:rPr lang="cs-CZ" sz="1800" b="0" baseline="-25000">
                <a:solidFill>
                  <a:schemeClr val="accent1"/>
                </a:solidFill>
                <a:latin typeface="Arial" panose="020B0604020202020204" pitchFamily="34" charset="0"/>
              </a:rPr>
              <a:t>g </a:t>
            </a:r>
            <a:r>
              <a:rPr lang="cs-CZ" sz="1800" b="0">
                <a:solidFill>
                  <a:schemeClr val="accent1"/>
                </a:solidFill>
                <a:latin typeface="Arial" panose="020B0604020202020204" pitchFamily="34" charset="0"/>
              </a:rPr>
              <a:t>(2012)</a:t>
            </a:r>
          </a:p>
        </p:txBody>
      </p:sp>
      <p:pic>
        <p:nvPicPr>
          <p:cNvPr id="30725" name="Picture 9" descr="M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138" y="3859213"/>
            <a:ext cx="3598862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Žhaví kandidáti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Červí díry?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Gravitační vlny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896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M 87</a:t>
            </a:r>
          </a:p>
        </p:txBody>
      </p:sp>
      <p:pic>
        <p:nvPicPr>
          <p:cNvPr id="31747" name="Picture 6" descr="M87_ob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sf_bh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10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Střed Galaxie (7530×4684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px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FFA3B5A-BEA0-4E48-A7AC-3991C19BB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1439"/>
            <a:ext cx="9144000" cy="568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3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</a:t>
            </a:r>
          </a:p>
        </p:txBody>
      </p:sp>
      <p:pic>
        <p:nvPicPr>
          <p:cNvPr id="36867" name="Picture 7" descr="Střed Galax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0"/>
            <a:ext cx="5505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9" descr="Sgr A*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1913"/>
            <a:ext cx="3621088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ext Box 10"/>
          <p:cNvSpPr txBox="1">
            <a:spLocks noChangeArrowheads="1"/>
          </p:cNvSpPr>
          <p:nvPr/>
        </p:nvSpPr>
        <p:spPr bwMode="auto">
          <a:xfrm>
            <a:off x="161925" y="4494213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1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VLA</a:t>
            </a:r>
          </a:p>
        </p:txBody>
      </p:sp>
      <p:sp>
        <p:nvSpPr>
          <p:cNvPr id="36870" name="Line 11"/>
          <p:cNvSpPr>
            <a:spLocks noChangeShapeType="1"/>
          </p:cNvSpPr>
          <p:nvPr/>
        </p:nvSpPr>
        <p:spPr bwMode="auto">
          <a:xfrm>
            <a:off x="723900" y="4584700"/>
            <a:ext cx="0" cy="4699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71" name="Text Box 5"/>
          <p:cNvSpPr txBox="1">
            <a:spLocks noChangeArrowheads="1"/>
          </p:cNvSpPr>
          <p:nvPr/>
        </p:nvSpPr>
        <p:spPr bwMode="auto">
          <a:xfrm>
            <a:off x="187325" y="752475"/>
            <a:ext cx="3576620" cy="311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26 000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Střelec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3,7×10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0,08 au (12×10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1933: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Karl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Jansky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1974: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VLA bodový zdroj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2005: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pokus o změření velikosti</a:t>
            </a:r>
            <a:b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(VLBA, rozliš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í 0,001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”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 1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au</a:t>
            </a:r>
            <a:endParaRPr kumimoji="1" lang="en-US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2008</a:t>
            </a:r>
            <a:r>
              <a:rPr kumimoji="1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&lt; 50×10</a:t>
            </a:r>
            <a:r>
              <a:rPr kumimoji="1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</a:t>
            </a:r>
            <a:r>
              <a:rPr kumimoji="1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(4 </a:t>
            </a:r>
            <a:r>
              <a:rPr kumimoji="1" lang="cs-CZ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</a:t>
            </a:r>
            <a:r>
              <a:rPr kumimoji="1" lang="cs-CZ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2008: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první celý oběh * (16 let)</a:t>
            </a:r>
          </a:p>
        </p:txBody>
      </p:sp>
    </p:spTree>
    <p:extLst>
      <p:ext uri="{BB962C8B-B14F-4D97-AF65-F5344CB8AC3E}">
        <p14:creationId xmlns:p14="http://schemas.microsoft.com/office/powerpoint/2010/main" val="170325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</a:t>
            </a:r>
          </a:p>
        </p:txBody>
      </p:sp>
      <p:pic>
        <p:nvPicPr>
          <p:cNvPr id="35843" name="Picture 7" descr="blackh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0"/>
            <a:ext cx="581025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9" descr="SgrAWest_BE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8088"/>
            <a:ext cx="4279900" cy="437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4772025" y="5067300"/>
            <a:ext cx="41592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26 000 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souhvězdí: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Střelec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3,7×10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objev: 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1933 Sag A – radiový zdroj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1974 (IR, VLBA) – bodový zdroj!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   kolem hvězdokupa</a:t>
            </a:r>
          </a:p>
        </p:txBody>
      </p:sp>
    </p:spTree>
    <p:extLst>
      <p:ext uri="{BB962C8B-B14F-4D97-AF65-F5344CB8AC3E}">
        <p14:creationId xmlns:p14="http://schemas.microsoft.com/office/powerpoint/2010/main" val="278869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Galaxie</a:t>
            </a:r>
          </a:p>
        </p:txBody>
      </p:sp>
      <p:sp>
        <p:nvSpPr>
          <p:cNvPr id="37891" name="Text Box 9"/>
          <p:cNvSpPr txBox="1">
            <a:spLocks noChangeArrowheads="1"/>
          </p:cNvSpPr>
          <p:nvPr/>
        </p:nvSpPr>
        <p:spPr bwMode="auto">
          <a:xfrm>
            <a:off x="212725" y="5319713"/>
            <a:ext cx="87185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 to je?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8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Snad rekonekce ve vnitřní části disku zahřeje elektrony a ty předají energii fotonům.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Překrývá se perioda oběhu (20 minut) s periodicitou rekonexí (několik hodin)</a:t>
            </a:r>
          </a:p>
        </p:txBody>
      </p:sp>
      <p:pic>
        <p:nvPicPr>
          <p:cNvPr id="37892" name="Picture 11" descr="Záblesk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17738"/>
            <a:ext cx="4683125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13" descr="Zábles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13" y="50800"/>
            <a:ext cx="4179887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8"/>
          <p:cNvSpPr txBox="1">
            <a:spLocks noChangeArrowheads="1"/>
          </p:cNvSpPr>
          <p:nvPr/>
        </p:nvSpPr>
        <p:spPr bwMode="auto">
          <a:xfrm>
            <a:off x="136525" y="752475"/>
            <a:ext cx="4883150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Sgr A*: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radiový, submilimetrový, IR, RTG zdroj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Záblesky: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IR, R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TG,   cca 1 hodinu trvají,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perioda několik hodin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synchrotronní zář. elektronů,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až 10</a:t>
            </a:r>
            <a:r>
              <a:rPr kumimoji="1" lang="cs-CZ" sz="18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 (VLT)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RTG: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inverzní Comptonův rozptyl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(XMM Newton)</a:t>
            </a:r>
            <a:endParaRPr kumimoji="1" lang="cs-CZ" sz="1800" b="0" i="0" u="none" strike="noStrike" kern="1200" cap="none" spc="0" normalizeH="0" baseline="0" noProof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kvaziperioda: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17 až 22 minut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poslední stabilní orbita: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30 minut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rozměry zdroje:</a:t>
            </a:r>
            <a:r>
              <a:rPr kumimoji="1" 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0,3 Rg !!!</a:t>
            </a:r>
          </a:p>
        </p:txBody>
      </p:sp>
      <p:sp>
        <p:nvSpPr>
          <p:cNvPr id="37895" name="Text Box 14"/>
          <p:cNvSpPr txBox="1">
            <a:spLocks noChangeArrowheads="1"/>
          </p:cNvSpPr>
          <p:nvPr/>
        </p:nvSpPr>
        <p:spPr bwMode="auto">
          <a:xfrm>
            <a:off x="8277225" y="1738313"/>
            <a:ext cx="877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1,65 μm </a:t>
            </a:r>
          </a:p>
        </p:txBody>
      </p:sp>
    </p:spTree>
    <p:extLst>
      <p:ext uri="{BB962C8B-B14F-4D97-AF65-F5344CB8AC3E}">
        <p14:creationId xmlns:p14="http://schemas.microsoft.com/office/powerpoint/2010/main" val="42317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3163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64CD255-B698-47D2-A9B7-0182EF604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302"/>
            <a:ext cx="9144000" cy="5207941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B2AD81E8-234B-469B-BAA4-FCE93B30626F}"/>
              </a:ext>
            </a:extLst>
          </p:cNvPr>
          <p:cNvSpPr txBox="1"/>
          <p:nvPr/>
        </p:nvSpPr>
        <p:spPr>
          <a:xfrm>
            <a:off x="1743959" y="6086588"/>
            <a:ext cx="5162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dirty="0">
                <a:solidFill>
                  <a:srgbClr val="003399"/>
                </a:solidFill>
                <a:latin typeface="+mn-lt"/>
              </a:rPr>
              <a:t>1935: Albert Einstein + Nathan Rosen: most</a:t>
            </a:r>
          </a:p>
        </p:txBody>
      </p:sp>
    </p:spTree>
    <p:extLst>
      <p:ext uri="{BB962C8B-B14F-4D97-AF65-F5344CB8AC3E}">
        <p14:creationId xmlns:p14="http://schemas.microsoft.com/office/powerpoint/2010/main" val="216637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71008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Červí díry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98F8405-D398-4ED2-908F-AB3FD5A52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62" y="0"/>
            <a:ext cx="914871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1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Černé díry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61925" y="5073162"/>
            <a:ext cx="3074881" cy="156966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1783: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John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Michell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1798: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Pierre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Simon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Laplace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1916: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Karl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Schwarzchild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1967: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John A.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Wheeler</a:t>
            </a:r>
            <a:endParaRPr lang="cs-CZ" sz="1600" b="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Cyg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X1 (Paul </a:t>
            </a:r>
            <a:r>
              <a:rPr lang="cs-CZ" sz="1600" b="0" dirty="0" err="1">
                <a:solidFill>
                  <a:schemeClr val="tx2"/>
                </a:solidFill>
                <a:latin typeface="Arial" panose="020B0604020202020204" pitchFamily="34" charset="0"/>
              </a:rPr>
              <a:t>Murdin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1992: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NGC 4261 (HST)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1C0E329F-479E-4ABD-B3E0-B47A3B3069CC}"/>
              </a:ext>
            </a:extLst>
          </p:cNvPr>
          <p:cNvSpPr txBox="1"/>
          <p:nvPr/>
        </p:nvSpPr>
        <p:spPr>
          <a:xfrm>
            <a:off x="4873924" y="107676"/>
            <a:ext cx="3798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dark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star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,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frozen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star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, </a:t>
            </a:r>
            <a:r>
              <a:rPr lang="cs-CZ" sz="2000" b="0" dirty="0" err="1">
                <a:solidFill>
                  <a:schemeClr val="accent1"/>
                </a:solidFill>
                <a:latin typeface="+mn-lt"/>
              </a:rPr>
              <a:t>black</a:t>
            </a:r>
            <a:r>
              <a:rPr lang="cs-CZ" sz="2000" b="0" dirty="0">
                <a:solidFill>
                  <a:schemeClr val="accent1"/>
                </a:solidFill>
                <a:latin typeface="+mn-lt"/>
              </a:rPr>
              <a:t> hole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69122"/>
            <a:ext cx="9144000" cy="2192167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2" y="333492"/>
            <a:ext cx="8791194" cy="337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3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99997FCE-615D-48A3-AA9C-54808FAF2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622"/>
            <a:ext cx="9144000" cy="605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7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35FAC282-9F2F-481A-A949-59DCE3036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2E0A177-D5BD-4AA6-A7CC-EDC20826C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612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9877CEC2-591A-41E4-B870-A532144C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125" y="535099"/>
            <a:ext cx="5904116" cy="5969961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4FB2599F-08CB-43FB-A99E-5198A38682CF}"/>
              </a:ext>
            </a:extLst>
          </p:cNvPr>
          <p:cNvSpPr/>
          <p:nvPr/>
        </p:nvSpPr>
        <p:spPr bwMode="auto">
          <a:xfrm>
            <a:off x="7697685" y="1431985"/>
            <a:ext cx="310551" cy="215660"/>
          </a:xfrm>
          <a:prstGeom prst="rect">
            <a:avLst/>
          </a:prstGeom>
          <a:solidFill>
            <a:srgbClr val="05042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8E2BE095-8CA3-4854-AC54-FEBF472F4436}"/>
              </a:ext>
            </a:extLst>
          </p:cNvPr>
          <p:cNvSpPr txBox="1"/>
          <p:nvPr/>
        </p:nvSpPr>
        <p:spPr>
          <a:xfrm>
            <a:off x="7467557" y="1363775"/>
            <a:ext cx="77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CC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IRAM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82C7D585-0148-438D-9C1F-081CCA54CD78}"/>
              </a:ext>
            </a:extLst>
          </p:cNvPr>
          <p:cNvSpPr txBox="1"/>
          <p:nvPr/>
        </p:nvSpPr>
        <p:spPr>
          <a:xfrm>
            <a:off x="65362" y="4979764"/>
            <a:ext cx="498059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ALMA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Atacama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Large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Array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APEX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Atacama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Pathfinder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EXperiment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SPT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South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Pole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JCMT (James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Clerk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Maxwell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SMA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Submillimeter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Array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SMT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Submillimeter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LMT (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Large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Telescope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IRAM (Institute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Radio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Astronomy in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Millimeter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Range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39E6C49-A8E7-4284-9FF4-78CEF1040DBB}"/>
              </a:ext>
            </a:extLst>
          </p:cNvPr>
          <p:cNvSpPr txBox="1"/>
          <p:nvPr/>
        </p:nvSpPr>
        <p:spPr>
          <a:xfrm>
            <a:off x="65362" y="47685"/>
            <a:ext cx="6080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Event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Horizon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Telescope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(2012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–2022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)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A3EFAEE-4EB1-4C80-9F8B-FB8B5A93E924}"/>
              </a:ext>
            </a:extLst>
          </p:cNvPr>
          <p:cNvSpPr txBox="1"/>
          <p:nvPr/>
        </p:nvSpPr>
        <p:spPr>
          <a:xfrm>
            <a:off x="65362" y="1704197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rozlišení: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 µas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vlnová délka: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1,3 mm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BD9D832-6827-4C18-8938-AE79C4EFA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54" y="0"/>
            <a:ext cx="8103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44A1591-42AD-4667-BC8D-CC8F95E74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04494" y="98303"/>
            <a:ext cx="251615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 (2019)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68FC16BD-A6C3-4834-A110-8C547E763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94" y="5357336"/>
            <a:ext cx="75124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rozlišení: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42 µas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vlnová délka: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1,3 mm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černé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6,5×10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 (130 au)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EHT: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Event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Telescope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(ALMA, APEX, IRAM, JCMT, SPT…)</a:t>
            </a:r>
          </a:p>
        </p:txBody>
      </p:sp>
    </p:spTree>
    <p:extLst>
      <p:ext uri="{BB962C8B-B14F-4D97-AF65-F5344CB8AC3E}">
        <p14:creationId xmlns:p14="http://schemas.microsoft.com/office/powerpoint/2010/main" val="221143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008AACDF-D2B4-469B-B96F-355E2DB7AD3B}"/>
              </a:ext>
            </a:extLst>
          </p:cNvPr>
          <p:cNvSpPr/>
          <p:nvPr/>
        </p:nvSpPr>
        <p:spPr bwMode="auto">
          <a:xfrm>
            <a:off x="0" y="1202787"/>
            <a:ext cx="9144000" cy="389542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04494" y="98303"/>
            <a:ext cx="119538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68FC16BD-A6C3-4834-A110-8C547E763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94" y="5357336"/>
            <a:ext cx="75124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rozlišení: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42 µas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vlnová délka: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1,3 mm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 černé díry: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6,5×10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20×10</a:t>
            </a:r>
            <a:r>
              <a:rPr kumimoji="1" 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km (135 au)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EHT: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Event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Horizon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Telescope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(ALMA, APEX, IRAM, JCMT, SPT…)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65FC54D-6C78-4724-89C2-E9DAAA439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41" y="1367947"/>
            <a:ext cx="8790317" cy="357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04493" y="98303"/>
            <a:ext cx="491999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 (2021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kumimoji="1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polarizace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8F16649-169C-4DD5-84F2-A9086A2EC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557"/>
            <a:ext cx="9144000" cy="609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3" name="Rectangle 3"/>
          <p:cNvSpPr>
            <a:spLocks noChangeArrowheads="1"/>
          </p:cNvSpPr>
          <p:nvPr/>
        </p:nvSpPr>
        <p:spPr bwMode="auto">
          <a:xfrm>
            <a:off x="0" y="0"/>
            <a:ext cx="8193088" cy="659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Einsteinova geometrická teorie gravitace (1915)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5CF466C-BC32-4C52-9424-D3451664E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093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4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AE88AC83-C47D-40AA-8B2B-21584327A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7"/>
            <a:ext cx="6794303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205424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 87 (2021)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FE8EC74-AAA8-431C-B8A9-D0B16B1C5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814" y="-9427"/>
            <a:ext cx="3120272" cy="312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2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217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403387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Interferometrické detektory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D887F2E-B92B-4C55-A879-7FF0E1091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934"/>
            <a:ext cx="9144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3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205424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KAGRA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D0C867F-1D7F-426C-A46D-DAA9C9AC6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450"/>
            <a:ext cx="9144000" cy="605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8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2054244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KAGRA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3179CA6-63B4-4A0B-8D6E-C54F570B3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090"/>
            <a:ext cx="9144000" cy="452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4467507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Gravitační záblesk – průběh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303ACA0-FC5F-420C-B076-AA708BDA8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081"/>
            <a:ext cx="9144000" cy="432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9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FD0B9FD9-12AA-4D9A-BDD3-3A782978AF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256"/>
            <a:ext cx="9144000" cy="51435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6308E668-D5EB-4FD1-AF22-65F4E9A6F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4131" y="4681586"/>
            <a:ext cx="1941650" cy="72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50" b="0" i="0" u="none" strike="noStrike" kern="1200" cap="none" spc="0" normalizeH="0" baseline="0" noProof="0" dirty="0">
                <a:ln>
                  <a:noFill/>
                </a:ln>
                <a:solidFill>
                  <a:srgbClr val="6969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</a:t>
            </a:r>
            <a:r>
              <a:rPr kumimoji="1" lang="cs-CZ" sz="1450" b="0" i="0" u="none" strike="noStrike" kern="1200" cap="none" spc="0" normalizeH="0" baseline="0" noProof="0" dirty="0" err="1">
                <a:ln>
                  <a:noFill/>
                </a:ln>
                <a:solidFill>
                  <a:srgbClr val="6969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November</a:t>
            </a: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rgbClr val="6969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2021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43A6BBD-4F6E-47D3-97EF-78DDAFF3E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233" y="5558278"/>
            <a:ext cx="4731985" cy="129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O1</a:t>
            </a: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12 září 2015 až 19. ledna 2016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O2: 30. listopadu 2016 až 25 srpna 2017 (+ </a:t>
            </a:r>
            <a:r>
              <a:rPr lang="cs-CZ" sz="1450" b="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Virgo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5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O3: 1. dubna 2019 až 27. 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března 2020 (</a:t>
            </a:r>
            <a:r>
              <a:rPr lang="cs-CZ" sz="1450" b="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covid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, + </a:t>
            </a:r>
            <a:r>
              <a:rPr lang="cs-CZ" sz="1450" b="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Kagra</a:t>
            </a: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5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O4: prosinec 2022?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5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1B6FA77-EC4A-4CF4-88C8-884594AE317F}"/>
              </a:ext>
            </a:extLst>
          </p:cNvPr>
          <p:cNvSpPr txBox="1"/>
          <p:nvPr/>
        </p:nvSpPr>
        <p:spPr>
          <a:xfrm>
            <a:off x="6146277" y="5769204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celkem: 90 záchytů</a:t>
            </a:r>
          </a:p>
          <a:p>
            <a:endParaRPr lang="cs-CZ" sz="20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308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3" y="98303"/>
            <a:ext cx="3732215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480C0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Zatím největší hmotnost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5CE649F-9DAC-4BFD-9423-7F437A56D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0149"/>
            <a:ext cx="9144000" cy="514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5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181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94" y="98303"/>
            <a:ext cx="4703176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Penroseův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90" y="792040"/>
            <a:ext cx="75124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60. léta: 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Penrose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Lze získat energii z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ergosféry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Ano! A 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 A</a:t>
            </a:r>
            <a:r>
              <a:rPr lang="en-US" sz="1800" b="0" dirty="0">
                <a:solidFill>
                  <a:schemeClr val="bg2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’ +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B 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funguje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jako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virtuální částice, záporná energie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B3B78BB-3F72-4D80-9551-C7549474E6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26" y="3039466"/>
            <a:ext cx="2676541" cy="334107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3F30BC6D-C06A-4B8E-9397-A13A55184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20" y="1909350"/>
            <a:ext cx="5032525" cy="4948650"/>
          </a:xfrm>
          <a:prstGeom prst="rect">
            <a:avLst/>
          </a:prstGeom>
        </p:spPr>
      </p:pic>
      <p:sp>
        <p:nvSpPr>
          <p:cNvPr id="10" name="Text Box 7">
            <a:extLst>
              <a:ext uri="{FF2B5EF4-FFF2-40B4-BE49-F238E27FC236}">
                <a16:creationId xmlns:a16="http://schemas.microsoft.com/office/drawing/2014/main" id="{49577E4C-2FD4-4AF8-8FF8-59020757F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945" y="2183024"/>
            <a:ext cx="35913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 částice: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max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20 </a:t>
            </a:r>
            <a:r>
              <a: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%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</a:t>
            </a:r>
            <a:r>
              <a:rPr kumimoji="1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endParaRPr kumimoji="1" lang="en-US" sz="1800" b="0" i="0" u="none" strike="noStrike" kern="1200" cap="none" spc="0" normalizeH="0" baseline="-2500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zastavení BH: z</a:t>
            </a:r>
            <a:r>
              <a:rPr lang="en-US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isk</a:t>
            </a:r>
            <a:r>
              <a:rPr lang="en-US" sz="1800" b="0" dirty="0">
                <a:solidFill>
                  <a:schemeClr val="bg2"/>
                </a:solidFill>
                <a:latin typeface="Arial" panose="020B0604020202020204" pitchFamily="34" charset="0"/>
              </a:rPr>
              <a:t> 29 %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M</a:t>
            </a:r>
            <a:r>
              <a:rPr lang="cs-CZ" sz="1800" b="0" baseline="-25000" dirty="0">
                <a:solidFill>
                  <a:schemeClr val="bg2"/>
                </a:solidFill>
                <a:latin typeface="Arial" panose="020B0604020202020204" pitchFamily="34" charset="0"/>
              </a:rPr>
              <a:t>BH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4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99336" y="24343"/>
            <a:ext cx="7100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b="0" dirty="0" err="1">
                <a:solidFill>
                  <a:schemeClr val="bg1"/>
                </a:solidFill>
                <a:latin typeface="Arial Narrow" panose="020B0606020202030204" pitchFamily="34" charset="0"/>
              </a:rPr>
              <a:t>Schwarzschildův</a:t>
            </a:r>
            <a:r>
              <a:rPr lang="cs-CZ" sz="2800" b="0" dirty="0">
                <a:solidFill>
                  <a:schemeClr val="bg1"/>
                </a:solidFill>
                <a:latin typeface="Arial Narrow" panose="020B0606020202030204" pitchFamily="34" charset="0"/>
              </a:rPr>
              <a:t> poloměr 2</a:t>
            </a:r>
            <a:r>
              <a:rPr lang="cs-CZ" sz="2800" b="0" i="1" dirty="0">
                <a:solidFill>
                  <a:schemeClr val="bg1"/>
                </a:solidFill>
                <a:latin typeface="Arial Narrow" panose="020B0606020202030204" pitchFamily="34" charset="0"/>
              </a:rPr>
              <a:t>GM</a:t>
            </a:r>
            <a:r>
              <a:rPr lang="cs-CZ" sz="2800" b="0" dirty="0">
                <a:solidFill>
                  <a:schemeClr val="bg1"/>
                </a:solidFill>
                <a:latin typeface="Arial Narrow" panose="020B0606020202030204" pitchFamily="34" charset="0"/>
              </a:rPr>
              <a:t>/</a:t>
            </a:r>
            <a:r>
              <a:rPr lang="cs-CZ" sz="2800" b="0" i="1" dirty="0">
                <a:solidFill>
                  <a:schemeClr val="bg1"/>
                </a:solidFill>
                <a:latin typeface="Arial Narrow" panose="020B0606020202030204" pitchFamily="34" charset="0"/>
              </a:rPr>
              <a:t>c</a:t>
            </a:r>
            <a:r>
              <a:rPr lang="cs-CZ" sz="800" b="0" i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cs-CZ" sz="2800" b="0" baseline="30000" dirty="0">
                <a:solidFill>
                  <a:schemeClr val="bg1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9222" name="Picture 8" descr="Schwarzschild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524" y="3994566"/>
            <a:ext cx="2009239" cy="24840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10" descr="Schwarzschild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3" y="4000400"/>
            <a:ext cx="2121639" cy="24840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008" y="95914"/>
            <a:ext cx="4219941" cy="331566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TextovéPole 2"/>
          <p:cNvSpPr txBox="1"/>
          <p:nvPr/>
        </p:nvSpPr>
        <p:spPr>
          <a:xfrm>
            <a:off x="887485" y="6517596"/>
            <a:ext cx="2762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bg1"/>
                </a:solidFill>
                <a:latin typeface="+mn-lt"/>
              </a:rPr>
              <a:t>Karl </a:t>
            </a:r>
            <a:r>
              <a:rPr lang="cs-CZ" b="0" dirty="0" err="1">
                <a:solidFill>
                  <a:schemeClr val="bg1"/>
                </a:solidFill>
                <a:latin typeface="+mn-lt"/>
              </a:rPr>
              <a:t>Schwarzschild</a:t>
            </a:r>
            <a:r>
              <a:rPr lang="cs-CZ" b="0" dirty="0">
                <a:solidFill>
                  <a:schemeClr val="bg1"/>
                </a:solidFill>
                <a:latin typeface="+mn-lt"/>
              </a:rPr>
              <a:t> (1873–1916)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008" y="3486289"/>
            <a:ext cx="4219393" cy="330167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" name="TextovéPole 11"/>
          <p:cNvSpPr txBox="1"/>
          <p:nvPr/>
        </p:nvSpPr>
        <p:spPr>
          <a:xfrm>
            <a:off x="4828153" y="117915"/>
            <a:ext cx="1423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bg1"/>
                </a:solidFill>
                <a:latin typeface="+mn-lt"/>
              </a:rPr>
              <a:t>70,1°N 121,2°E</a:t>
            </a:r>
          </a:p>
          <a:p>
            <a:pPr algn="ctr"/>
            <a:r>
              <a:rPr lang="cs-CZ" b="0" dirty="0">
                <a:solidFill>
                  <a:schemeClr val="bg1"/>
                </a:solidFill>
                <a:latin typeface="+mn-lt"/>
              </a:rPr>
              <a:t>průměr 212 km</a:t>
            </a:r>
          </a:p>
        </p:txBody>
      </p:sp>
      <p:pic>
        <p:nvPicPr>
          <p:cNvPr id="14" name="Picture 2" descr="strong">
            <a:extLst>
              <a:ext uri="{FF2B5EF4-FFF2-40B4-BE49-F238E27FC236}">
                <a16:creationId xmlns:a16="http://schemas.microsoft.com/office/drawing/2014/main" id="{E0589B3C-00B1-4295-8717-67F9B1617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3" y="612392"/>
            <a:ext cx="4425007" cy="32929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6">
            <a:extLst>
              <a:ext uri="{FF2B5EF4-FFF2-40B4-BE49-F238E27FC236}">
                <a16:creationId xmlns:a16="http://schemas.microsoft.com/office/drawing/2014/main" id="{0F979C3F-A796-4A50-A1E9-F6A9DE3C9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258" y="2819551"/>
            <a:ext cx="2303836" cy="1323439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Galaxie:       30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ly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gal. jádro:    </a:t>
            </a:r>
            <a:r>
              <a:rPr lang="cs-CZ" sz="1600" b="0">
                <a:solidFill>
                  <a:schemeClr val="bg1"/>
                </a:solidFill>
                <a:latin typeface="Arial" panose="020B0604020202020204" pitchFamily="34" charset="0"/>
              </a:rPr>
              <a:t>2 au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Slunce:        3 km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Země:          9 mm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kámen:       10</a:t>
            </a:r>
            <a:r>
              <a:rPr lang="cs-CZ" sz="1600" b="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–27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D2A2D713-7FE9-4728-87A4-3EE182E8C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Blanfordův-Payneův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2959AA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 (1982)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911" y="98303"/>
            <a:ext cx="26960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Blanford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David </a:t>
            </a:r>
            <a:r>
              <a:rPr 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Payne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(USA)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49577E4C-2FD4-4AF8-8FF8-59020757F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31" y="555121"/>
            <a:ext cx="566550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slabé pole (vnější nebo vlastní)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vmrznuté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do plazmatu akrečního disku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siločáry nevystupují kolmo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únik látky akrečního disku podél siločar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ustálený tok podél siločar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dále pole nerotuje s diskem – struktura šroubovice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A07DD91-039B-40CE-BC45-BCC5026D2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2965"/>
            <a:ext cx="9144000" cy="4405035"/>
          </a:xfrm>
          <a:prstGeom prst="rect">
            <a:avLst/>
          </a:prstGeom>
        </p:spPr>
      </p:pic>
      <p:sp>
        <p:nvSpPr>
          <p:cNvPr id="11" name="Text Box 7">
            <a:extLst>
              <a:ext uri="{FF2B5EF4-FFF2-40B4-BE49-F238E27FC236}">
                <a16:creationId xmlns:a16="http://schemas.microsoft.com/office/drawing/2014/main" id="{11B9E84B-1849-4962-9542-E0E30F34F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606" y="1432284"/>
            <a:ext cx="14800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p &gt; </a:t>
            </a:r>
            <a:r>
              <a:rPr 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p</a:t>
            </a:r>
            <a:r>
              <a:rPr lang="cs-CZ" sz="1800" b="0" baseline="-25000" dirty="0" err="1">
                <a:solidFill>
                  <a:schemeClr val="bg2"/>
                </a:solidFill>
                <a:latin typeface="Arial" panose="020B0604020202020204" pitchFamily="34" charset="0"/>
              </a:rPr>
              <a:t>M</a:t>
            </a:r>
            <a:endParaRPr lang="cs-CZ" sz="1800" b="0" baseline="-25000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  <a:defRPr/>
            </a:pPr>
            <a:r>
              <a:rPr lang="el-GR" sz="1800" b="0" dirty="0">
                <a:solidFill>
                  <a:schemeClr val="bg2"/>
                </a:solidFill>
                <a:latin typeface="+mn-lt"/>
              </a:rPr>
              <a:t>θ</a:t>
            </a:r>
            <a:r>
              <a:rPr lang="cs-CZ" sz="1800" b="0" dirty="0">
                <a:solidFill>
                  <a:schemeClr val="bg2"/>
                </a:solidFill>
                <a:latin typeface="+mn-lt"/>
              </a:rPr>
              <a:t> &gt; 60°</a:t>
            </a:r>
          </a:p>
        </p:txBody>
      </p:sp>
    </p:spTree>
    <p:extLst>
      <p:ext uri="{BB962C8B-B14F-4D97-AF65-F5344CB8AC3E}">
        <p14:creationId xmlns:p14="http://schemas.microsoft.com/office/powerpoint/2010/main" val="84321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8F7A657-2B42-4BF8-9745-E01CB02DB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425" y="0"/>
            <a:ext cx="6788627" cy="685800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Blanfordův-Payneův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 (1982)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B7277579-193D-455A-AA0A-B94079F80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44" y="744634"/>
            <a:ext cx="566550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pinč efekt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peckový jev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látka z akrečního disku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hadronový výtrysk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energie z akrečního disku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59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0A323686-40F4-40AE-8FC5-9F5B8A9F7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59117"/>
            <a:ext cx="9144001" cy="6037868"/>
          </a:xfrm>
          <a:prstGeom prst="rect">
            <a:avLst/>
          </a:prstGeom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911" y="98303"/>
            <a:ext cx="26960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Blanford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Roman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Znajek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 (UK)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0"/>
            <a:ext cx="63340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Blanfordův-Znajekův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 (1977)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B7277579-193D-455A-AA0A-B94079F80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820132"/>
            <a:ext cx="9144000" cy="1754326"/>
          </a:xfrm>
          <a:prstGeom prst="rect">
            <a:avLst/>
          </a:prstGeom>
          <a:solidFill>
            <a:schemeClr val="bg2">
              <a:alpha val="71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měnící se magnetické pole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vznik silného elektrického pole (dB/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dt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, separace náboje)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geneze elektron-pozitronových párů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urychlení, září, rozpad na další páry, lavinový efekt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vznik leptonových výtrysků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energie z rotace černé díry (jako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Penrosův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 mechanizmus)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94D595BB-EF90-4675-B35D-5006FE050C91}"/>
              </a:ext>
            </a:extLst>
          </p:cNvPr>
          <p:cNvSpPr/>
          <p:nvPr/>
        </p:nvSpPr>
        <p:spPr bwMode="auto">
          <a:xfrm>
            <a:off x="9106292" y="2271860"/>
            <a:ext cx="45719" cy="3846136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71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>
            <a:extLst>
              <a:ext uri="{FF2B5EF4-FFF2-40B4-BE49-F238E27FC236}">
                <a16:creationId xmlns:a16="http://schemas.microsoft.com/office/drawing/2014/main" id="{C9D71676-B334-48CF-A240-088CFF4D9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9911" y="98303"/>
            <a:ext cx="26960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Roger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Blanford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Roman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Znajek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 (UK)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1"/>
            <a:ext cx="6334013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Blanfordův-Znajekův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 (1977)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5705012-5AD9-4D45-BD06-C64AF6EF3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7008"/>
            <a:ext cx="9144000" cy="5960992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E67E952A-7297-40F2-A81C-944FA5388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3" y="559968"/>
            <a:ext cx="26960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simulace LBNL, NASA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42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mulace">
            <a:hlinkClick r:id="" action="ppaction://media"/>
            <a:extLst>
              <a:ext uri="{FF2B5EF4-FFF2-40B4-BE49-F238E27FC236}">
                <a16:creationId xmlns:a16="http://schemas.microsoft.com/office/drawing/2014/main" id="{7063FAD3-8B09-4684-A8FA-5AA6C66123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9587" y="-1"/>
            <a:ext cx="8124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5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2AFB982C-2322-425C-B6FF-7277D5650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25" y="0"/>
            <a:ext cx="7037702" cy="685800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DAEA30E6-AB9C-436A-8923-1587A882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" y="1"/>
            <a:ext cx="6334013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BP nebo BZ?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E67E952A-7297-40F2-A81C-944FA5388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3" y="871052"/>
            <a:ext cx="633401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BP: husté hadronové výtrysky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BZ: řídké leptonové výtrysky, potřebuje částice s </a:t>
            </a:r>
            <a:r>
              <a:rPr lang="cs-CZ" sz="1800" b="0" i="1" dirty="0">
                <a:solidFill>
                  <a:schemeClr val="bg1"/>
                </a:solidFill>
                <a:latin typeface="Arial" panose="020B0604020202020204" pitchFamily="34" charset="0"/>
              </a:rPr>
              <a:t>E</a:t>
            </a:r>
            <a:r>
              <a:rPr lang="en-US" sz="1800" b="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&lt; 0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leptony mohou strhávat hadrony z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simulace: tlusté disky BP proces nemožný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BP tenké disky, BZ tlusté disky?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asi oba mechanizmy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1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Trocha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Žhaví kandidáti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Centrum Galaxie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Červí díry?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Fotografování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Gravitační vlny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Mechanizmy výtrysků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</p:txBody>
      </p:sp>
      <p:pic>
        <p:nvPicPr>
          <p:cNvPr id="4" name="Picture 4" descr="03_m87_jet">
            <a:extLst>
              <a:ext uri="{FF2B5EF4-FFF2-40B4-BE49-F238E27FC236}">
                <a16:creationId xmlns:a16="http://schemas.microsoft.com/office/drawing/2014/main" id="{2BCB4BC8-B429-45B2-AB95-18517E77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2116" y="1106115"/>
            <a:ext cx="6858001" cy="464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877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29FE5AD-2962-4FFB-BB65-F409F0270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0838" name="Rectangle 6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Jakob </a:t>
            </a:r>
            <a:r>
              <a:rPr lang="cs-CZ" alt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Beckenstein</a:t>
            </a:r>
            <a:endParaRPr lang="cs-CZ" altLang="cs-CZ" sz="2800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sp>
        <p:nvSpPr>
          <p:cNvPr id="760839" name="Text Box 7"/>
          <p:cNvSpPr txBox="1">
            <a:spLocks noChangeArrowheads="1"/>
          </p:cNvSpPr>
          <p:nvPr/>
        </p:nvSpPr>
        <p:spPr bwMode="auto">
          <a:xfrm>
            <a:off x="6478558" y="6056972"/>
            <a:ext cx="2324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 err="1">
                <a:solidFill>
                  <a:schemeClr val="bg2"/>
                </a:solidFill>
                <a:latin typeface="Arial" panose="020B0604020202020204" pitchFamily="34" charset="0"/>
              </a:rPr>
              <a:t>Jacob</a:t>
            </a:r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cs-CZ" altLang="cs-CZ" b="0" dirty="0" err="1">
                <a:solidFill>
                  <a:schemeClr val="bg2"/>
                </a:solidFill>
                <a:latin typeface="Arial" panose="020B0604020202020204" pitchFamily="34" charset="0"/>
              </a:rPr>
              <a:t>Beckenstein</a:t>
            </a:r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</a:rPr>
              <a:t> (*1947)</a:t>
            </a:r>
          </a:p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</a:rPr>
              <a:t>izraelský teoretický fyzik</a:t>
            </a:r>
          </a:p>
        </p:txBody>
      </p:sp>
    </p:spTree>
    <p:extLst>
      <p:ext uri="{BB962C8B-B14F-4D97-AF65-F5344CB8AC3E}">
        <p14:creationId xmlns:p14="http://schemas.microsoft.com/office/powerpoint/2010/main" val="219906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082" name="Picture 10" descr="kybliky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1074" name="Rectangle 2"/>
          <p:cNvSpPr>
            <a:spLocks noChangeArrowheads="1"/>
          </p:cNvSpPr>
          <p:nvPr/>
        </p:nvSpPr>
        <p:spPr bwMode="auto">
          <a:xfrm>
            <a:off x="0" y="0"/>
            <a:ext cx="8193088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Jakob </a:t>
            </a:r>
            <a:r>
              <a:rPr lang="cs-CZ" altLang="cs-CZ" sz="2800" dirty="0" err="1">
                <a:solidFill>
                  <a:schemeClr val="accent1"/>
                </a:solidFill>
                <a:latin typeface="Arial Narrow" panose="020B0606020202030204" pitchFamily="34" charset="0"/>
              </a:rPr>
              <a:t>Beckenstein</a:t>
            </a:r>
            <a:r>
              <a:rPr lang="cs-CZ" alt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, 1973</a:t>
            </a:r>
          </a:p>
        </p:txBody>
      </p:sp>
      <p:sp>
        <p:nvSpPr>
          <p:cNvPr id="771076" name="Text Box 4"/>
          <p:cNvSpPr txBox="1">
            <a:spLocks noChangeArrowheads="1"/>
          </p:cNvSpPr>
          <p:nvPr/>
        </p:nvSpPr>
        <p:spPr bwMode="auto">
          <a:xfrm>
            <a:off x="6213475" y="17462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sz="2400" b="0" i="1">
                <a:solidFill>
                  <a:schemeClr val="bg2"/>
                </a:solidFill>
              </a:rPr>
              <a:t>T</a:t>
            </a:r>
          </a:p>
        </p:txBody>
      </p:sp>
      <p:sp>
        <p:nvSpPr>
          <p:cNvPr id="771077" name="Text Box 5"/>
          <p:cNvSpPr txBox="1">
            <a:spLocks noChangeArrowheads="1"/>
          </p:cNvSpPr>
          <p:nvPr/>
        </p:nvSpPr>
        <p:spPr bwMode="auto">
          <a:xfrm>
            <a:off x="3848100" y="1600200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sz="2400" b="0" i="1">
                <a:solidFill>
                  <a:schemeClr val="bg2"/>
                </a:solidFill>
              </a:rPr>
              <a:t>T</a:t>
            </a:r>
            <a:r>
              <a:rPr lang="cs-CZ" altLang="cs-CZ" sz="2400" b="0" baseline="-25000">
                <a:solidFill>
                  <a:schemeClr val="bg2"/>
                </a:solidFill>
              </a:rPr>
              <a:t>0</a:t>
            </a:r>
          </a:p>
        </p:txBody>
      </p:sp>
      <p:sp>
        <p:nvSpPr>
          <p:cNvPr id="771078" name="Text Box 6"/>
          <p:cNvSpPr txBox="1">
            <a:spLocks noChangeArrowheads="1"/>
          </p:cNvSpPr>
          <p:nvPr/>
        </p:nvSpPr>
        <p:spPr bwMode="auto">
          <a:xfrm>
            <a:off x="5773738" y="5822950"/>
            <a:ext cx="3318537" cy="104028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cs-CZ" altLang="cs-CZ" sz="1400" b="0" dirty="0">
                <a:solidFill>
                  <a:schemeClr val="bg2"/>
                </a:solidFill>
                <a:latin typeface="Arial" panose="020B0604020202020204" pitchFamily="34" charset="0"/>
              </a:rPr>
              <a:t>- černá díra jako tepelný stroj?</a:t>
            </a:r>
          </a:p>
          <a:p>
            <a:pPr>
              <a:lnSpc>
                <a:spcPct val="110000"/>
              </a:lnSpc>
            </a:pPr>
            <a:r>
              <a:rPr lang="cs-CZ" altLang="cs-CZ" sz="1400" b="0" dirty="0">
                <a:solidFill>
                  <a:schemeClr val="bg2"/>
                </a:solidFill>
                <a:latin typeface="Arial" panose="020B0604020202020204" pitchFamily="34" charset="0"/>
              </a:rPr>
              <a:t>- může snad mít teplotu?</a:t>
            </a:r>
          </a:p>
          <a:p>
            <a:pPr>
              <a:lnSpc>
                <a:spcPct val="110000"/>
              </a:lnSpc>
            </a:pPr>
            <a:r>
              <a:rPr lang="cs-CZ" altLang="cs-CZ" sz="1400" b="0" dirty="0">
                <a:solidFill>
                  <a:schemeClr val="bg2"/>
                </a:solidFill>
                <a:latin typeface="Arial" panose="020B0604020202020204" pitchFamily="34" charset="0"/>
              </a:rPr>
              <a:t>- pokud má teplotu, září?</a:t>
            </a:r>
          </a:p>
          <a:p>
            <a:pPr marL="0" indent="0">
              <a:lnSpc>
                <a:spcPct val="110000"/>
              </a:lnSpc>
            </a:pPr>
            <a:r>
              <a:rPr lang="cs-CZ" altLang="cs-CZ" sz="1400" b="0" dirty="0">
                <a:solidFill>
                  <a:schemeClr val="bg2"/>
                </a:solidFill>
                <a:latin typeface="Arial" panose="020B0604020202020204" pitchFamily="34" charset="0"/>
              </a:rPr>
              <a:t>- souvislost termodynamiky a gravitace!</a:t>
            </a:r>
          </a:p>
        </p:txBody>
      </p:sp>
      <p:sp>
        <p:nvSpPr>
          <p:cNvPr id="771079" name="Text Box 7"/>
          <p:cNvSpPr txBox="1">
            <a:spLocks noChangeArrowheads="1"/>
          </p:cNvSpPr>
          <p:nvPr/>
        </p:nvSpPr>
        <p:spPr bwMode="auto">
          <a:xfrm>
            <a:off x="4292600" y="160338"/>
            <a:ext cx="1693863" cy="4032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cs-CZ" altLang="cs-CZ" sz="1800" b="0" i="1">
                <a:solidFill>
                  <a:schemeClr val="bg2"/>
                </a:solidFill>
              </a:rPr>
              <a:t>T</a:t>
            </a:r>
            <a:r>
              <a:rPr lang="cs-CZ" altLang="cs-CZ" sz="1800" b="0" baseline="-25000">
                <a:solidFill>
                  <a:schemeClr val="bg2"/>
                </a:solidFill>
                <a:latin typeface="Arial" panose="020B0604020202020204" pitchFamily="34" charset="0"/>
              </a:rPr>
              <a:t>0</a:t>
            </a: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cs-CZ" altLang="ja-JP" sz="1800" b="0">
                <a:solidFill>
                  <a:schemeClr val="bg2"/>
                </a:solidFill>
                <a:latin typeface="Arial" panose="020B0604020202020204" pitchFamily="34" charset="0"/>
              </a:rPr>
              <a:t>→ </a:t>
            </a:r>
            <a:r>
              <a:rPr lang="cs-CZ" altLang="cs-CZ" sz="1800" b="0" i="1">
                <a:solidFill>
                  <a:schemeClr val="bg2"/>
                </a:solidFill>
              </a:rPr>
              <a:t>λ</a:t>
            </a:r>
            <a:r>
              <a:rPr lang="cs-CZ" altLang="cs-CZ" sz="1800" b="0" baseline="-25000">
                <a:solidFill>
                  <a:schemeClr val="bg2"/>
                </a:solidFill>
                <a:latin typeface="Arial" panose="020B0604020202020204" pitchFamily="34" charset="0"/>
              </a:rPr>
              <a:t>max</a:t>
            </a: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en-US" altLang="ja-JP" sz="1800" b="0">
                <a:solidFill>
                  <a:schemeClr val="bg2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~ </a:t>
            </a:r>
            <a:r>
              <a:rPr lang="en-US" altLang="ja-JP" sz="1800" b="0" i="1">
                <a:solidFill>
                  <a:schemeClr val="bg2"/>
                </a:solidFill>
                <a:ea typeface="ＭＳ Ｐゴシック" panose="020B0600070205080204" pitchFamily="34" charset="-128"/>
              </a:rPr>
              <a:t>R</a:t>
            </a:r>
            <a:r>
              <a:rPr lang="en-US" altLang="ja-JP" sz="1800" b="0" baseline="-25000">
                <a:solidFill>
                  <a:schemeClr val="bg2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g</a:t>
            </a:r>
            <a:r>
              <a:rPr lang="cs-CZ" altLang="ja-JP" sz="1800" b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endParaRPr lang="cs-CZ" altLang="cs-CZ" sz="1800" b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71081" name="Object 9"/>
          <p:cNvGraphicFramePr>
            <a:graphicFrameLocks noChangeAspect="1"/>
          </p:cNvGraphicFramePr>
          <p:nvPr/>
        </p:nvGraphicFramePr>
        <p:xfrm>
          <a:off x="4365625" y="706438"/>
          <a:ext cx="144145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7" name="Equation" r:id="rId4" imgW="812520" imgH="457200" progId="Equation.DSMT4">
                  <p:embed/>
                </p:oleObj>
              </mc:Choice>
              <mc:Fallback>
                <p:oleObj name="Equation" r:id="rId4" imgW="81252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25" y="706438"/>
                        <a:ext cx="1441450" cy="81121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1">
                              <a:gamma/>
                              <a:tint val="44314"/>
                              <a:invGamma/>
                            </a:schemeClr>
                          </a:gs>
                        </a:gsLst>
                        <a:lin ang="5400000" scaled="1"/>
                      </a:gradFill>
                      <a:ln w="9525" algn="ctr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52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2098" name="Object 2"/>
          <p:cNvGraphicFramePr>
            <a:graphicFrameLocks noChangeAspect="1"/>
          </p:cNvGraphicFramePr>
          <p:nvPr/>
        </p:nvGraphicFramePr>
        <p:xfrm>
          <a:off x="2322513" y="3167063"/>
          <a:ext cx="1695450" cy="20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2" name="CorelDRAW" r:id="rId3" imgW="1818670" imgH="2203230" progId="CorelDRAW.Graphic.12">
                  <p:embed/>
                </p:oleObj>
              </mc:Choice>
              <mc:Fallback>
                <p:oleObj name="CorelDRAW" r:id="rId3" imgW="1818670" imgH="2203230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513" y="3167063"/>
                        <a:ext cx="1695450" cy="205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099" name="Picture 3" descr="evap3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66750"/>
            <a:ext cx="3067050" cy="2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2102" name="Text Box 6"/>
          <p:cNvSpPr txBox="1">
            <a:spLocks noChangeArrowheads="1"/>
          </p:cNvSpPr>
          <p:nvPr/>
        </p:nvSpPr>
        <p:spPr bwMode="auto">
          <a:xfrm>
            <a:off x="190500" y="5402263"/>
            <a:ext cx="3781425" cy="13081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-	kvantový výpočet</a:t>
            </a:r>
          </a:p>
          <a:p>
            <a:pPr>
              <a:lnSpc>
                <a:spcPct val="110000"/>
              </a:lnSpc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-	</a:t>
            </a:r>
            <a:r>
              <a:rPr lang="cs-CZ" altLang="cs-CZ" sz="1800" b="0">
                <a:solidFill>
                  <a:srgbClr val="FF0000"/>
                </a:solidFill>
                <a:latin typeface="Arial" panose="020B0604020202020204" pitchFamily="34" charset="0"/>
              </a:rPr>
              <a:t>ano, září jako černé těleso </a:t>
            </a:r>
            <a:br>
              <a:rPr lang="cs-CZ" altLang="cs-CZ" sz="1800" b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cs-CZ" altLang="cs-CZ" sz="1800" b="0">
                <a:solidFill>
                  <a:srgbClr val="FF0000"/>
                </a:solidFill>
                <a:latin typeface="Arial" panose="020B0604020202020204" pitchFamily="34" charset="0"/>
              </a:rPr>
              <a:t>s Beckensteinovou teplotou!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Hawkingovo vypařování</a:t>
            </a:r>
          </a:p>
        </p:txBody>
      </p:sp>
      <p:sp>
        <p:nvSpPr>
          <p:cNvPr id="772103" name="Rectangle 7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err="1">
                <a:solidFill>
                  <a:schemeClr val="tx2"/>
                </a:solidFill>
                <a:latin typeface="Arial Narrow" panose="020B0606020202030204" pitchFamily="34" charset="0"/>
              </a:rPr>
              <a:t>Stephen</a:t>
            </a: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cs-CZ" altLang="cs-CZ" sz="2800" dirty="0" err="1">
                <a:solidFill>
                  <a:schemeClr val="tx2"/>
                </a:solidFill>
                <a:latin typeface="Arial Narrow" panose="020B0606020202030204" pitchFamily="34" charset="0"/>
              </a:rPr>
              <a:t>Hawking</a:t>
            </a: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, 1975</a:t>
            </a:r>
          </a:p>
        </p:txBody>
      </p:sp>
      <p:graphicFrame>
        <p:nvGraphicFramePr>
          <p:cNvPr id="772100" name="Object 4"/>
          <p:cNvGraphicFramePr>
            <a:graphicFrameLocks noChangeAspect="1"/>
          </p:cNvGraphicFramePr>
          <p:nvPr/>
        </p:nvGraphicFramePr>
        <p:xfrm>
          <a:off x="419100" y="3949700"/>
          <a:ext cx="16097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3" name="PHOTO-PAINT" r:id="rId6" imgW="3895238" imgH="2933333" progId="CorelPhotoPaint.Image.12">
                  <p:embed/>
                </p:oleObj>
              </mc:Choice>
              <mc:Fallback>
                <p:oleObj name="PHOTO-PAINT" r:id="rId6" imgW="3895238" imgH="2933333" progId="CorelPhotoPaint.Imag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3949700"/>
                        <a:ext cx="1609725" cy="1212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104" name="Picture 8" descr="evaporati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0"/>
            <a:ext cx="4873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65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7100888" cy="58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 err="1">
                <a:solidFill>
                  <a:schemeClr val="tx2"/>
                </a:solidFill>
                <a:latin typeface="Arial Narrow" panose="020B0606020202030204" pitchFamily="34" charset="0"/>
              </a:rPr>
              <a:t>Kerrova</a:t>
            </a:r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díra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8A0D116-5E5F-493A-8F2F-1EEE3B4D6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953"/>
            <a:ext cx="9144000" cy="509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2204" name="Group 34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014536906"/>
              </p:ext>
            </p:extLst>
          </p:nvPr>
        </p:nvGraphicFramePr>
        <p:xfrm>
          <a:off x="534838" y="1114425"/>
          <a:ext cx="8066237" cy="4191002"/>
        </p:xfrm>
        <a:graphic>
          <a:graphicData uri="http://schemas.openxmlformats.org/drawingml/2006/table">
            <a:tbl>
              <a:tblPr/>
              <a:tblGrid>
                <a:gridCol w="1671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2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těleso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1" lang="cs-CZ" altLang="cs-CZ" sz="18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proton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7×10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Pl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 hmotnost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kámen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s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Země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 mm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0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Slunce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 km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8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jádro 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AU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1.82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30 </a:t>
                      </a: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l.y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5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ChangeArrowheads="1"/>
          </p:cNvSpPr>
          <p:nvPr/>
        </p:nvSpPr>
        <p:spPr bwMode="auto">
          <a:xfrm>
            <a:off x="0" y="0"/>
            <a:ext cx="81930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Černá díra a entropie</a:t>
            </a:r>
          </a:p>
        </p:txBody>
      </p:sp>
      <p:sp>
        <p:nvSpPr>
          <p:cNvPr id="763910" name="Text Box 6"/>
          <p:cNvSpPr txBox="1">
            <a:spLocks noChangeArrowheads="1"/>
          </p:cNvSpPr>
          <p:nvPr/>
        </p:nvSpPr>
        <p:spPr bwMode="auto">
          <a:xfrm>
            <a:off x="180975" y="715963"/>
            <a:ext cx="5476875" cy="22129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- jaká je maximální entropie dané oblasti?</a:t>
            </a:r>
          </a:p>
          <a:p>
            <a:pPr>
              <a:lnSpc>
                <a:spcPct val="110000"/>
              </a:lnSpc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- hážu více a více hmoty</a:t>
            </a:r>
          </a:p>
          <a:p>
            <a:pPr>
              <a:lnSpc>
                <a:spcPct val="110000"/>
              </a:lnSpc>
            </a:pPr>
            <a:r>
              <a:rPr lang="cs-CZ" altLang="ja-JP" sz="1800" b="0">
                <a:solidFill>
                  <a:schemeClr val="bg2"/>
                </a:solidFill>
                <a:latin typeface="Arial" panose="020B0604020202020204" pitchFamily="34" charset="0"/>
              </a:rPr>
              <a:t>→</a:t>
            </a: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 oblast se stane černou dírou</a:t>
            </a:r>
          </a:p>
          <a:p>
            <a:pPr>
              <a:lnSpc>
                <a:spcPct val="110000"/>
              </a:lnSpc>
            </a:pPr>
            <a:r>
              <a:rPr lang="cs-CZ" altLang="ja-JP" sz="1800" b="0">
                <a:solidFill>
                  <a:schemeClr val="bg2"/>
                </a:solidFill>
                <a:latin typeface="Arial" panose="020B0604020202020204" pitchFamily="34" charset="0"/>
              </a:rPr>
              <a:t>→</a:t>
            </a: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 maximální entropie je entropie největší černé díry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uzavřená oblast má maximální hodnotu entropie!!!</a:t>
            </a:r>
          </a:p>
          <a:p>
            <a:pPr>
              <a:lnSpc>
                <a:spcPct val="110000"/>
              </a:lnSpc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- částice jsou dělitelné jen do určité úrovně!!!</a:t>
            </a:r>
          </a:p>
          <a:p>
            <a:pPr>
              <a:lnSpc>
                <a:spcPct val="110000"/>
              </a:lnSpc>
            </a:pPr>
            <a:r>
              <a:rPr lang="cs-CZ" altLang="cs-CZ" sz="1800" b="0">
                <a:solidFill>
                  <a:schemeClr val="bg2"/>
                </a:solidFill>
                <a:latin typeface="Arial" panose="020B0604020202020204" pitchFamily="34" charset="0"/>
              </a:rPr>
              <a:t>- mizí entropie v černé díře?</a:t>
            </a:r>
          </a:p>
        </p:txBody>
      </p:sp>
      <p:sp>
        <p:nvSpPr>
          <p:cNvPr id="763912" name="Oval 8"/>
          <p:cNvSpPr>
            <a:spLocks noChangeArrowheads="1"/>
          </p:cNvSpPr>
          <p:nvPr/>
        </p:nvSpPr>
        <p:spPr bwMode="auto">
          <a:xfrm>
            <a:off x="6219825" y="561975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63914" name="Oval 10"/>
          <p:cNvSpPr>
            <a:spLocks noChangeArrowheads="1"/>
          </p:cNvSpPr>
          <p:nvPr/>
        </p:nvSpPr>
        <p:spPr bwMode="auto">
          <a:xfrm>
            <a:off x="6188075" y="3930650"/>
            <a:ext cx="2619375" cy="2619375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pic>
        <p:nvPicPr>
          <p:cNvPr id="763916" name="Picture 12" descr="black_hole_milky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300413"/>
            <a:ext cx="4021137" cy="321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3917" name="Line 13"/>
          <p:cNvSpPr>
            <a:spLocks noChangeShapeType="1"/>
          </p:cNvSpPr>
          <p:nvPr/>
        </p:nvSpPr>
        <p:spPr bwMode="auto">
          <a:xfrm>
            <a:off x="7543800" y="3343275"/>
            <a:ext cx="0" cy="48577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graphicFrame>
        <p:nvGraphicFramePr>
          <p:cNvPr id="763918" name="Object 14"/>
          <p:cNvGraphicFramePr>
            <a:graphicFrameLocks noChangeAspect="1"/>
          </p:cNvGraphicFramePr>
          <p:nvPr/>
        </p:nvGraphicFramePr>
        <p:xfrm>
          <a:off x="6399213" y="1344613"/>
          <a:ext cx="22082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5" name="Equation" r:id="rId4" imgW="1193760" imgH="571320" progId="Equation.DSMT4">
                  <p:embed/>
                </p:oleObj>
              </mc:Choice>
              <mc:Fallback>
                <p:oleObj name="Equation" r:id="rId4" imgW="119376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213" y="1344613"/>
                        <a:ext cx="2208212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346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ChangeArrowheads="1"/>
          </p:cNvSpPr>
          <p:nvPr/>
        </p:nvSpPr>
        <p:spPr bwMode="auto">
          <a:xfrm>
            <a:off x="0" y="0"/>
            <a:ext cx="819308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Holografický princip</a:t>
            </a:r>
          </a:p>
        </p:txBody>
      </p:sp>
      <p:sp>
        <p:nvSpPr>
          <p:cNvPr id="774149" name="Text Box 5"/>
          <p:cNvSpPr txBox="1">
            <a:spLocks noChangeArrowheads="1"/>
          </p:cNvSpPr>
          <p:nvPr/>
        </p:nvSpPr>
        <p:spPr bwMode="auto">
          <a:xfrm>
            <a:off x="161925" y="584536"/>
            <a:ext cx="7473950" cy="250632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i="1" dirty="0">
                <a:solidFill>
                  <a:schemeClr val="bg2"/>
                </a:solidFill>
                <a:latin typeface="Arial" panose="020B0604020202020204" pitchFamily="34" charset="0"/>
              </a:rPr>
              <a:t>S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en-US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~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i="1" dirty="0">
                <a:solidFill>
                  <a:schemeClr val="bg2"/>
                </a:solidFill>
                <a:latin typeface="Arial" panose="020B0604020202020204" pitchFamily="34" charset="0"/>
              </a:rPr>
              <a:t>A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, nikoli </a:t>
            </a:r>
            <a:r>
              <a:rPr lang="cs-CZ" altLang="cs-CZ" sz="1800" b="0" i="1" dirty="0">
                <a:solidFill>
                  <a:schemeClr val="bg2"/>
                </a:solidFill>
                <a:latin typeface="Arial" panose="020B0604020202020204" pitchFamily="34" charset="0"/>
              </a:rPr>
              <a:t>V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!!!</a:t>
            </a:r>
          </a:p>
          <a:p>
            <a:pPr>
              <a:lnSpc>
                <a:spcPct val="110000"/>
              </a:lnSpc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-	kde je entropie?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lokalizovaná ve fluktuacích na povrchu?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analogie s holomorfní funkcí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je informace jen na hranici oblasti? Holografický princip – ano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informace lokalizována v </a:t>
            </a:r>
            <a:r>
              <a:rPr lang="cs-CZ" altLang="cs-CZ" sz="1800" b="0" i="1" dirty="0">
                <a:solidFill>
                  <a:schemeClr val="bg2"/>
                </a:solidFill>
                <a:latin typeface="Arial" panose="020B0604020202020204" pitchFamily="34" charset="0"/>
              </a:rPr>
              <a:t>N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-</a:t>
            </a:r>
            <a:r>
              <a:rPr lang="cs-CZ" altLang="cs-CZ" sz="1800" b="0" i="1" dirty="0">
                <a:solidFill>
                  <a:schemeClr val="bg2"/>
                </a:solidFill>
                <a:latin typeface="Arial" panose="020B0604020202020204" pitchFamily="34" charset="0"/>
              </a:rPr>
              <a:t>k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dimenzích!!!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a co vesmír jako celek? a mikrosvět?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Ted Jacobson</a:t>
            </a:r>
          </a:p>
        </p:txBody>
      </p:sp>
      <p:sp>
        <p:nvSpPr>
          <p:cNvPr id="774150" name="Oval 6"/>
          <p:cNvSpPr>
            <a:spLocks noChangeArrowheads="1"/>
          </p:cNvSpPr>
          <p:nvPr/>
        </p:nvSpPr>
        <p:spPr bwMode="auto">
          <a:xfrm>
            <a:off x="5924550" y="3400425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graphicFrame>
        <p:nvGraphicFramePr>
          <p:cNvPr id="774151" name="Object 7"/>
          <p:cNvGraphicFramePr>
            <a:graphicFrameLocks noChangeAspect="1"/>
          </p:cNvGraphicFramePr>
          <p:nvPr/>
        </p:nvGraphicFramePr>
        <p:xfrm>
          <a:off x="6103938" y="4183063"/>
          <a:ext cx="22082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9" name="Equation" r:id="rId3" imgW="1193760" imgH="571320" progId="Equation.DSMT4">
                  <p:embed/>
                </p:oleObj>
              </mc:Choice>
              <mc:Fallback>
                <p:oleObj name="Equation" r:id="rId3" imgW="119376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3938" y="4183063"/>
                        <a:ext cx="2208212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4152" name="Text Box 8"/>
          <p:cNvSpPr txBox="1">
            <a:spLocks noChangeArrowheads="1"/>
          </p:cNvSpPr>
          <p:nvPr/>
        </p:nvSpPr>
        <p:spPr bwMode="auto">
          <a:xfrm>
            <a:off x="4403725" y="6089650"/>
            <a:ext cx="18875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sz="1600" b="0">
                <a:solidFill>
                  <a:schemeClr val="bg2"/>
                </a:solidFill>
                <a:latin typeface="Arial" panose="020B0604020202020204" pitchFamily="34" charset="0"/>
              </a:rPr>
              <a:t>holografické plátno</a:t>
            </a:r>
          </a:p>
        </p:txBody>
      </p:sp>
      <p:sp>
        <p:nvSpPr>
          <p:cNvPr id="774153" name="Line 9"/>
          <p:cNvSpPr>
            <a:spLocks noChangeShapeType="1"/>
          </p:cNvSpPr>
          <p:nvPr/>
        </p:nvSpPr>
        <p:spPr bwMode="auto">
          <a:xfrm flipV="1">
            <a:off x="5400675" y="4381500"/>
            <a:ext cx="552450" cy="154305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774154" name="Line 10"/>
          <p:cNvSpPr>
            <a:spLocks noChangeShapeType="1"/>
          </p:cNvSpPr>
          <p:nvPr/>
        </p:nvSpPr>
        <p:spPr bwMode="auto">
          <a:xfrm flipV="1">
            <a:off x="5368925" y="5549900"/>
            <a:ext cx="866775" cy="36195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774155" name="Picture 11" descr="hologram-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430588"/>
            <a:ext cx="3662363" cy="32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8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ChangeArrowheads="1"/>
          </p:cNvSpPr>
          <p:nvPr/>
        </p:nvSpPr>
        <p:spPr bwMode="auto">
          <a:xfrm>
            <a:off x="0" y="0"/>
            <a:ext cx="819308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Holografický princip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1826BFC-4F5E-4598-B11A-87E422E6B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3349"/>
            <a:ext cx="9144000" cy="537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93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3CEF2F2-77E4-478D-9792-ECF9326EC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64930" name="Rectangle 2"/>
          <p:cNvSpPr>
            <a:spLocks noChangeArrowheads="1"/>
          </p:cNvSpPr>
          <p:nvPr/>
        </p:nvSpPr>
        <p:spPr bwMode="auto">
          <a:xfrm>
            <a:off x="0" y="298449"/>
            <a:ext cx="81930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Rovnovážná díra</a:t>
            </a:r>
          </a:p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 a entropie, 1994</a:t>
            </a:r>
          </a:p>
        </p:txBody>
      </p:sp>
      <p:sp>
        <p:nvSpPr>
          <p:cNvPr id="764931" name="Text Box 3"/>
          <p:cNvSpPr txBox="1">
            <a:spLocks noChangeArrowheads="1"/>
          </p:cNvSpPr>
          <p:nvPr/>
        </p:nvSpPr>
        <p:spPr bwMode="auto">
          <a:xfrm>
            <a:off x="191399" y="4545013"/>
            <a:ext cx="4816475" cy="2212975"/>
          </a:xfrm>
          <a:prstGeom prst="rect">
            <a:avLst/>
          </a:prstGeom>
          <a:gradFill rotWithShape="1">
            <a:gsLst>
              <a:gs pos="0">
                <a:schemeClr val="accent1">
                  <a:alpha val="59000"/>
                </a:schemeClr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záření kompenzováno dopadem fotonů</a:t>
            </a:r>
          </a:p>
          <a:p>
            <a:pPr>
              <a:lnSpc>
                <a:spcPct val="110000"/>
              </a:lnSpc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-	informační paradox</a:t>
            </a:r>
          </a:p>
          <a:p>
            <a:pPr>
              <a:lnSpc>
                <a:spcPct val="110000"/>
              </a:lnSpc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- 	vzdutí horizontu v místě padajícího fotonu?</a:t>
            </a:r>
          </a:p>
          <a:p>
            <a:pPr>
              <a:lnSpc>
                <a:spcPct val="110000"/>
              </a:lnSpc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- 	informace ve fluktuacích horizontu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Gerard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t</a:t>
            </a:r>
            <a:r>
              <a:rPr lang="en-US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’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Hooft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, Leonard </a:t>
            </a:r>
            <a:r>
              <a:rPr lang="cs-CZ" alt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Susskind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světoplochy</a:t>
            </a: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strun, stěny zrnek prostoru?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stínohra? hologram?</a:t>
            </a:r>
          </a:p>
        </p:txBody>
      </p:sp>
      <p:sp>
        <p:nvSpPr>
          <p:cNvPr id="764932" name="Oval 4"/>
          <p:cNvSpPr>
            <a:spLocks noChangeArrowheads="1"/>
          </p:cNvSpPr>
          <p:nvPr/>
        </p:nvSpPr>
        <p:spPr bwMode="auto">
          <a:xfrm>
            <a:off x="6416959" y="2543174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64934" name="Oval 6"/>
          <p:cNvSpPr>
            <a:spLocks noChangeArrowheads="1"/>
          </p:cNvSpPr>
          <p:nvPr/>
        </p:nvSpPr>
        <p:spPr bwMode="auto">
          <a:xfrm>
            <a:off x="8256826" y="2396613"/>
            <a:ext cx="200025" cy="200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64935" name="Line 7"/>
          <p:cNvSpPr>
            <a:spLocks noChangeShapeType="1"/>
          </p:cNvSpPr>
          <p:nvPr/>
        </p:nvSpPr>
        <p:spPr bwMode="auto">
          <a:xfrm flipV="1">
            <a:off x="8399701" y="1970115"/>
            <a:ext cx="114300" cy="371475"/>
          </a:xfrm>
          <a:prstGeom prst="line">
            <a:avLst/>
          </a:prstGeom>
          <a:noFill/>
          <a:ln w="9525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764936" name="Oval 8"/>
          <p:cNvSpPr>
            <a:spLocks noChangeArrowheads="1"/>
          </p:cNvSpPr>
          <p:nvPr/>
        </p:nvSpPr>
        <p:spPr bwMode="auto">
          <a:xfrm>
            <a:off x="7188559" y="1955828"/>
            <a:ext cx="200025" cy="200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64937" name="Line 9"/>
          <p:cNvSpPr>
            <a:spLocks noChangeShapeType="1"/>
          </p:cNvSpPr>
          <p:nvPr/>
        </p:nvSpPr>
        <p:spPr bwMode="auto">
          <a:xfrm>
            <a:off x="7312384" y="2219324"/>
            <a:ext cx="76200" cy="32385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764939" name="Picture 11" descr="verte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91" y="4997449"/>
            <a:ext cx="3719512" cy="186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9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443" y="0"/>
            <a:ext cx="10159999" cy="6857999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581" y="3133724"/>
            <a:ext cx="26479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6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0ABE49D-1320-4EF8-B5B7-F438EE7BC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2" y="0"/>
            <a:ext cx="8218095" cy="6858000"/>
          </a:xfrm>
          <a:prstGeom prst="rect">
            <a:avLst/>
          </a:prstGeom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D1E73F79-252A-47FE-9D79-C24295FC7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1569" y="6262704"/>
            <a:ext cx="2539478" cy="456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fotonová </a:t>
            </a:r>
            <a:r>
              <a:rPr 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orbita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: 1,5 </a:t>
            </a:r>
            <a:r>
              <a:rPr lang="cs-CZ" sz="1800" b="0" i="1" dirty="0" err="1">
                <a:solidFill>
                  <a:schemeClr val="bg2"/>
                </a:solidFill>
                <a:latin typeface="Arial" panose="020B0604020202020204" pitchFamily="34" charset="0"/>
              </a:rPr>
              <a:t>R</a:t>
            </a:r>
            <a:r>
              <a:rPr lang="cs-CZ" sz="1800" b="0" baseline="-25000" dirty="0" err="1">
                <a:solidFill>
                  <a:schemeClr val="bg2"/>
                </a:solidFill>
                <a:latin typeface="Arial" panose="020B0604020202020204" pitchFamily="34" charset="0"/>
              </a:rPr>
              <a:t>g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382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457BAAFA-1337-4D04-AE9A-BE560757D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99" y="0"/>
            <a:ext cx="7921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0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D566CEA2-990A-4AD3-98C4-B55E043EA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8"/>
            <a:ext cx="9144000" cy="685622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6273154" y="366656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accent3"/>
                </a:solidFill>
                <a:latin typeface="+mn-lt"/>
              </a:rPr>
              <a:t>(3 </a:t>
            </a:r>
            <a:r>
              <a:rPr lang="cs-CZ" sz="1800" b="0" dirty="0" err="1">
                <a:solidFill>
                  <a:schemeClr val="accent3"/>
                </a:solidFill>
                <a:latin typeface="+mn-lt"/>
              </a:rPr>
              <a:t>R</a:t>
            </a:r>
            <a:r>
              <a:rPr lang="cs-CZ" sz="1200" b="0" dirty="0" err="1">
                <a:solidFill>
                  <a:schemeClr val="accent3"/>
                </a:solidFill>
                <a:latin typeface="+mn-lt"/>
              </a:rPr>
              <a:t>g</a:t>
            </a:r>
            <a:r>
              <a:rPr lang="cs-CZ" sz="1800" b="0" dirty="0">
                <a:solidFill>
                  <a:schemeClr val="accent3"/>
                </a:solidFill>
                <a:latin typeface="+mn-lt"/>
              </a:rPr>
              <a:t>)</a:t>
            </a:r>
          </a:p>
        </p:txBody>
      </p:sp>
      <p:cxnSp>
        <p:nvCxnSpPr>
          <p:cNvPr id="3" name="Přímá spojnice 2"/>
          <p:cNvCxnSpPr/>
          <p:nvPr/>
        </p:nvCxnSpPr>
        <p:spPr bwMode="auto">
          <a:xfrm>
            <a:off x="1619250" y="1352550"/>
            <a:ext cx="990600" cy="188595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 Box 9">
            <a:extLst>
              <a:ext uri="{FF2B5EF4-FFF2-40B4-BE49-F238E27FC236}">
                <a16:creationId xmlns:a16="http://schemas.microsoft.com/office/drawing/2014/main" id="{38D29F57-CD6C-4476-AD56-95F149D05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3860" y="4349853"/>
            <a:ext cx="2165978" cy="41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1,5 </a:t>
            </a:r>
            <a:r>
              <a:rPr lang="cs-CZ" sz="1600" b="0" i="1" dirty="0" err="1">
                <a:solidFill>
                  <a:schemeClr val="bg1"/>
                </a:solidFill>
                <a:latin typeface="Arial" panose="020B0604020202020204" pitchFamily="34" charset="0"/>
              </a:rPr>
              <a:t>R</a:t>
            </a:r>
            <a:r>
              <a:rPr lang="cs-CZ" sz="1600" b="0" baseline="-25000" dirty="0" err="1">
                <a:solidFill>
                  <a:schemeClr val="bg1"/>
                </a:solidFill>
                <a:latin typeface="Arial" panose="020B0604020202020204" pitchFamily="34" charset="0"/>
              </a:rPr>
              <a:t>g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fotonová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orbita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59DE1A31-16EF-45D3-96FF-60E19182CB44}"/>
              </a:ext>
            </a:extLst>
          </p:cNvPr>
          <p:cNvCxnSpPr/>
          <p:nvPr/>
        </p:nvCxnSpPr>
        <p:spPr bwMode="auto">
          <a:xfrm flipH="1" flipV="1">
            <a:off x="4383464" y="4515439"/>
            <a:ext cx="2460396" cy="84841"/>
          </a:xfrm>
          <a:prstGeom prst="line">
            <a:avLst/>
          </a:prstGeom>
          <a:solidFill>
            <a:schemeClr val="accent1"/>
          </a:solidFill>
          <a:ln w="1524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6868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10646</TotalTime>
  <Words>1650</Words>
  <Application>Microsoft Office PowerPoint</Application>
  <PresentationFormat>Předvádění na obrazovce (4:3)</PresentationFormat>
  <Paragraphs>352</Paragraphs>
  <Slides>65</Slides>
  <Notes>0</Notes>
  <HiddenSlides>0</HiddenSlides>
  <MMClips>2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4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65</vt:i4>
      </vt:variant>
    </vt:vector>
  </HeadingPairs>
  <TitlesOfParts>
    <vt:vector size="79" baseType="lpstr">
      <vt:lpstr>ＭＳ Ｐゴシック</vt:lpstr>
      <vt:lpstr>Arial</vt:lpstr>
      <vt:lpstr>Arial Narrow</vt:lpstr>
      <vt:lpstr>Monotype Sorts</vt:lpstr>
      <vt:lpstr>Symbol</vt:lpstr>
      <vt:lpstr>Times New Roman</vt:lpstr>
      <vt:lpstr>Wingdings</vt:lpstr>
      <vt:lpstr>Default Design</vt:lpstr>
      <vt:lpstr>1_Default Design</vt:lpstr>
      <vt:lpstr>2_Default Design</vt:lpstr>
      <vt:lpstr>4_Default Design</vt:lpstr>
      <vt:lpstr>Equation</vt:lpstr>
      <vt:lpstr>CorelDRAW</vt:lpstr>
      <vt:lpstr>PHOTO-PAINT</vt:lpstr>
      <vt:lpstr>Ze života černých děr aneb díra sem, díra tam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Kde jsou gravitační vlny?</dc:title>
  <dc:creator>Petr Kulhanek</dc:creator>
  <cp:lastModifiedBy>Kulhanek, Petr</cp:lastModifiedBy>
  <cp:revision>998</cp:revision>
  <dcterms:created xsi:type="dcterms:W3CDTF">1998-08-13T14:52:10Z</dcterms:created>
  <dcterms:modified xsi:type="dcterms:W3CDTF">2022-03-03T14:24:35Z</dcterms:modified>
</cp:coreProperties>
</file>