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74" r:id="rId2"/>
    <p:sldMasterId id="2147483730" r:id="rId3"/>
    <p:sldMasterId id="2147483850" r:id="rId4"/>
    <p:sldMasterId id="2147483865" r:id="rId5"/>
    <p:sldMasterId id="2147483879" r:id="rId6"/>
    <p:sldMasterId id="2147483905" r:id="rId7"/>
  </p:sldMasterIdLst>
  <p:notesMasterIdLst>
    <p:notesMasterId r:id="rId72"/>
  </p:notesMasterIdLst>
  <p:handoutMasterIdLst>
    <p:handoutMasterId r:id="rId73"/>
  </p:handoutMasterIdLst>
  <p:sldIdLst>
    <p:sldId id="349" r:id="rId8"/>
    <p:sldId id="554" r:id="rId9"/>
    <p:sldId id="450" r:id="rId10"/>
    <p:sldId id="1148" r:id="rId11"/>
    <p:sldId id="1149" r:id="rId12"/>
    <p:sldId id="408" r:id="rId13"/>
    <p:sldId id="1172" r:id="rId14"/>
    <p:sldId id="1173" r:id="rId15"/>
    <p:sldId id="1174" r:id="rId16"/>
    <p:sldId id="1175" r:id="rId17"/>
    <p:sldId id="1155" r:id="rId18"/>
    <p:sldId id="1187" r:id="rId19"/>
    <p:sldId id="1195" r:id="rId20"/>
    <p:sldId id="1196" r:id="rId21"/>
    <p:sldId id="1197" r:id="rId22"/>
    <p:sldId id="1198" r:id="rId23"/>
    <p:sldId id="1199" r:id="rId24"/>
    <p:sldId id="1200" r:id="rId25"/>
    <p:sldId id="1156" r:id="rId26"/>
    <p:sldId id="1201" r:id="rId27"/>
    <p:sldId id="1202" r:id="rId28"/>
    <p:sldId id="1203" r:id="rId29"/>
    <p:sldId id="1204" r:id="rId30"/>
    <p:sldId id="1205" r:id="rId31"/>
    <p:sldId id="1206" r:id="rId32"/>
    <p:sldId id="1207" r:id="rId33"/>
    <p:sldId id="1208" r:id="rId34"/>
    <p:sldId id="1209" r:id="rId35"/>
    <p:sldId id="1210" r:id="rId36"/>
    <p:sldId id="1211" r:id="rId37"/>
    <p:sldId id="1157" r:id="rId38"/>
    <p:sldId id="1113" r:id="rId39"/>
    <p:sldId id="1123" r:id="rId40"/>
    <p:sldId id="1124" r:id="rId41"/>
    <p:sldId id="1125" r:id="rId42"/>
    <p:sldId id="1168" r:id="rId43"/>
    <p:sldId id="1170" r:id="rId44"/>
    <p:sldId id="1169" r:id="rId45"/>
    <p:sldId id="1171" r:id="rId46"/>
    <p:sldId id="1158" r:id="rId47"/>
    <p:sldId id="1212" r:id="rId48"/>
    <p:sldId id="1213" r:id="rId49"/>
    <p:sldId id="1214" r:id="rId50"/>
    <p:sldId id="1219" r:id="rId51"/>
    <p:sldId id="1160" r:id="rId52"/>
    <p:sldId id="1215" r:id="rId53"/>
    <p:sldId id="1216" r:id="rId54"/>
    <p:sldId id="1218" r:id="rId55"/>
    <p:sldId id="1217" r:id="rId56"/>
    <p:sldId id="1159" r:id="rId57"/>
    <p:sldId id="1162" r:id="rId58"/>
    <p:sldId id="1181" r:id="rId59"/>
    <p:sldId id="1166" r:id="rId60"/>
    <p:sldId id="1185" r:id="rId61"/>
    <p:sldId id="1184" r:id="rId62"/>
    <p:sldId id="1186" r:id="rId63"/>
    <p:sldId id="1161" r:id="rId64"/>
    <p:sldId id="1145" r:id="rId65"/>
    <p:sldId id="1176" r:id="rId66"/>
    <p:sldId id="1177" r:id="rId67"/>
    <p:sldId id="1178" r:id="rId68"/>
    <p:sldId id="1179" r:id="rId69"/>
    <p:sldId id="1180" r:id="rId70"/>
    <p:sldId id="430" r:id="rId71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1EBFC"/>
    <a:srgbClr val="FA492D"/>
    <a:srgbClr val="00083A"/>
    <a:srgbClr val="90F1FF"/>
    <a:srgbClr val="2B9DED"/>
    <a:srgbClr val="E6140E"/>
    <a:srgbClr val="000066"/>
    <a:srgbClr val="336699"/>
    <a:srgbClr val="CCE8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2779" autoAdjust="0"/>
  </p:normalViewPr>
  <p:slideViewPr>
    <p:cSldViewPr snapToGrid="0">
      <p:cViewPr varScale="1">
        <p:scale>
          <a:sx n="107" d="100"/>
          <a:sy n="107" d="100"/>
        </p:scale>
        <p:origin x="1650" y="114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25299B30-3DBF-45DF-B914-8651D327EB66}" type="datetime1">
              <a:rPr lang="cs-CZ" altLang="cs-CZ" smtClean="0"/>
              <a:t>04.11.2021</a:t>
            </a:fld>
            <a:endParaRPr lang="cs-CZ" alt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04715D5-1A52-46CE-8C41-AE262D005F8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5749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7742034-AFA6-41AD-9E2A-C3D4F4E027A3}" type="datetime1">
              <a:rPr lang="cs-CZ" altLang="cs-CZ" smtClean="0"/>
              <a:t>04.11.2021</a:t>
            </a:fld>
            <a:endParaRPr lang="cs-CZ" alt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6A82522-FE63-42EF-ACE2-0D368C6451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0533006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04.11.2021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7423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04.11.2021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9373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7A37A-A88A-429C-93B7-9E7AC11EA67F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67BA2-B6F0-45FA-8BC4-257BEF9921C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658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D48CF-FE40-4069-9C7D-C6AC3D99A74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936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0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4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69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0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67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69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26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51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C8049-DFE9-4603-B012-3EF88833361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9380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7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01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32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28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8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05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4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80FF-60D1-4F2C-9200-B83EFFD38AC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3944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6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9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4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9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9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9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1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3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60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2715-C2B7-4FB6-96F9-8673A4E81E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186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76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15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01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023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397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73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024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747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62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201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2628-1329-41B5-AA9F-1F3A3349D3A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242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87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68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71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8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70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21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06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285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701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77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B7614-19E5-4542-9F85-6BB1D0AA49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198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32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039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24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5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1E789-668B-48BF-A3FE-D2D741BF079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009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182DB-A2F9-4679-B2AA-0C8CD86BC002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6768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B44FA-0BD4-42C0-A9E2-56D5132A6AF4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61660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03D59-B834-4FFE-91CA-3E29CA1E066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9553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A6D37-C6D6-4E7C-A0EF-D395BC8D921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33202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3C4D5-3998-40D3-8FAC-4F0C000E35E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2554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47AE3-9F86-4103-A409-0058F0062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420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7AA76-4781-4C2B-A645-316623194D1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8170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9ACA1-7842-454A-BBFB-A5520E933EF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47716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FE94F-4BD6-4DCE-8EEA-1DAB33043BC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06339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2985E-EF02-4929-B198-2A106D4369F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71609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285D7-03E8-493F-B715-F1BFE8C7042B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07833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6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351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71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21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002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624D-3853-447A-ABC4-3572BF855DC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4401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392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2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68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1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9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23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9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F0A6D-A490-4975-9036-740C6BE50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16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CAAED83-56CF-4343-80E5-35A3E4EAED1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17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83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00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43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lze upravit styly předlohy textu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11E9B04-9E96-44CE-A885-B5678D31DCB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37337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59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"/><Relationship Id="rId1" Type="http://schemas.openxmlformats.org/officeDocument/2006/relationships/slideLayout" Target="../slideLayouts/slideLayout6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4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6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DF09460-38AE-4A65-90BB-2E5474B13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75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355041"/>
            <a:ext cx="9138509" cy="430823"/>
          </a:xfrm>
          <a:noFill/>
          <a:ln/>
          <a:extLst/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cs-CZ" altLang="cs-CZ" sz="1800" dirty="0">
                <a:solidFill>
                  <a:schemeClr val="bg1"/>
                </a:solidFill>
              </a:rPr>
              <a:t>Petr Kulhánek, kulhanek@aldebaran.cz, www.aldebaran.cz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14" y="222286"/>
            <a:ext cx="962360" cy="93268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5" y="3240274"/>
            <a:ext cx="1001739" cy="95217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-165022" y="72136"/>
            <a:ext cx="9138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>
                <a:solidFill>
                  <a:schemeClr val="bg1"/>
                </a:solidFill>
                <a:latin typeface="+mn-lt"/>
              </a:rPr>
              <a:t>Novinky z fyziky a astronomie</a:t>
            </a:r>
            <a:endParaRPr lang="en-US" sz="2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Mionový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 g–2 ve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Fermilabu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6A4215A-F5BE-47FF-8E23-285EC54B00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5798"/>
            <a:ext cx="9144000" cy="5732202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0CC27BB0-89E4-4EB9-9C21-76717E0D2EF5}"/>
              </a:ext>
            </a:extLst>
          </p:cNvPr>
          <p:cNvSpPr txBox="1"/>
          <p:nvPr/>
        </p:nvSpPr>
        <p:spPr>
          <a:xfrm>
            <a:off x="0" y="547412"/>
            <a:ext cx="66287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2018: 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počátek sběru dat</a:t>
            </a:r>
          </a:p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2021: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potvrzení g = 2,00233183620(86) </a:t>
            </a:r>
            <a:r>
              <a:rPr lang="cs-CZ" b="0" dirty="0">
                <a:solidFill>
                  <a:schemeClr val="tx2"/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2,00233184122(82); významnost 4,2 </a:t>
            </a:r>
            <a:r>
              <a:rPr lang="el-GR" b="0" dirty="0">
                <a:latin typeface="+mn-lt"/>
              </a:rPr>
              <a:t>σ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Výbuch: čtrnácticípý 3">
            <a:extLst>
              <a:ext uri="{FF2B5EF4-FFF2-40B4-BE49-F238E27FC236}">
                <a16:creationId xmlns:a16="http://schemas.microsoft.com/office/drawing/2014/main" id="{40CB2D56-8FAA-4961-BF3C-A64E55D99DB5}"/>
              </a:ext>
            </a:extLst>
          </p:cNvPr>
          <p:cNvSpPr/>
          <p:nvPr/>
        </p:nvSpPr>
        <p:spPr bwMode="auto">
          <a:xfrm rot="1134506">
            <a:off x="6980513" y="-112572"/>
            <a:ext cx="2032541" cy="1785727"/>
          </a:xfrm>
          <a:prstGeom prst="irregularSeal2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A11AA2F-BCB1-4737-85FE-3475204B3787}"/>
              </a:ext>
            </a:extLst>
          </p:cNvPr>
          <p:cNvSpPr txBox="1"/>
          <p:nvPr/>
        </p:nvSpPr>
        <p:spPr>
          <a:xfrm>
            <a:off x="7337011" y="386042"/>
            <a:ext cx="1189749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NÁZEV</a:t>
            </a:r>
          </a:p>
          <a:p>
            <a:pPr algn="ctr"/>
            <a:r>
              <a:rPr lang="cs-CZ" b="0" dirty="0" err="1">
                <a:solidFill>
                  <a:schemeClr val="tx2"/>
                </a:solidFill>
                <a:latin typeface="+mn-lt"/>
              </a:rPr>
              <a:t>hypersíla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?</a:t>
            </a:r>
          </a:p>
          <a:p>
            <a:pPr algn="ctr"/>
            <a:r>
              <a:rPr lang="cs-CZ" b="0" dirty="0">
                <a:solidFill>
                  <a:schemeClr val="tx2"/>
                </a:solidFill>
                <a:latin typeface="+mn-lt"/>
              </a:rPr>
              <a:t>voňavá síla?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288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0B8A7EA-15FB-48D7-BED9-15B63636F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66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3C9E335-5777-499D-8EAB-67981210C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" y="165154"/>
            <a:ext cx="9144000" cy="6568440"/>
          </a:xfrm>
          <a:prstGeom prst="rect">
            <a:avLst/>
          </a:prstGeom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358461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Planck a reliktní záření</a:t>
            </a:r>
          </a:p>
        </p:txBody>
      </p:sp>
    </p:spTree>
    <p:extLst>
      <p:ext uri="{BB962C8B-B14F-4D97-AF65-F5344CB8AC3E}">
        <p14:creationId xmlns:p14="http://schemas.microsoft.com/office/powerpoint/2010/main" val="307334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Planck – mapa fluktuací (2018)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E5E5768-2A88-4B1D-8E29-5B0F99481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73" y="1086087"/>
            <a:ext cx="8722660" cy="542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5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Planck – frekvenční analýza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BC13BE1-6F1A-409C-93C0-C49699A0B7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882"/>
            <a:ext cx="9144000" cy="543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4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Konečný vesmír?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9D3D5D9-4A0B-4D2C-B631-0152332E4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572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B717621-C7DC-4E59-9FEE-94F19C64C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72" y="184967"/>
            <a:ext cx="8795734" cy="6607795"/>
          </a:xfrm>
          <a:prstGeom prst="rect">
            <a:avLst/>
          </a:prstGeom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Konečný vesmír?</a:t>
            </a:r>
          </a:p>
        </p:txBody>
      </p:sp>
    </p:spTree>
    <p:extLst>
      <p:ext uri="{BB962C8B-B14F-4D97-AF65-F5344CB8AC3E}">
        <p14:creationId xmlns:p14="http://schemas.microsoft.com/office/powerpoint/2010/main" val="128786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Konečný vesmír?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20C1EEB-73CE-4B49-B4F8-FCE2F1207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6412"/>
            <a:ext cx="9144000" cy="494992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97845AF4-B060-4A3C-AAB5-CDE13DFAF4BE}"/>
              </a:ext>
            </a:extLst>
          </p:cNvPr>
          <p:cNvSpPr txBox="1"/>
          <p:nvPr/>
        </p:nvSpPr>
        <p:spPr>
          <a:xfrm>
            <a:off x="5211103" y="196861"/>
            <a:ext cx="35349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Univerzita v Ulmu + Univerzita v Lyonu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mapa gradientu teplotních fluktuací (2021)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informace o souvislosti a konečnosti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nejlépe sedí toroid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170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8763B98-334E-4683-BBB1-E71117F57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746" y="0"/>
            <a:ext cx="6362624" cy="685800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E509FD02-60BF-4AC4-8389-3FF56F8A4576}"/>
              </a:ext>
            </a:extLst>
          </p:cNvPr>
          <p:cNvSpPr txBox="1"/>
          <p:nvPr/>
        </p:nvSpPr>
        <p:spPr>
          <a:xfrm>
            <a:off x="1883746" y="2850414"/>
            <a:ext cx="699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0,5 R</a:t>
            </a:r>
            <a:r>
              <a:rPr lang="cs-CZ" b="0" baseline="-25000" dirty="0">
                <a:solidFill>
                  <a:schemeClr val="tx2"/>
                </a:solidFill>
                <a:latin typeface="+mn-lt"/>
              </a:rPr>
              <a:t>H</a:t>
            </a:r>
            <a:endParaRPr lang="cs-CZ" baseline="-250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238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Numerická simulace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8CA6A71-6D21-4D38-8D9A-04D444B29718}"/>
              </a:ext>
            </a:extLst>
          </p:cNvPr>
          <p:cNvSpPr txBox="1"/>
          <p:nvPr/>
        </p:nvSpPr>
        <p:spPr>
          <a:xfrm>
            <a:off x="1958285" y="639147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3 R</a:t>
            </a:r>
            <a:r>
              <a:rPr lang="cs-CZ" b="0" baseline="-25000" dirty="0">
                <a:solidFill>
                  <a:schemeClr val="tx2"/>
                </a:solidFill>
                <a:latin typeface="+mn-lt"/>
              </a:rPr>
              <a:t>H</a:t>
            </a:r>
            <a:endParaRPr lang="cs-CZ" baseline="-250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672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67E025B-513F-4D18-9248-C4463ACDD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75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 Existuje pátá interakce?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Je vesmír konečný?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Základy kvantového internetu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Nitro obřích planet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Změny rotace Země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Od pyramid k </a:t>
            </a:r>
            <a:r>
              <a:rPr lang="cs-CZ" sz="1800" b="0" dirty="0" err="1">
                <a:solidFill>
                  <a:schemeClr val="bg2"/>
                </a:solidFill>
                <a:latin typeface="+mn-lt"/>
              </a:rPr>
              <a:t>mionovému</a:t>
            </a:r>
            <a:r>
              <a:rPr lang="cs-CZ" sz="1800" b="0" dirty="0">
                <a:solidFill>
                  <a:schemeClr val="bg2"/>
                </a:solidFill>
                <a:latin typeface="+mn-lt"/>
              </a:rPr>
              <a:t> tomografu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Magnetické póly na výletě</a:t>
            </a:r>
          </a:p>
          <a:p>
            <a:pPr marL="400050" indent="-400050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93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5923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Základní prvek – provázané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qubity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92BA189F-8565-4894-8B4F-3AA0FBDD3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615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5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88DCB38-FA46-47FE-B687-8A6F2E8477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763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(2021)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059" y="116542"/>
            <a:ext cx="3316941" cy="14255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 err="1">
                <a:solidFill>
                  <a:schemeClr val="accent1"/>
                </a:solidFill>
                <a:latin typeface="Arial"/>
              </a:rPr>
              <a:t>QuTech</a:t>
            </a: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 (Nizozemí)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prof. Ronald </a:t>
            </a:r>
            <a:r>
              <a:rPr lang="cs-CZ" altLang="en-US" sz="1600" b="0" dirty="0" err="1">
                <a:solidFill>
                  <a:schemeClr val="accent1"/>
                </a:solidFill>
                <a:latin typeface="Arial"/>
              </a:rPr>
              <a:t>Hanson</a:t>
            </a:r>
            <a:endParaRPr lang="cs-CZ" altLang="en-US" sz="1600" b="0" dirty="0">
              <a:solidFill>
                <a:schemeClr val="accent1"/>
              </a:solidFill>
              <a:latin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 err="1">
                <a:solidFill>
                  <a:schemeClr val="accent1"/>
                </a:solidFill>
                <a:latin typeface="Arial"/>
              </a:rPr>
              <a:t>qubit</a:t>
            </a: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: diamantová </a:t>
            </a:r>
            <a:r>
              <a:rPr lang="cs-CZ" altLang="en-US" sz="1600" b="0" dirty="0" err="1">
                <a:solidFill>
                  <a:schemeClr val="accent1"/>
                </a:solidFill>
                <a:latin typeface="Arial"/>
              </a:rPr>
              <a:t>vakance</a:t>
            </a: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 (N)</a:t>
            </a:r>
            <a:br>
              <a:rPr lang="cs-CZ" altLang="en-US" sz="1600" b="0" dirty="0">
                <a:solidFill>
                  <a:schemeClr val="accent1"/>
                </a:solidFill>
                <a:latin typeface="Arial"/>
              </a:rPr>
            </a:b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krystalek na plošném spoji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tři uzle – tři desky </a:t>
            </a:r>
            <a:r>
              <a:rPr lang="cs-CZ" altLang="en-US" sz="1600" b="0" dirty="0" err="1">
                <a:solidFill>
                  <a:schemeClr val="accent1"/>
                </a:solidFill>
                <a:latin typeface="Arial"/>
              </a:rPr>
              <a:t>pl</a:t>
            </a:r>
            <a:r>
              <a:rPr lang="cs-CZ" altLang="en-US" sz="1600" b="0" dirty="0">
                <a:solidFill>
                  <a:schemeClr val="accent1"/>
                </a:solidFill>
                <a:latin typeface="Arial"/>
              </a:rPr>
              <a:t>. spojů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B0EB7059-8C96-4FE2-909F-3B2D86FC3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9693" y="3122506"/>
            <a:ext cx="1129554" cy="6129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FA492D"/>
                </a:solidFill>
                <a:latin typeface="Arial"/>
              </a:rPr>
              <a:t>paměťový</a:t>
            </a:r>
          </a:p>
          <a:p>
            <a:pPr marR="0" lvl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 err="1">
                <a:solidFill>
                  <a:srgbClr val="FA492D"/>
                </a:solidFill>
                <a:latin typeface="Arial"/>
              </a:rPr>
              <a:t>qubit</a:t>
            </a:r>
            <a:endParaRPr lang="cs-CZ" altLang="en-US" sz="1600" b="0" dirty="0">
              <a:solidFill>
                <a:srgbClr val="FA492D"/>
              </a:solidFill>
              <a:latin typeface="Arial"/>
            </a:endParaRP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A5142377-7BA9-4D74-96CD-143C9F31B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505" y="4064007"/>
            <a:ext cx="1380566" cy="6129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2B9DED"/>
                </a:solidFill>
                <a:latin typeface="Arial"/>
              </a:rPr>
              <a:t>komunikační</a:t>
            </a:r>
          </a:p>
          <a:p>
            <a:pPr marR="0" lvl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 err="1">
                <a:solidFill>
                  <a:srgbClr val="2B9DED"/>
                </a:solidFill>
                <a:latin typeface="Arial"/>
              </a:rPr>
              <a:t>qubit</a:t>
            </a:r>
            <a:endParaRPr lang="cs-CZ" altLang="en-US" sz="1600" b="0" dirty="0">
              <a:solidFill>
                <a:srgbClr val="2B9DED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229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5577" y="6399313"/>
            <a:ext cx="2393576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1. základní konfigurace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04823329-DD8D-4EF0-96CF-12336AC47918}"/>
              </a:ext>
            </a:extLst>
          </p:cNvPr>
          <p:cNvSpPr/>
          <p:nvPr/>
        </p:nvSpPr>
        <p:spPr bwMode="auto">
          <a:xfrm>
            <a:off x="345141" y="748322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377" y="6399313"/>
            <a:ext cx="3944470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2. provázání komunikačních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qubitů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A, 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FB64AC21-FA00-4B78-8F78-B9BCCC62FCE9}"/>
              </a:ext>
            </a:extLst>
          </p:cNvPr>
          <p:cNvSpPr/>
          <p:nvPr/>
        </p:nvSpPr>
        <p:spPr bwMode="auto">
          <a:xfrm>
            <a:off x="3207123" y="748320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87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612" y="6399313"/>
            <a:ext cx="5190564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3. kopírování informace do paměťového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qubitu</a:t>
            </a:r>
            <a:endParaRPr lang="cs-CZ" altLang="en-US" sz="1600" b="0" dirty="0">
              <a:solidFill>
                <a:srgbClr val="000066"/>
              </a:solidFill>
              <a:latin typeface="Arial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FB64AC21-FA00-4B78-8F78-B9BCCC62FCE9}"/>
              </a:ext>
            </a:extLst>
          </p:cNvPr>
          <p:cNvSpPr/>
          <p:nvPr/>
        </p:nvSpPr>
        <p:spPr bwMode="auto">
          <a:xfrm>
            <a:off x="6069106" y="748321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2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954" y="6399313"/>
            <a:ext cx="5190564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4. provázání komunikačního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qubitu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A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a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paměťového 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FB64AC21-FA00-4B78-8F78-B9BCCC62FCE9}"/>
              </a:ext>
            </a:extLst>
          </p:cNvPr>
          <p:cNvSpPr/>
          <p:nvPr/>
        </p:nvSpPr>
        <p:spPr bwMode="auto">
          <a:xfrm>
            <a:off x="345141" y="3587497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9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1" y="6399313"/>
            <a:ext cx="5190564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5. provázání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komunikačnícho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qubitů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B, C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FB64AC21-FA00-4B78-8F78-B9BCCC62FCE9}"/>
              </a:ext>
            </a:extLst>
          </p:cNvPr>
          <p:cNvSpPr/>
          <p:nvPr/>
        </p:nvSpPr>
        <p:spPr bwMode="auto">
          <a:xfrm>
            <a:off x="3207123" y="3587497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67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82BB7803-EFAB-4FA5-AB06-26F966F8F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5578" y="6388859"/>
            <a:ext cx="5190564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6. provázání obou </a:t>
            </a:r>
            <a:r>
              <a:rPr lang="cs-CZ" altLang="en-US" sz="1600" b="0" dirty="0" err="1">
                <a:solidFill>
                  <a:srgbClr val="000066"/>
                </a:solidFill>
                <a:latin typeface="Arial"/>
              </a:rPr>
              <a:t>qubitů</a:t>
            </a:r>
            <a:r>
              <a:rPr lang="cs-CZ" altLang="en-US" sz="1600" b="0" dirty="0">
                <a:solidFill>
                  <a:srgbClr val="000066"/>
                </a:solidFill>
                <a:latin typeface="Arial"/>
              </a:rPr>
              <a:t> v 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0F71328-A1E1-4750-B391-49B8E845D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748321"/>
            <a:ext cx="8453718" cy="554675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FB64AC21-FA00-4B78-8F78-B9BCCC62FCE9}"/>
              </a:ext>
            </a:extLst>
          </p:cNvPr>
          <p:cNvSpPr/>
          <p:nvPr/>
        </p:nvSpPr>
        <p:spPr bwMode="auto">
          <a:xfrm>
            <a:off x="6080311" y="3587497"/>
            <a:ext cx="2729753" cy="2707574"/>
          </a:xfrm>
          <a:prstGeom prst="rect">
            <a:avLst/>
          </a:prstGeom>
          <a:noFill/>
          <a:ln w="127000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6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0399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0545D11-47AF-47F6-B1C7-5653A4873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9655"/>
            <a:ext cx="9144000" cy="609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70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0399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Delftský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pic>
        <p:nvPicPr>
          <p:cNvPr id="2" name="kinternet">
            <a:hlinkClick r:id="" action="ppaction://media"/>
            <a:extLst>
              <a:ext uri="{FF2B5EF4-FFF2-40B4-BE49-F238E27FC236}">
                <a16:creationId xmlns:a16="http://schemas.microsoft.com/office/drawing/2014/main" id="{98406506-F7CD-4C35-98AC-9282417B99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0793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88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D57FF2EE-16E4-46A2-8051-8C92C004A7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42" y="632479"/>
            <a:ext cx="7360024" cy="5520018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Interakce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EE1A1493-2A86-4F10-86EB-3E5B1D145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7036" y="389352"/>
            <a:ext cx="3056964" cy="1200329"/>
          </a:xfrm>
          <a:prstGeom prst="rect">
            <a:avLst/>
          </a:prstGeom>
          <a:solidFill>
            <a:schemeClr val="bg2">
              <a:alpha val="24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gravitace (OTR)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elektromagnetizmus (KT)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silná interakce (KT)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slabá interakce (KT)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2F895130-7D7E-4404-92EE-44AD88C2A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06" y="4683406"/>
            <a:ext cx="6849876" cy="2062103"/>
          </a:xfrm>
          <a:prstGeom prst="rect">
            <a:avLst/>
          </a:prstGeom>
          <a:solidFill>
            <a:schemeClr val="bg2">
              <a:alpha val="52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1933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Enrico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Fermi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navrhuje existenci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kontantní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slabé interakce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1935</a:t>
            </a:r>
            <a:r>
              <a:rPr lang="cs-CZ" sz="1800" b="0" dirty="0">
                <a:solidFill>
                  <a:srgbClr val="FFFFCC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Hideki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Yukawa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 navrhuje existenci silné interakce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>
                <a:tab pos="1165225" algn="l"/>
              </a:tabLst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1961–1968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Steven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Weinberg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Abdus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Salam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Sheldon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Glashow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                                               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teorie elektroslabé interakce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>
                <a:tab pos="538163" algn="l"/>
              </a:tabLst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1973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Harald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Fritzsch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Heinrich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Leutwyler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Murray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Gellman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	 barevný náboj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současná teorii silné interakce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99259FD-62AF-4939-A8DB-722BBB9C1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27538"/>
            <a:ext cx="3827509" cy="1128514"/>
          </a:xfrm>
          <a:prstGeom prst="rect">
            <a:avLst/>
          </a:prstGeom>
          <a:solidFill>
            <a:schemeClr val="bg2">
              <a:alpha val="48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1609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Keplerovy zákony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1687</a:t>
            </a:r>
            <a:r>
              <a:rPr lang="cs-CZ" sz="1800" b="0" dirty="0">
                <a:solidFill>
                  <a:srgbClr val="FFFFCC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Newtonova gravitace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1915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Einsteinova obecná relativita</a:t>
            </a:r>
          </a:p>
        </p:txBody>
      </p:sp>
    </p:spTree>
    <p:extLst>
      <p:ext uri="{BB962C8B-B14F-4D97-AF65-F5344CB8AC3E}">
        <p14:creationId xmlns:p14="http://schemas.microsoft.com/office/powerpoint/2010/main" val="39926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C246AAD-7525-465A-98CB-7E7E5A722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0399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Kvantový internet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47AB30-D040-4187-9052-66C3B6C87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6897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46C4C0D8-FE13-4DDD-8354-23D0F693A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954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67B3D6FF-809F-4995-BF3B-106111CF3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250" y="1"/>
            <a:ext cx="10972798" cy="685799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E31A349-58E7-4D55-8B7D-1DB42A21C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0" y="0"/>
            <a:ext cx="7100888" cy="72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Sluneční soustava</a:t>
            </a:r>
          </a:p>
        </p:txBody>
      </p:sp>
    </p:spTree>
    <p:extLst>
      <p:ext uri="{BB962C8B-B14F-4D97-AF65-F5344CB8AC3E}">
        <p14:creationId xmlns:p14="http://schemas.microsoft.com/office/powerpoint/2010/main" val="72308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D23B15A3-69C8-4193-965F-344EBCD76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82" y="116542"/>
            <a:ext cx="906331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Model nitra velkých planet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D1A9FD4-FB7B-4803-9358-FD102EF45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2278"/>
            <a:ext cx="9144000" cy="5446760"/>
          </a:xfrm>
          <a:prstGeom prst="rect">
            <a:avLst/>
          </a:prstGeom>
        </p:spPr>
      </p:pic>
      <p:sp>
        <p:nvSpPr>
          <p:cNvPr id="8" name="Text Box 2">
            <a:extLst>
              <a:ext uri="{FF2B5EF4-FFF2-40B4-BE49-F238E27FC236}">
                <a16:creationId xmlns:a16="http://schemas.microsoft.com/office/drawing/2014/main" id="{9D454B3F-B255-49E5-8E3B-79FA4AECE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1293" y="116542"/>
            <a:ext cx="4392707" cy="14255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KOVOVÝ VODÍK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1935 Eugen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Wigner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(předpověď) 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1976 David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Stevenson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(model nitra planet)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Jupiter, Saturn, hnědí trpaslíci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vodivá kapalina, tekutinové dynamo</a:t>
            </a:r>
          </a:p>
        </p:txBody>
      </p:sp>
    </p:spTree>
    <p:extLst>
      <p:ext uri="{BB962C8B-B14F-4D97-AF65-F5344CB8AC3E}">
        <p14:creationId xmlns:p14="http://schemas.microsoft.com/office/powerpoint/2010/main" val="369604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D23B15A3-69C8-4193-965F-344EBCD76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6542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Vrstva heliového deště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5B06172-7A3D-4B41-9DF2-E28053B8F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349"/>
            <a:ext cx="9144000" cy="593598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114B8C45-C893-4575-AAB6-57BA13227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906" y="116542"/>
            <a:ext cx="3316941" cy="223804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HELIOVÝ DÉŠŤ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1976 David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Stevenson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nad kovovým vodíkem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He (Ne) kapky klesají </a:t>
            </a:r>
            <a:br>
              <a:rPr lang="cs-CZ" altLang="en-US" sz="1600" b="0" dirty="0">
                <a:solidFill>
                  <a:schemeClr val="bg1"/>
                </a:solidFill>
                <a:latin typeface="Arial"/>
              </a:rPr>
            </a:b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v kapalném vodíku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vliv na tvar magnetického pole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odsun He, N z vnějších vrstev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kladná energetická bilance</a:t>
            </a:r>
          </a:p>
        </p:txBody>
      </p:sp>
    </p:spTree>
    <p:extLst>
      <p:ext uri="{BB962C8B-B14F-4D97-AF65-F5344CB8AC3E}">
        <p14:creationId xmlns:p14="http://schemas.microsoft.com/office/powerpoint/2010/main" val="123948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70878D39-EFE1-4F0A-A97A-DB6AD3E0C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D23B15A3-69C8-4193-965F-344EBCD76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4330" y="6407459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Indície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Galileo měří méně neonu a helia u Jupiteru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50E8DE7-4EE7-490F-AD4C-DBF806079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8353" y="188260"/>
            <a:ext cx="2294965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GALILEO (1989–2003)</a:t>
            </a:r>
          </a:p>
        </p:txBody>
      </p:sp>
    </p:spTree>
    <p:extLst>
      <p:ext uri="{BB962C8B-B14F-4D97-AF65-F5344CB8AC3E}">
        <p14:creationId xmlns:p14="http://schemas.microsoft.com/office/powerpoint/2010/main" val="341546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77B1ADE-4FFB-4C38-B2E7-1B52B5BD7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582"/>
            <a:ext cx="9144000" cy="6474417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D23B15A3-69C8-4193-965F-344EBCD76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612"/>
            <a:ext cx="753931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Indície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Cassini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u Saturnu – Velké finále (2017)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50E8DE7-4EE7-490F-AD4C-DBF806079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41" y="6146400"/>
            <a:ext cx="3343837" cy="6129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detailní měření magnetického pole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slučitelné jen s heliovým deštěm</a:t>
            </a:r>
          </a:p>
        </p:txBody>
      </p:sp>
    </p:spTree>
    <p:extLst>
      <p:ext uri="{BB962C8B-B14F-4D97-AF65-F5344CB8AC3E}">
        <p14:creationId xmlns:p14="http://schemas.microsoft.com/office/powerpoint/2010/main" val="415895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6CFDE5AF-2671-4BC6-BBD2-F67DCE540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296" y="0"/>
            <a:ext cx="8841902" cy="68580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D23B15A3-69C8-4193-965F-344EBCD76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Indície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numerická simulace mg. pole z měření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Cassini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50E8DE7-4EE7-490F-AD4C-DBF806079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8064" y="5063026"/>
            <a:ext cx="3523129" cy="1696362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Univerzita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Johnse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Hopkinse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1600" b="0" dirty="0">
                <a:solidFill>
                  <a:schemeClr val="bg1"/>
                </a:solidFill>
                <a:latin typeface="Arial"/>
              </a:rPr>
              <a:t>Maryland Advanced Research Computing Center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odchylky od osové symetrie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specifické charakteristiky pole slučitelné jen s heliovým deštěm</a:t>
            </a:r>
          </a:p>
        </p:txBody>
      </p:sp>
    </p:spTree>
    <p:extLst>
      <p:ext uri="{BB962C8B-B14F-4D97-AF65-F5344CB8AC3E}">
        <p14:creationId xmlns:p14="http://schemas.microsoft.com/office/powerpoint/2010/main" val="76918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5CECACA3-809C-48C8-A2C9-2683E2EAA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81317"/>
            <a:ext cx="9144000" cy="4903696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2C70ADEE-4BC2-40AB-B241-9F35A4ACFD4B}"/>
              </a:ext>
            </a:extLst>
          </p:cNvPr>
          <p:cNvSpPr/>
          <p:nvPr/>
        </p:nvSpPr>
        <p:spPr bwMode="auto">
          <a:xfrm>
            <a:off x="-1" y="5495366"/>
            <a:ext cx="9144000" cy="138056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5F43F1B9-06C6-4658-BBF1-AF33EC5DE16E}"/>
              </a:ext>
            </a:extLst>
          </p:cNvPr>
          <p:cNvSpPr/>
          <p:nvPr/>
        </p:nvSpPr>
        <p:spPr bwMode="auto">
          <a:xfrm>
            <a:off x="-1" y="-17929"/>
            <a:ext cx="9144000" cy="69924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2BDE43C8-CB15-4D87-AC14-213D5CB8E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895" y="5613676"/>
            <a:ext cx="4285130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1996 – příprava kovového vodíku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2010 – hledání fáze heliového deště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2015 – první známky fáze heliového deště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2021 – definitivní potvrzení, článek v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Nature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07D18381-DC49-4E93-A279-54B602E45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13676"/>
            <a:ext cx="4285130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12 laserových svazků, tisíce pulzů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rázové vlny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tlak 30 až 300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Gpa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teplota 3 000 až 20 000 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B3197AA-4406-42A2-870C-B424B6CAD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0"/>
            <a:ext cx="8884024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E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xperimenty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LLNL (1996–2021)</a:t>
            </a:r>
          </a:p>
        </p:txBody>
      </p:sp>
    </p:spTree>
    <p:extLst>
      <p:ext uri="{BB962C8B-B14F-4D97-AF65-F5344CB8AC3E}">
        <p14:creationId xmlns:p14="http://schemas.microsoft.com/office/powerpoint/2010/main" val="41124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48E1979-B9CB-41EA-90B4-FEC93B24A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090"/>
            <a:ext cx="9144000" cy="5143500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2C70ADEE-4BC2-40AB-B241-9F35A4ACFD4B}"/>
              </a:ext>
            </a:extLst>
          </p:cNvPr>
          <p:cNvSpPr/>
          <p:nvPr/>
        </p:nvSpPr>
        <p:spPr bwMode="auto">
          <a:xfrm>
            <a:off x="-1" y="5495366"/>
            <a:ext cx="9144000" cy="138056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5F43F1B9-06C6-4658-BBF1-AF33EC5DE16E}"/>
              </a:ext>
            </a:extLst>
          </p:cNvPr>
          <p:cNvSpPr/>
          <p:nvPr/>
        </p:nvSpPr>
        <p:spPr bwMode="auto">
          <a:xfrm>
            <a:off x="-1" y="-17929"/>
            <a:ext cx="9144000" cy="69924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2BDE43C8-CB15-4D87-AC14-213D5CB8E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895" y="5613676"/>
            <a:ext cx="4285130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1996 – příprava kapalného vodíku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2010 – hledání fáze heliového deště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2015 – první známky fáze heliového deště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2021 – definitivní potvrzení, článek v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Nature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07D18381-DC49-4E93-A279-54B602E45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13676"/>
            <a:ext cx="4285130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12 laserových svazků, tisíce pulzů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rázové vlny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tlak 30 až 300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Gpa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teplota 3 000 až 20 000 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B3197AA-4406-42A2-870C-B424B6CAD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0"/>
            <a:ext cx="8884024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E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xperimenty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LLNL (1996–2021)</a:t>
            </a:r>
          </a:p>
        </p:txBody>
      </p:sp>
    </p:spTree>
    <p:extLst>
      <p:ext uri="{BB962C8B-B14F-4D97-AF65-F5344CB8AC3E}">
        <p14:creationId xmlns:p14="http://schemas.microsoft.com/office/powerpoint/2010/main" val="36284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3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A39C5254-E090-4B08-B5DE-5B43D1A57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6858000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ECACB21D-E02B-4DBF-BB7B-4555F2510539}"/>
              </a:ext>
            </a:extLst>
          </p:cNvPr>
          <p:cNvSpPr/>
          <p:nvPr/>
        </p:nvSpPr>
        <p:spPr bwMode="auto">
          <a:xfrm>
            <a:off x="1219200" y="0"/>
            <a:ext cx="6893859" cy="636494"/>
          </a:xfrm>
          <a:prstGeom prst="rect">
            <a:avLst/>
          </a:prstGeom>
          <a:solidFill>
            <a:srgbClr val="E3F5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25">
            <a:extLst>
              <a:ext uri="{FF2B5EF4-FFF2-40B4-BE49-F238E27FC236}">
                <a16:creationId xmlns:a16="http://schemas.microsoft.com/office/drawing/2014/main" id="{D5CC08FB-A44A-45C6-A0CB-0BC562936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Standardní model</a:t>
            </a:r>
          </a:p>
        </p:txBody>
      </p:sp>
    </p:spTree>
    <p:extLst>
      <p:ext uri="{BB962C8B-B14F-4D97-AF65-F5344CB8AC3E}">
        <p14:creationId xmlns:p14="http://schemas.microsoft.com/office/powerpoint/2010/main" val="246450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215F1BA-C320-4960-978C-6D80C1DDB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65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8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11BBD6C-ED67-443C-8D5A-62260ABE6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34" y="108190"/>
            <a:ext cx="8437552" cy="6113929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Precese a nutace</a:t>
            </a: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45555169-E3FC-4784-BEB8-8C2DAF55F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2614" y="5536591"/>
            <a:ext cx="3711386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– 3 200 let: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Errai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(</a:t>
            </a:r>
            <a:r>
              <a:rPr lang="el-GR" altLang="en-US" sz="1600" b="0" dirty="0">
                <a:solidFill>
                  <a:schemeClr val="bg1"/>
                </a:solidFill>
                <a:latin typeface="Arial"/>
              </a:rPr>
              <a:t>δ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Cep)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– 5 000 let: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Thuban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(</a:t>
            </a:r>
            <a:r>
              <a:rPr lang="el-GR" altLang="en-US" sz="1600" b="0" dirty="0">
                <a:solidFill>
                  <a:schemeClr val="bg1"/>
                </a:solidFill>
                <a:latin typeface="Arial"/>
              </a:rPr>
              <a:t>α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Dra)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– nyní: Polárka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+ 13 000 let: Vega (</a:t>
            </a:r>
            <a:r>
              <a:rPr lang="el-GR" altLang="en-US" sz="1600" b="0" dirty="0">
                <a:solidFill>
                  <a:schemeClr val="bg1"/>
                </a:solidFill>
                <a:latin typeface="Arial"/>
              </a:rPr>
              <a:t>α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Lyr)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5D0B939C-296C-42A6-AE6E-74242931E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259" y="5536591"/>
            <a:ext cx="3523129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precese: pohyb Slunce, </a:t>
            </a:r>
            <a:br>
              <a:rPr lang="cs-CZ" altLang="en-US" sz="1600" b="0" dirty="0">
                <a:solidFill>
                  <a:schemeClr val="bg1"/>
                </a:solidFill>
                <a:latin typeface="Arial"/>
              </a:rPr>
            </a:b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Měsíce a planet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nutace: slapové síly </a:t>
            </a:r>
            <a:br>
              <a:rPr lang="cs-CZ" altLang="en-US" sz="1600" b="0" dirty="0">
                <a:solidFill>
                  <a:schemeClr val="bg1"/>
                </a:solidFill>
                <a:latin typeface="Arial"/>
              </a:rPr>
            </a:b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Měsíce a Slunce</a:t>
            </a:r>
          </a:p>
        </p:txBody>
      </p:sp>
    </p:spTree>
    <p:extLst>
      <p:ext uri="{BB962C8B-B14F-4D97-AF65-F5344CB8AC3E}">
        <p14:creationId xmlns:p14="http://schemas.microsoft.com/office/powerpoint/2010/main" val="367534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8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Polární drift (osa vzhledem k povrchu)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5D0B939C-296C-42A6-AE6E-74242931E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70" y="5341270"/>
            <a:ext cx="3523129" cy="1154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Chandlerova</a:t>
            </a: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 perioda : 436 dní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mnohé další periody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křivka o průměru 9 metrů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podrobná data z družice GRACE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EC12B07-F1CF-431D-8DBF-E635C5CF7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8806"/>
            <a:ext cx="9144000" cy="371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Změna periody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5D0B939C-296C-42A6-AE6E-74242931E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70" y="5341270"/>
            <a:ext cx="3935506" cy="14255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normální je zpomalování periody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2020: zkrácení periody o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ms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sz="1600" b="0" dirty="0">
                <a:solidFill>
                  <a:schemeClr val="bg1"/>
                </a:solidFill>
                <a:latin typeface="Arial"/>
              </a:rPr>
              <a:t>El </a:t>
            </a:r>
            <a:r>
              <a:rPr lang="cs-CZ" sz="1600" b="0" dirty="0" err="1">
                <a:solidFill>
                  <a:schemeClr val="bg1"/>
                </a:solidFill>
                <a:latin typeface="Arial"/>
              </a:rPr>
              <a:t>Niño</a:t>
            </a:r>
            <a:r>
              <a:rPr lang="cs-CZ" sz="1600" b="0" dirty="0">
                <a:solidFill>
                  <a:schemeClr val="bg1"/>
                </a:solidFill>
                <a:latin typeface="Arial"/>
              </a:rPr>
              <a:t>?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sz="1600" b="0" dirty="0">
                <a:solidFill>
                  <a:schemeClr val="bg1"/>
                </a:solidFill>
                <a:latin typeface="Arial"/>
              </a:rPr>
              <a:t>za 1000 dní se nakumuluje rozdíl 1 s!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první ubrání přestupné sekundy?</a:t>
            </a:r>
          </a:p>
        </p:txBody>
      </p:sp>
      <p:pic>
        <p:nvPicPr>
          <p:cNvPr id="5" name="Earth">
            <a:hlinkClick r:id="" action="ppaction://media"/>
            <a:extLst>
              <a:ext uri="{FF2B5EF4-FFF2-40B4-BE49-F238E27FC236}">
                <a16:creationId xmlns:a16="http://schemas.microsoft.com/office/drawing/2014/main" id="{A893BEB8-6DFB-4236-9143-4F9894ABC3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9700" y="493058"/>
            <a:ext cx="6163236" cy="462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Přestupná sekunda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20AFABB-46BA-41EC-8ECA-3DBC906AD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3007"/>
            <a:ext cx="9144000" cy="555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074A0BC-4D58-4E05-A713-464C17F41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91" y="0"/>
            <a:ext cx="4588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67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BB745FB-912A-46C5-8593-08E934FB2C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Kosmické záření – trvalý zdroj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mionů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27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78E68F3-2180-42FF-B2C8-80D043F56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Rachefova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pyramida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5D0B939C-296C-42A6-AE6E-74242931E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867882"/>
            <a:ext cx="3935506" cy="1696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60. léta </a:t>
            </a:r>
            <a:r>
              <a:rPr lang="cs-CZ" altLang="en-US" sz="1600" b="0" dirty="0" err="1">
                <a:solidFill>
                  <a:schemeClr val="tx2"/>
                </a:solidFill>
                <a:latin typeface="Arial"/>
              </a:rPr>
              <a:t>Louiz</a:t>
            </a: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 </a:t>
            </a:r>
            <a:r>
              <a:rPr lang="cs-CZ" altLang="en-US" sz="1600" b="0" dirty="0" err="1">
                <a:solidFill>
                  <a:schemeClr val="tx2"/>
                </a:solidFill>
                <a:latin typeface="Arial"/>
              </a:rPr>
              <a:t>Alvarez</a:t>
            </a: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: používá </a:t>
            </a:r>
            <a:r>
              <a:rPr lang="cs-CZ" altLang="en-US" sz="1600" b="0" dirty="0" err="1">
                <a:solidFill>
                  <a:schemeClr val="tx2"/>
                </a:solidFill>
                <a:latin typeface="Arial"/>
              </a:rPr>
              <a:t>mionový</a:t>
            </a: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 detektor k hledání dutin 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2017: objev dutiny (30 m</a:t>
            </a:r>
            <a:r>
              <a:rPr lang="cs-CZ" altLang="en-US" sz="1600" b="0">
                <a:solidFill>
                  <a:schemeClr val="tx2"/>
                </a:solidFill>
                <a:latin typeface="Arial"/>
              </a:rPr>
              <a:t>) </a:t>
            </a:r>
            <a:br>
              <a:rPr lang="cs-CZ" altLang="en-US" sz="1600" b="0">
                <a:solidFill>
                  <a:schemeClr val="tx2"/>
                </a:solidFill>
                <a:latin typeface="Arial"/>
              </a:rPr>
            </a:br>
            <a:r>
              <a:rPr lang="cs-CZ" altLang="en-US" sz="1600" b="0">
                <a:solidFill>
                  <a:schemeClr val="tx2"/>
                </a:solidFill>
                <a:latin typeface="Arial"/>
              </a:rPr>
              <a:t>v </a:t>
            </a: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Cheopsově pyramidě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zaznamenávání stop </a:t>
            </a:r>
            <a:br>
              <a:rPr lang="cs-CZ" altLang="en-US" sz="1600" b="0" dirty="0">
                <a:solidFill>
                  <a:schemeClr val="tx2"/>
                </a:solidFill>
                <a:latin typeface="Arial"/>
              </a:rPr>
            </a:br>
            <a:r>
              <a:rPr lang="cs-CZ" altLang="en-US" sz="1600" b="0" dirty="0">
                <a:solidFill>
                  <a:schemeClr val="tx2"/>
                </a:solidFill>
                <a:latin typeface="Arial"/>
              </a:rPr>
              <a:t>fotocitlivou emulzí</a:t>
            </a:r>
          </a:p>
        </p:txBody>
      </p:sp>
    </p:spTree>
    <p:extLst>
      <p:ext uri="{BB962C8B-B14F-4D97-AF65-F5344CB8AC3E}">
        <p14:creationId xmlns:p14="http://schemas.microsoft.com/office/powerpoint/2010/main" val="321815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Stín Měsíce (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IceCube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D80DB60-7355-4358-B73E-DBD373F1D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23" y="717176"/>
            <a:ext cx="6144397" cy="5982888"/>
          </a:xfrm>
          <a:prstGeom prst="rect">
            <a:avLst/>
          </a:prstGeom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F63969CE-E579-4609-A5F3-6AD97AC45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7459" y="6283516"/>
            <a:ext cx="2321861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solidFill>
                  <a:schemeClr val="bg1"/>
                </a:solidFill>
                <a:latin typeface="Arial"/>
              </a:rPr>
              <a:t>2010: stín v toku </a:t>
            </a:r>
            <a:r>
              <a:rPr lang="cs-CZ" altLang="en-US" sz="1600" b="0" dirty="0" err="1">
                <a:solidFill>
                  <a:schemeClr val="bg1"/>
                </a:solidFill>
                <a:latin typeface="Arial"/>
              </a:rPr>
              <a:t>mionů</a:t>
            </a:r>
            <a:endParaRPr lang="cs-CZ" altLang="en-US" sz="1600" b="0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797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A0D569E2-0077-42E1-A9C0-030673907AAB}"/>
              </a:ext>
            </a:extLst>
          </p:cNvPr>
          <p:cNvSpPr/>
          <p:nvPr/>
        </p:nvSpPr>
        <p:spPr bwMode="auto">
          <a:xfrm>
            <a:off x="-1" y="645460"/>
            <a:ext cx="9144001" cy="342145"/>
          </a:xfrm>
          <a:prstGeom prst="rect">
            <a:avLst/>
          </a:prstGeom>
          <a:solidFill>
            <a:srgbClr val="D1EBF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A0584A9-CA5F-4743-A3D4-43AF70CBC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8346141" cy="717176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Mionový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tomograf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42C9A4A9-1526-41DE-8BE6-58D853837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0165"/>
            <a:ext cx="9144000" cy="5339953"/>
          </a:xfrm>
          <a:prstGeom prst="rect">
            <a:avLst/>
          </a:prstGeom>
        </p:spPr>
      </p:pic>
      <p:sp>
        <p:nvSpPr>
          <p:cNvPr id="14" name="Text Box 2">
            <a:extLst>
              <a:ext uri="{FF2B5EF4-FFF2-40B4-BE49-F238E27FC236}">
                <a16:creationId xmlns:a16="http://schemas.microsoft.com/office/drawing/2014/main" id="{547CE559-4AAB-4FA2-8E53-AFFD3ACB1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18" y="729151"/>
            <a:ext cx="5791200" cy="14255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vícevrstvé scintilační detektory nad a pod kontejnerem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počítačové vyhodnocení za pár minut (různé řezy)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extrémně citlivé na kovy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hledání zbraní a jiného sajrajtu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cs-CZ" altLang="en-US" sz="1600" b="0" dirty="0">
              <a:latin typeface="Arial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76B9C28-A586-4C86-9324-B3F1932D2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646" y="6320118"/>
            <a:ext cx="6311154" cy="3421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R="0" lvl="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cs-CZ" altLang="en-US" sz="1600" b="0" dirty="0">
                <a:latin typeface="Arial"/>
              </a:rPr>
              <a:t>Kontejnerová loď ZIM New York, 4800 kontejnerů 6×2,4×2,4 m</a:t>
            </a:r>
          </a:p>
        </p:txBody>
      </p:sp>
    </p:spTree>
    <p:extLst>
      <p:ext uri="{BB962C8B-B14F-4D97-AF65-F5344CB8AC3E}">
        <p14:creationId xmlns:p14="http://schemas.microsoft.com/office/powerpoint/2010/main" val="276946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269B3737-F03C-46AC-9BD2-EE7E0AB79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984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Gravitace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2A27950-B696-44BC-BC3B-77CA04952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40"/>
            <a:ext cx="9144000" cy="5509260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A4E3FDEF-3054-42C8-8D88-09F5D8777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8047" y="75588"/>
            <a:ext cx="6544235" cy="646331"/>
          </a:xfrm>
          <a:prstGeom prst="rect">
            <a:avLst/>
          </a:prstGeom>
          <a:solidFill>
            <a:schemeClr val="bg2">
              <a:alpha val="24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Platí princip ekvivalence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?  (Kenneth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Nordtved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, 1968)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 gravitace samostatnou silou? (Erik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2010)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C85BB9E-DF2D-43DE-A356-1A8C7446A463}"/>
              </a:ext>
            </a:extLst>
          </p:cNvPr>
          <p:cNvCxnSpPr/>
          <p:nvPr/>
        </p:nvCxnSpPr>
        <p:spPr bwMode="auto">
          <a:xfrm>
            <a:off x="0" y="1348740"/>
            <a:ext cx="9144000" cy="0"/>
          </a:xfrm>
          <a:prstGeom prst="line">
            <a:avLst/>
          </a:prstGeom>
          <a:solidFill>
            <a:schemeClr val="accent1"/>
          </a:solidFill>
          <a:ln w="2286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665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64ADF43-2E4C-4534-B40D-FFF2B0FF6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48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375853E-C002-47E7-8875-8BBEE1E51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7" y="0"/>
            <a:ext cx="9053466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5267" y="6333439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Pohyby pólu</a:t>
            </a:r>
          </a:p>
        </p:txBody>
      </p:sp>
    </p:spTree>
    <p:extLst>
      <p:ext uri="{BB962C8B-B14F-4D97-AF65-F5344CB8AC3E}">
        <p14:creationId xmlns:p14="http://schemas.microsoft.com/office/powerpoint/2010/main" val="47276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390" y="4710829"/>
            <a:ext cx="21336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Pohyby pólu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2004DE9-B0BB-499D-8915-5B38D6F7E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3661"/>
            <a:ext cx="5419473" cy="8746414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C416B255-2A40-4AEF-8848-CFAA00BA72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6719" y="5235390"/>
            <a:ext cx="3137648" cy="14255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polovina 20. st: 10 km/rok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90. léta: 15 km/rok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2010–2016 růst na 40 km/rok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2017 překročení datové linie</a:t>
            </a:r>
          </a:p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latin typeface="Arial"/>
              </a:rPr>
              <a:t>2021: 55 km/rok</a:t>
            </a:r>
          </a:p>
        </p:txBody>
      </p:sp>
    </p:spTree>
    <p:extLst>
      <p:ext uri="{BB962C8B-B14F-4D97-AF65-F5344CB8AC3E}">
        <p14:creationId xmlns:p14="http://schemas.microsoft.com/office/powerpoint/2010/main" val="157663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Dipólový moment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DF94D2BD-A645-4CB4-B413-6A154E644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585595"/>
              </p:ext>
            </p:extLst>
          </p:nvPr>
        </p:nvGraphicFramePr>
        <p:xfrm>
          <a:off x="268192" y="1694329"/>
          <a:ext cx="4205195" cy="4175760"/>
        </p:xfrm>
        <a:graphic>
          <a:graphicData uri="http://schemas.openxmlformats.org/drawingml/2006/table">
            <a:tbl>
              <a:tblPr/>
              <a:tblGrid>
                <a:gridCol w="1399243">
                  <a:extLst>
                    <a:ext uri="{9D8B030D-6E8A-4147-A177-3AD203B41FA5}">
                      <a16:colId xmlns:a16="http://schemas.microsoft.com/office/drawing/2014/main" val="2034664193"/>
                    </a:ext>
                  </a:extLst>
                </a:gridCol>
                <a:gridCol w="2805952">
                  <a:extLst>
                    <a:ext uri="{9D8B030D-6E8A-4147-A177-3AD203B41FA5}">
                      <a16:colId xmlns:a16="http://schemas.microsoft.com/office/drawing/2014/main" val="7249670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Rok</a:t>
                      </a:r>
                      <a:endParaRPr lang="cs-CZ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400" b="1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Dipólový moment </a:t>
                      </a:r>
                      <a:r>
                        <a:rPr lang="en-US" sz="1400" b="1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[T·m</a:t>
                      </a:r>
                      <a:r>
                        <a:rPr lang="en-US" sz="1400" b="1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r>
                        <a:rPr lang="en-US" sz="1400" b="1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endParaRPr lang="cs-CZ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136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1945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8,08×10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22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1955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8,05×10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690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1965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8,00×10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479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1975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7,94×10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69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1985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7,87×10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0849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1995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7,81×10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5262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2005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7,75×10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880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2010</a:t>
                      </a:r>
                      <a:endParaRPr lang="cs-CZ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7,69×10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68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7,63×10</a:t>
                      </a:r>
                      <a:r>
                        <a:rPr lang="cs-CZ" sz="1500" baseline="300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cs-CZ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006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750"/>
                        </a:spcBef>
                        <a:spcAft>
                          <a:spcPts val="0"/>
                        </a:spcAft>
                      </a:pPr>
                      <a:r>
                        <a:rPr lang="cs-CZ" sz="1500" kern="1200" dirty="0">
                          <a:solidFill>
                            <a:srgbClr val="003366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2020</a:t>
                      </a: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7,57×10</a:t>
                      </a:r>
                      <a:r>
                        <a:rPr kumimoji="0" lang="cs-CZ" sz="15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15</a:t>
                      </a:r>
                      <a:endParaRPr kumimoji="0" lang="cs-CZ" sz="1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202246"/>
                  </a:ext>
                </a:extLst>
              </a:tr>
            </a:tbl>
          </a:graphicData>
        </a:graphic>
      </p:graphicFrame>
      <p:pic>
        <p:nvPicPr>
          <p:cNvPr id="6" name="781206162">
            <a:hlinkClick r:id="" action="ppaction://media"/>
            <a:extLst>
              <a:ext uri="{FF2B5EF4-FFF2-40B4-BE49-F238E27FC236}">
                <a16:creationId xmlns:a16="http://schemas.microsoft.com/office/drawing/2014/main" id="{B14E9CE8-771C-4261-BBC7-6496F54580D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0615" y="1272338"/>
            <a:ext cx="4338914" cy="4338914"/>
          </a:xfrm>
          <a:prstGeom prst="rect">
            <a:avLst/>
          </a:prstGeom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16461537-ED1E-4C65-8F23-2B851E3E3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615" y="5611252"/>
            <a:ext cx="4464423" cy="3109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Ni-</a:t>
            </a:r>
            <a:r>
              <a:rPr kumimoji="1" lang="cs-CZ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Fe</a:t>
            </a: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toky, CNRS, Francie</a:t>
            </a:r>
          </a:p>
        </p:txBody>
      </p:sp>
    </p:spTree>
    <p:extLst>
      <p:ext uri="{BB962C8B-B14F-4D97-AF65-F5344CB8AC3E}">
        <p14:creationId xmlns:p14="http://schemas.microsoft.com/office/powerpoint/2010/main" val="371840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Laschampská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událost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0AE53F4-AB3C-4556-8FD8-934429765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1133"/>
            <a:ext cx="9144000" cy="5143500"/>
          </a:xfrm>
          <a:prstGeom prst="rect">
            <a:avLst/>
          </a:prstGeom>
        </p:spPr>
      </p:pic>
      <p:sp>
        <p:nvSpPr>
          <p:cNvPr id="9" name="Text Box 2">
            <a:extLst>
              <a:ext uri="{FF2B5EF4-FFF2-40B4-BE49-F238E27FC236}">
                <a16:creationId xmlns:a16="http://schemas.microsoft.com/office/drawing/2014/main" id="{2B8EBE5D-224E-45F7-A70E-CAF4499BA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3436" y="47876"/>
            <a:ext cx="4948518" cy="1696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před 41 000 lety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migrace: 250 let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přepólování : 440 let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záznamy ve stromech</a:t>
            </a:r>
            <a:endParaRPr kumimoji="1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Laschamp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záznam v lávových proudech</a:t>
            </a:r>
            <a:endParaRPr kumimoji="1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mg. pole 5 </a:t>
            </a:r>
            <a:r>
              <a:rPr kumimoji="1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%</a:t>
            </a: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původní hodnoty</a:t>
            </a: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D3256B82-6E2E-4973-B6B6-CCD4E8051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40959"/>
            <a:ext cx="9143999" cy="310919"/>
          </a:xfrm>
          <a:prstGeom prst="rect">
            <a:avLst/>
          </a:prstGeom>
          <a:solidFill>
            <a:schemeClr val="tx1">
              <a:alpha val="32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Damaroň jižní byl po desítky tisíc let ukrytý pod nánosem bahna</a:t>
            </a:r>
          </a:p>
        </p:txBody>
      </p:sp>
    </p:spTree>
    <p:extLst>
      <p:ext uri="{BB962C8B-B14F-4D97-AF65-F5344CB8AC3E}">
        <p14:creationId xmlns:p14="http://schemas.microsoft.com/office/powerpoint/2010/main" val="54656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Zemské pole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14EFD6B-9163-48CE-9697-E1067C999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9478"/>
            <a:ext cx="9144000" cy="5011371"/>
          </a:xfrm>
          <a:prstGeom prst="rect">
            <a:avLst/>
          </a:prstGeom>
        </p:spPr>
      </p:pic>
      <p:sp>
        <p:nvSpPr>
          <p:cNvPr id="8" name="Text Box 2">
            <a:extLst>
              <a:ext uri="{FF2B5EF4-FFF2-40B4-BE49-F238E27FC236}">
                <a16:creationId xmlns:a16="http://schemas.microsoft.com/office/drawing/2014/main" id="{297D12D4-C501-4918-A733-C1C37E504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6353" y="6500704"/>
            <a:ext cx="5289177" cy="3109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Zemské pole, Superpočítačové centrum v San Diegu, NASA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E23234EB-DBB2-4540-88D8-EDE590FC0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906" y="116542"/>
            <a:ext cx="3316941" cy="8838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PŘEPÓLOVÁNÍ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780 000 let: trvalé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 41 000 let : dočasné (440 let)</a:t>
            </a:r>
          </a:p>
        </p:txBody>
      </p:sp>
    </p:spTree>
    <p:extLst>
      <p:ext uri="{BB962C8B-B14F-4D97-AF65-F5344CB8AC3E}">
        <p14:creationId xmlns:p14="http://schemas.microsoft.com/office/powerpoint/2010/main" val="98907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Přepólování</a:t>
            </a:r>
          </a:p>
        </p:txBody>
      </p:sp>
      <p:pic>
        <p:nvPicPr>
          <p:cNvPr id="2" name="mgsf">
            <a:hlinkClick r:id="" action="ppaction://media"/>
            <a:extLst>
              <a:ext uri="{FF2B5EF4-FFF2-40B4-BE49-F238E27FC236}">
                <a16:creationId xmlns:a16="http://schemas.microsoft.com/office/drawing/2014/main" id="{2BDF23E2-D6D5-47DF-9BBE-23F695A4D9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44587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3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Existuje pátá interakce?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Je vesmír konečný?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Základy kvantového internetu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Nitro obřích planet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Změny rotace Země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Od pyramid 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mionovému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tomografu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Magnetické póly na výletě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Sluneční CNO cyklus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2020 – 2021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75CF3D0-80E4-443B-8430-0F41DDF6A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18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BD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2FCE87BC-8EEE-4A0E-B17A-D56BE11C2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395"/>
            <a:ext cx="9144000" cy="6636500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C80E124-36F2-4DFC-91DA-EF8F0F05F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Fúzní reakce ve hvězdách</a:t>
            </a:r>
          </a:p>
        </p:txBody>
      </p:sp>
    </p:spTree>
    <p:extLst>
      <p:ext uri="{BB962C8B-B14F-4D97-AF65-F5344CB8AC3E}">
        <p14:creationId xmlns:p14="http://schemas.microsoft.com/office/powerpoint/2010/main" val="313786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7CBD1532-C3F5-4F38-87B7-B22A8110F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9C11F08-E701-4E1B-9AC7-824DC0B9B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59" y="0"/>
            <a:ext cx="8803341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 err="1">
                <a:solidFill>
                  <a:srgbClr val="CCECFF"/>
                </a:solidFill>
                <a:latin typeface="Arial Narrow" panose="020B0606020202030204" pitchFamily="34" charset="0"/>
              </a:rPr>
              <a:t>Borexino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Polní boson X17 (Maďarská akademie věd, Debrecín)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60C712F-D1BA-45C1-8053-8394F17F3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6" y="932329"/>
            <a:ext cx="5396655" cy="537866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4468619E-B7EC-4FA2-A2E6-E65F38CC0B1C}"/>
              </a:ext>
            </a:extLst>
          </p:cNvPr>
          <p:cNvSpPr txBox="1"/>
          <p:nvPr/>
        </p:nvSpPr>
        <p:spPr>
          <a:xfrm>
            <a:off x="5659339" y="5215385"/>
            <a:ext cx="341471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2015: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p + 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7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Li </a:t>
            </a:r>
            <a:r>
              <a:rPr lang="cs-CZ" b="0" dirty="0">
                <a:solidFill>
                  <a:schemeClr val="tx2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cs-CZ" b="0" baseline="30000">
                <a:solidFill>
                  <a:schemeClr val="tx2"/>
                </a:solidFill>
                <a:latin typeface="+mn-lt"/>
                <a:sym typeface="Wingdings" panose="05000000000000000000" pitchFamily="2" charset="2"/>
              </a:rPr>
              <a:t>8</a:t>
            </a:r>
            <a:r>
              <a:rPr lang="cs-CZ" b="0">
                <a:solidFill>
                  <a:schemeClr val="tx2"/>
                </a:solidFill>
                <a:latin typeface="+mn-lt"/>
                <a:sym typeface="Wingdings" panose="05000000000000000000" pitchFamily="2" charset="2"/>
              </a:rPr>
              <a:t>Be*, pík 140°</a:t>
            </a:r>
            <a:endParaRPr lang="cs-CZ" b="0" dirty="0">
              <a:solidFill>
                <a:schemeClr val="tx2"/>
              </a:solidFill>
              <a:latin typeface="+mn-lt"/>
            </a:endParaRP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významnost: jen 1:1000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hmotnost 17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Mev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0,02 m</a:t>
            </a:r>
            <a:r>
              <a:rPr lang="cs-CZ" b="0" baseline="-25000" dirty="0">
                <a:solidFill>
                  <a:schemeClr val="tx2"/>
                </a:solidFill>
                <a:latin typeface="+mn-lt"/>
              </a:rPr>
              <a:t>p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, 34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m</a:t>
            </a:r>
            <a:r>
              <a:rPr lang="cs-CZ" b="0" baseline="-25000" dirty="0" err="1">
                <a:solidFill>
                  <a:schemeClr val="tx2"/>
                </a:solidFill>
                <a:latin typeface="+mn-lt"/>
              </a:rPr>
              <a:t>e</a:t>
            </a:r>
            <a:endParaRPr lang="cs-CZ" b="0" baseline="-25000" dirty="0">
              <a:solidFill>
                <a:schemeClr val="tx2"/>
              </a:solidFill>
              <a:latin typeface="+mn-lt"/>
            </a:endParaRPr>
          </a:p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2020: 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rozpad 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4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He* píky 115°, 140°</a:t>
            </a:r>
          </a:p>
          <a:p>
            <a:r>
              <a:rPr lang="cs-CZ" b="0" dirty="0">
                <a:solidFill>
                  <a:srgbClr val="FF0000"/>
                </a:solidFill>
                <a:latin typeface="+mn-lt"/>
              </a:rPr>
              <a:t>budoucnost: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baseline="30000" dirty="0">
                <a:solidFill>
                  <a:schemeClr val="tx2"/>
                </a:solidFill>
                <a:latin typeface="+mn-lt"/>
              </a:rPr>
              <a:t>12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C* (Kalifornská univerzita)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D3BFCD2-5D8A-4AA9-BB40-32218208A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7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y_Borexino">
            <a:hlinkClick r:id="" action="ppaction://media"/>
            <a:extLst>
              <a:ext uri="{FF2B5EF4-FFF2-40B4-BE49-F238E27FC236}">
                <a16:creationId xmlns:a16="http://schemas.microsoft.com/office/drawing/2014/main" id="{C34DDADE-F1D5-44CD-907B-7592D97A269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77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6EF334F-5732-41DE-8DD4-44496B198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 err="1">
                <a:solidFill>
                  <a:srgbClr val="336699"/>
                </a:solidFill>
                <a:latin typeface="Arial Narrow" panose="020B0606020202030204" pitchFamily="34" charset="0"/>
              </a:rPr>
              <a:t>Borexino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74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6EF334F-5732-41DE-8DD4-44496B198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 err="1">
                <a:solidFill>
                  <a:srgbClr val="336699"/>
                </a:solidFill>
                <a:latin typeface="Arial Narrow" panose="020B0606020202030204" pitchFamily="34" charset="0"/>
              </a:rPr>
              <a:t>Borexino</a:t>
            </a:r>
            <a:r>
              <a:rPr lang="cs-CZ" sz="2800" dirty="0">
                <a:solidFill>
                  <a:srgbClr val="336699"/>
                </a:solidFill>
                <a:latin typeface="Arial Narrow" panose="020B0606020202030204" pitchFamily="34" charset="0"/>
              </a:rPr>
              <a:t> – ze stavby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15C7A0C-7D0B-480C-A5BC-22313E5A4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6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6EF334F-5732-41DE-8DD4-44496B198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2800" dirty="0" err="1">
                <a:solidFill>
                  <a:srgbClr val="336699"/>
                </a:solidFill>
                <a:latin typeface="Arial Narrow" panose="020B0606020202030204" pitchFamily="34" charset="0"/>
              </a:rPr>
              <a:t>Borexino</a:t>
            </a:r>
            <a:r>
              <a:rPr lang="cs-CZ" sz="2800" dirty="0">
                <a:solidFill>
                  <a:srgbClr val="336699"/>
                </a:solidFill>
                <a:latin typeface="Arial Narrow" panose="020B0606020202030204" pitchFamily="34" charset="0"/>
              </a:rPr>
              <a:t> – 2021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A4AF649-1D1D-49BE-9366-447871BB5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4" y="1343286"/>
            <a:ext cx="8615299" cy="5246423"/>
          </a:xfrm>
          <a:prstGeom prst="rect">
            <a:avLst/>
          </a:prstGeom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8AED31A6-F281-44CE-921E-4B3B686DF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1175" y="181597"/>
            <a:ext cx="2814918" cy="8838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285750" marR="0" lvl="0" indent="-285750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en-US" sz="1600" b="0" dirty="0">
                <a:solidFill>
                  <a:srgbClr val="336699"/>
                </a:solidFill>
                <a:latin typeface="Arial"/>
              </a:rPr>
              <a:t>měření 2016–2020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rgbClr val="336699"/>
                </a:solidFill>
                <a:latin typeface="Arial"/>
              </a:rPr>
              <a:t>CNO </a:t>
            </a:r>
            <a:r>
              <a:rPr lang="en-US" altLang="en-US" sz="1600" b="0" dirty="0">
                <a:solidFill>
                  <a:srgbClr val="336699"/>
                </a:solidFill>
                <a:latin typeface="Arial"/>
              </a:rPr>
              <a:t>c</a:t>
            </a:r>
            <a:r>
              <a:rPr lang="cs-CZ" altLang="en-US" sz="1600" b="0" dirty="0" err="1">
                <a:solidFill>
                  <a:srgbClr val="336699"/>
                </a:solidFill>
                <a:latin typeface="Arial"/>
              </a:rPr>
              <a:t>yklus</a:t>
            </a:r>
            <a:r>
              <a:rPr lang="cs-CZ" altLang="en-US" sz="1600" b="0" dirty="0">
                <a:solidFill>
                  <a:srgbClr val="336699"/>
                </a:solidFill>
                <a:latin typeface="Arial"/>
              </a:rPr>
              <a:t>: 1 </a:t>
            </a:r>
            <a:r>
              <a:rPr lang="en-US" altLang="en-US" sz="1600" b="0" dirty="0">
                <a:solidFill>
                  <a:srgbClr val="336699"/>
                </a:solidFill>
                <a:latin typeface="Arial"/>
              </a:rPr>
              <a:t>%</a:t>
            </a:r>
            <a:r>
              <a:rPr lang="cs-CZ" altLang="en-US" sz="1600" b="0" dirty="0">
                <a:solidFill>
                  <a:srgbClr val="336699"/>
                </a:solidFill>
                <a:latin typeface="Arial"/>
              </a:rPr>
              <a:t> energie</a:t>
            </a:r>
          </a:p>
          <a:p>
            <a:pPr marL="285750" lvl="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cs-CZ" altLang="en-US" sz="1600" b="0" dirty="0">
                <a:solidFill>
                  <a:srgbClr val="336699"/>
                </a:solidFill>
                <a:latin typeface="Arial"/>
              </a:rPr>
              <a:t>pp řetězec: 99 </a:t>
            </a:r>
            <a:r>
              <a:rPr lang="en-US" altLang="en-US" sz="1600" b="0" dirty="0">
                <a:solidFill>
                  <a:srgbClr val="336699"/>
                </a:solidFill>
                <a:latin typeface="Arial"/>
              </a:rPr>
              <a:t>% </a:t>
            </a:r>
            <a:r>
              <a:rPr lang="en-US" altLang="en-US" sz="1600" b="0" dirty="0" err="1">
                <a:solidFill>
                  <a:srgbClr val="336699"/>
                </a:solidFill>
                <a:latin typeface="Arial"/>
              </a:rPr>
              <a:t>energie</a:t>
            </a:r>
            <a:endParaRPr lang="cs-CZ" altLang="en-US" sz="1600" b="0" dirty="0">
              <a:solidFill>
                <a:srgbClr val="336699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830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304469" y="5945498"/>
            <a:ext cx="4626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0" dirty="0">
                <a:solidFill>
                  <a:schemeClr val="tx2"/>
                </a:solidFill>
                <a:latin typeface="+mn-lt"/>
              </a:rPr>
              <a:t>A to je pro dnešek vše…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21" y="1548971"/>
            <a:ext cx="5081158" cy="376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19E15A99-9E1E-41A1-8049-92AE7D387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1328"/>
            <a:ext cx="9144000" cy="6276672"/>
          </a:xfrm>
          <a:prstGeom prst="rect">
            <a:avLst/>
          </a:prstGeom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Polní boson X17 (Maďarská akademie věd, Debrecín)</a:t>
            </a:r>
          </a:p>
        </p:txBody>
      </p:sp>
    </p:spTree>
    <p:extLst>
      <p:ext uri="{BB962C8B-B14F-4D97-AF65-F5344CB8AC3E}">
        <p14:creationId xmlns:p14="http://schemas.microsoft.com/office/powerpoint/2010/main" val="396517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Mionový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 g–2 v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Brookhavenu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3307E10-92A1-4CAB-8D7F-2A00B17DB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4513"/>
            <a:ext cx="9144000" cy="4024277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9A34FC9F-C0AF-482A-B2FA-C5A1B422888A}"/>
              </a:ext>
            </a:extLst>
          </p:cNvPr>
          <p:cNvSpPr/>
          <p:nvPr/>
        </p:nvSpPr>
        <p:spPr bwMode="auto">
          <a:xfrm>
            <a:off x="155009" y="2084513"/>
            <a:ext cx="3325906" cy="6091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3CD961F-B0F8-4E01-BDDB-C3C63822EF48}"/>
              </a:ext>
            </a:extLst>
          </p:cNvPr>
          <p:cNvSpPr txBox="1"/>
          <p:nvPr/>
        </p:nvSpPr>
        <p:spPr>
          <a:xfrm>
            <a:off x="155009" y="818021"/>
            <a:ext cx="58496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rgbClr val="FF0000"/>
                </a:solidFill>
                <a:latin typeface="+mn-lt"/>
              </a:rPr>
              <a:t>1948: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Julian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Schwinger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g = 2,00233183620(86)</a:t>
            </a:r>
          </a:p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2004: 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BNL: pravděpodobně odchylky od SM</a:t>
            </a:r>
          </a:p>
          <a:p>
            <a:r>
              <a:rPr lang="cs-CZ" b="0" dirty="0">
                <a:solidFill>
                  <a:srgbClr val="FF0000"/>
                </a:solidFill>
                <a:latin typeface="+mn-lt"/>
              </a:rPr>
              <a:t>2013: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rozebrání, odstěhování magnetu do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Fermilabu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(15 tun, 5 120 km)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001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Mionový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 g–2 ve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Fermilabu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13E8048A-8093-4A78-847D-A6FEA2238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16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ýchozí návrh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12431</TotalTime>
  <Words>1356</Words>
  <Application>Microsoft Office PowerPoint</Application>
  <PresentationFormat>Předvádění na obrazovce (4:3)</PresentationFormat>
  <Paragraphs>280</Paragraphs>
  <Slides>64</Slides>
  <Notes>2</Notes>
  <HiddenSlides>0</HiddenSlides>
  <MMClips>5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7</vt:i4>
      </vt:variant>
      <vt:variant>
        <vt:lpstr>Nadpisy snímků</vt:lpstr>
      </vt:variant>
      <vt:variant>
        <vt:i4>64</vt:i4>
      </vt:variant>
    </vt:vector>
  </HeadingPairs>
  <TitlesOfParts>
    <vt:vector size="76" baseType="lpstr">
      <vt:lpstr>Arial</vt:lpstr>
      <vt:lpstr>Arial Narrow</vt:lpstr>
      <vt:lpstr>Monotype Sorts</vt:lpstr>
      <vt:lpstr>Times New Roman</vt:lpstr>
      <vt:lpstr>Wingdings</vt:lpstr>
      <vt:lpstr>Default Design</vt:lpstr>
      <vt:lpstr>2_Default Design</vt:lpstr>
      <vt:lpstr>6_Default Design</vt:lpstr>
      <vt:lpstr>1_Default Design</vt:lpstr>
      <vt:lpstr>3_Default Design</vt:lpstr>
      <vt:lpstr>Výchozí návrh</vt:lpstr>
      <vt:lpstr>5_Default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 news</dc:title>
  <dc:creator>Petr Kulhanek</dc:creator>
  <cp:lastModifiedBy>Kulhanek, Petr</cp:lastModifiedBy>
  <cp:revision>1211</cp:revision>
  <dcterms:created xsi:type="dcterms:W3CDTF">1998-08-13T14:52:10Z</dcterms:created>
  <dcterms:modified xsi:type="dcterms:W3CDTF">2021-11-04T13:19:23Z</dcterms:modified>
</cp:coreProperties>
</file>