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vml" ContentType="application/vnd.openxmlformats-officedocument.vmlDrawing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48" r:id="rId1"/>
    <p:sldMasterId id="2147483710" r:id="rId2"/>
    <p:sldMasterId id="2147483750" r:id="rId3"/>
    <p:sldMasterId id="2147483764" r:id="rId4"/>
    <p:sldMasterId id="2147483776" r:id="rId5"/>
  </p:sldMasterIdLst>
  <p:notesMasterIdLst>
    <p:notesMasterId r:id="rId65"/>
  </p:notesMasterIdLst>
  <p:handoutMasterIdLst>
    <p:handoutMasterId r:id="rId66"/>
  </p:handoutMasterIdLst>
  <p:sldIdLst>
    <p:sldId id="666" r:id="rId6"/>
    <p:sldId id="719" r:id="rId7"/>
    <p:sldId id="715" r:id="rId8"/>
    <p:sldId id="778" r:id="rId9"/>
    <p:sldId id="770" r:id="rId10"/>
    <p:sldId id="717" r:id="rId11"/>
    <p:sldId id="771" r:id="rId12"/>
    <p:sldId id="774" r:id="rId13"/>
    <p:sldId id="775" r:id="rId14"/>
    <p:sldId id="776" r:id="rId15"/>
    <p:sldId id="808" r:id="rId16"/>
    <p:sldId id="777" r:id="rId17"/>
    <p:sldId id="773" r:id="rId18"/>
    <p:sldId id="761" r:id="rId19"/>
    <p:sldId id="785" r:id="rId20"/>
    <p:sldId id="780" r:id="rId21"/>
    <p:sldId id="784" r:id="rId22"/>
    <p:sldId id="782" r:id="rId23"/>
    <p:sldId id="779" r:id="rId24"/>
    <p:sldId id="718" r:id="rId25"/>
    <p:sldId id="783" r:id="rId26"/>
    <p:sldId id="786" r:id="rId27"/>
    <p:sldId id="765" r:id="rId28"/>
    <p:sldId id="787" r:id="rId29"/>
    <p:sldId id="703" r:id="rId30"/>
    <p:sldId id="789" r:id="rId31"/>
    <p:sldId id="788" r:id="rId32"/>
    <p:sldId id="790" r:id="rId33"/>
    <p:sldId id="815" r:id="rId34"/>
    <p:sldId id="792" r:id="rId35"/>
    <p:sldId id="764" r:id="rId36"/>
    <p:sldId id="720" r:id="rId37"/>
    <p:sldId id="794" r:id="rId38"/>
    <p:sldId id="795" r:id="rId39"/>
    <p:sldId id="796" r:id="rId40"/>
    <p:sldId id="797" r:id="rId41"/>
    <p:sldId id="798" r:id="rId42"/>
    <p:sldId id="799" r:id="rId43"/>
    <p:sldId id="817" r:id="rId44"/>
    <p:sldId id="814" r:id="rId45"/>
    <p:sldId id="800" r:id="rId46"/>
    <p:sldId id="763" r:id="rId47"/>
    <p:sldId id="801" r:id="rId48"/>
    <p:sldId id="802" r:id="rId49"/>
    <p:sldId id="803" r:id="rId50"/>
    <p:sldId id="804" r:id="rId51"/>
    <p:sldId id="805" r:id="rId52"/>
    <p:sldId id="807" r:id="rId53"/>
    <p:sldId id="762" r:id="rId54"/>
    <p:sldId id="723" r:id="rId55"/>
    <p:sldId id="766" r:id="rId56"/>
    <p:sldId id="816" r:id="rId57"/>
    <p:sldId id="813" r:id="rId58"/>
    <p:sldId id="810" r:id="rId59"/>
    <p:sldId id="768" r:id="rId60"/>
    <p:sldId id="812" r:id="rId61"/>
    <p:sldId id="811" r:id="rId62"/>
    <p:sldId id="769" r:id="rId63"/>
    <p:sldId id="598" r:id="rId64"/>
  </p:sldIdLst>
  <p:sldSz cx="9144000" cy="6858000" type="screen4x3"/>
  <p:notesSz cx="6645275" cy="9777413"/>
  <p:embeddedFontLst>
    <p:embeddedFont>
      <p:font typeface="Arial Narrow" panose="020B0606020202030204" pitchFamily="34" charset="0"/>
      <p:regular r:id="rId67"/>
      <p:bold r:id="rId68"/>
      <p:italic r:id="rId69"/>
      <p:boldItalic r:id="rId70"/>
    </p:embeddedFont>
    <p:embeddedFont>
      <p:font typeface="Monotype Sorts" panose="020B0604020202020204" charset="2"/>
      <p:regular r:id="rId71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CC66"/>
    <a:srgbClr val="333333"/>
    <a:srgbClr val="0BBBF9"/>
    <a:srgbClr val="D65B0A"/>
    <a:srgbClr val="FF9900"/>
    <a:srgbClr val="CC9900"/>
    <a:srgbClr val="336699"/>
    <a:srgbClr val="006600"/>
    <a:srgbClr val="000066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50" autoAdjust="0"/>
    <p:restoredTop sz="92779" autoAdjust="0"/>
  </p:normalViewPr>
  <p:slideViewPr>
    <p:cSldViewPr snapToGrid="0">
      <p:cViewPr varScale="1">
        <p:scale>
          <a:sx n="76" d="100"/>
          <a:sy n="76" d="100"/>
        </p:scale>
        <p:origin x="1374" y="96"/>
      </p:cViewPr>
      <p:guideLst>
        <p:guide orient="horz" pos="2137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slide" Target="slides/slide58.xml"/><Relationship Id="rId68" Type="http://schemas.openxmlformats.org/officeDocument/2006/relationships/font" Target="fonts/font2.fntdata"/><Relationship Id="rId7" Type="http://schemas.openxmlformats.org/officeDocument/2006/relationships/slide" Target="slides/slide2.xml"/><Relationship Id="rId71" Type="http://schemas.openxmlformats.org/officeDocument/2006/relationships/font" Target="fonts/font5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handoutMaster" Target="handoutMasters/handoutMaster1.xml"/><Relationship Id="rId7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61" Type="http://schemas.openxmlformats.org/officeDocument/2006/relationships/slide" Target="slides/slide56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notesMaster" Target="notesMasters/notesMaster1.xml"/><Relationship Id="rId73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font" Target="fonts/font3.fntdata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font" Target="fonts/font1.fntdata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font" Target="fonts/font4.fntdata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3.vml.rels><?xml version="1.0" encoding="UTF-8" standalone="yes"?>
<Relationships xmlns="http://schemas.openxmlformats.org/package/2006/relationships"><Relationship Id="rId2" Type="http://schemas.microsoft.com/office/2007/relationships/hdphoto" Target="../media/hdphoto2.wdp"/><Relationship Id="rId1" Type="http://schemas.openxmlformats.org/officeDocument/2006/relationships/image" Target="../media/image59.png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7.emf"/><Relationship Id="rId1" Type="http://schemas.openxmlformats.org/officeDocument/2006/relationships/image" Target="../media/image66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pPr>
              <a:defRPr/>
            </a:pPr>
            <a:r>
              <a:rPr lang="cs-CZ"/>
              <a:t>Petr Kulhánek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pPr>
              <a:defRPr/>
            </a:pPr>
            <a:fld id="{6E35891A-D64E-453E-9F2E-EB95DEEF582C}" type="datetime1">
              <a:rPr lang="cs-CZ"/>
              <a:pPr>
                <a:defRPr/>
              </a:pPr>
              <a:t>06.04.2019</a:t>
            </a:fld>
            <a:endParaRPr lang="cs-CZ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pPr>
              <a:defRPr/>
            </a:pPr>
            <a:r>
              <a:rPr lang="cs-CZ"/>
              <a:t>Kosmologie</a:t>
            </a: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pPr>
              <a:defRPr/>
            </a:pPr>
            <a:fld id="{5978E058-2750-414B-8764-C9685F94D7E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905220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pPr>
              <a:defRPr/>
            </a:pPr>
            <a:fld id="{A0B07B15-4BCD-417A-88B5-B8DF10375BB5}" type="datetime1">
              <a:rPr lang="cs-CZ"/>
              <a:pPr>
                <a:defRPr/>
              </a:pPr>
              <a:t>06.04.2019</a:t>
            </a:fld>
            <a:endParaRPr lang="cs-CZ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7888" y="733425"/>
            <a:ext cx="4889500" cy="36671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5825" y="4645025"/>
            <a:ext cx="4873625" cy="439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noProof="0"/>
              <a:t>Klepnutím lze upravit styly předlohy textu</a:t>
            </a:r>
          </a:p>
          <a:p>
            <a:pPr lvl="1"/>
            <a:r>
              <a:rPr lang="cs-CZ" noProof="0"/>
              <a:t>Druhá úroveň</a:t>
            </a:r>
          </a:p>
          <a:p>
            <a:pPr lvl="2"/>
            <a:r>
              <a:rPr lang="cs-CZ" noProof="0"/>
              <a:t>Třetí úroveň</a:t>
            </a:r>
          </a:p>
          <a:p>
            <a:pPr lvl="3"/>
            <a:r>
              <a:rPr lang="cs-CZ" noProof="0"/>
              <a:t>Čtvrtá úroveň</a:t>
            </a:r>
          </a:p>
          <a:p>
            <a:pPr lvl="4"/>
            <a:r>
              <a:rPr lang="cs-CZ" noProof="0"/>
              <a:t>Pátá úroveň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pPr>
              <a:defRPr/>
            </a:pPr>
            <a:fld id="{F45F7C8D-5C48-4B2A-8177-ED20BFEC268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9638209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567271583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B3429-7485-4D9C-8DF0-D0EFAC8C3B3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98538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3FBE0F-1E37-4443-BF18-E34C1C88CE8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61305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6A110D-9A4C-4BF0-B87F-2CD8CCD11C6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8286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0CD07D-2EF7-4636-89E9-9210BF253A5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77129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05E907F-416B-4C53-9E3A-2550D5E5222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58282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altLang="en-US" noProof="0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anose="01010601010101010101" pitchFamily="2" charset="2"/>
              <a:buNone/>
              <a:defRPr sz="2400"/>
            </a:lvl1pPr>
          </a:lstStyle>
          <a:p>
            <a:pPr lvl="0"/>
            <a:r>
              <a:rPr lang="cs-CZ" altLang="en-US" noProof="0"/>
              <a:t>Klepnutím upravíte styl předlohy podnadpisu.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F6677711-7A80-498C-A072-7A799B96B657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239790184"/>
      </p:ext>
    </p:extLst>
  </p:cSld>
  <p:clrMapOvr>
    <a:masterClrMapping/>
  </p:clrMapOvr>
  <p:transition>
    <p:zo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5EBD1D-51F9-41B3-B152-B6CF5221F4E0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23600961"/>
      </p:ext>
    </p:extLst>
  </p:cSld>
  <p:clrMapOvr>
    <a:masterClrMapping/>
  </p:clrMapOvr>
  <p:transition>
    <p:zo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A6492B-EFCB-42DF-8CEE-B461C744A9E3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1504685196"/>
      </p:ext>
    </p:extLst>
  </p:cSld>
  <p:clrMapOvr>
    <a:masterClrMapping/>
  </p:clrMapOvr>
  <p:transition>
    <p:zo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701047-D3D4-4FBD-96C9-F478B8E29BC0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931769089"/>
      </p:ext>
    </p:extLst>
  </p:cSld>
  <p:clrMapOvr>
    <a:masterClrMapping/>
  </p:clrMapOvr>
  <p:transition>
    <p:zo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F21992-C2DB-4C62-9548-485008DED11F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831268946"/>
      </p:ext>
    </p:extLst>
  </p:cSld>
  <p:clrMapOvr>
    <a:masterClrMapping/>
  </p:clrMapOvr>
  <p:transition>
    <p:zo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A04172-A804-487E-83A6-B543AFC15F7A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4251312404"/>
      </p:ext>
    </p:extLst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5DE9A0-7693-4E6F-8180-D7095C64653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45778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DB4477-0015-4386-9A73-93C67E6D067E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4019144110"/>
      </p:ext>
    </p:extLst>
  </p:cSld>
  <p:clrMapOvr>
    <a:masterClrMapping/>
  </p:clrMapOvr>
  <p:transition>
    <p:zo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8F0C72-728F-4F4B-AA4B-CEC0A494807F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132839912"/>
      </p:ext>
    </p:extLst>
  </p:cSld>
  <p:clrMapOvr>
    <a:masterClrMapping/>
  </p:clrMapOvr>
  <p:transition>
    <p:zo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8EB389-FEF4-455F-8B84-491BD7191290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4042137486"/>
      </p:ext>
    </p:extLst>
  </p:cSld>
  <p:clrMapOvr>
    <a:masterClrMapping/>
  </p:clrMapOvr>
  <p:transition>
    <p:zo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15416D-7758-4FB5-8A61-3A2F011AD295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183055211"/>
      </p:ext>
    </p:extLst>
  </p:cSld>
  <p:clrMapOvr>
    <a:masterClrMapping/>
  </p:clrMapOvr>
  <p:transition>
    <p:zo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4F4ABD-EB09-4DA3-922B-58C6096F6948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410452875"/>
      </p:ext>
    </p:extLst>
  </p:cSld>
  <p:clrMapOvr>
    <a:masterClrMapping/>
  </p:clrMapOvr>
  <p:transition>
    <p:zo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4DD2CC5-B4A8-4261-BF50-2154BB9FA0B1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1485415027"/>
      </p:ext>
    </p:extLst>
  </p:cSld>
  <p:clrMapOvr>
    <a:masterClrMapping/>
  </p:clrMapOvr>
  <p:transition>
    <p:zo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Nadpis, 1 velký a 2 malé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819400" y="609600"/>
            <a:ext cx="6096000" cy="1143000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5943600" y="1981200"/>
            <a:ext cx="2971800" cy="19812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3"/>
          </p:nvPr>
        </p:nvSpPr>
        <p:spPr>
          <a:xfrm>
            <a:off x="5943600" y="4114800"/>
            <a:ext cx="2971800" cy="19812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7" name="Zástupný symbol pro zápatí 6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A1134F9-5F04-4AA0-927B-D1042095E283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280216575"/>
      </p:ext>
    </p:extLst>
  </p:cSld>
  <p:clrMapOvr>
    <a:masterClrMapping/>
  </p:clrMapOvr>
  <p:transition>
    <p:zo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567271583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8B3429-7485-4D9C-8DF0-D0EFAC8C3B36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2252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75DE9A0-7693-4E6F-8180-D7095C64653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7469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0D6A134-7AF2-4E9F-9F85-F9B00EFA0D0F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6721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D6A134-7AF2-4E9F-9F85-F9B00EFA0D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41134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7F9F25-2CBC-4317-9935-7F9F5A6C6D85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1151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A7489E2-C70A-4BE4-AB5A-152DCB17DF3B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5975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57B0AE7-9629-45EA-82D2-2EA0FDF21B45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4699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5D90AA4-B0E0-4FDB-B8A3-541F31F23859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6931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F7BA56-CF32-40C8-AD2F-5961AF9AA97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3811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265467-7125-4C3F-A671-0EE2D1DC2A68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72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A3FBE0F-1E37-4443-BF18-E34C1C88CE8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8805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6A110D-9A4C-4BF0-B87F-2CD8CCD11C6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4704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30CD07D-2EF7-4636-89E9-9210BF253A5A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6041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5E907F-416B-4C53-9E3A-2550D5E52223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7851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F9F25-2CBC-4317-9935-7F9F5A6C6D8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34870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CC155C-48E0-4D82-8660-006A42A1C3B5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234945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196AD7-D277-4ED4-8AC6-D5C9036DB732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76757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72B4CF-644D-46F0-998D-8F6113B45CCE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964171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51456A-F4F6-4CB3-908E-EFF44776A669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088162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F7DD8A-DD34-4AE6-82A9-81D338E59060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069932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014CD8-EAF2-482A-BF7B-0F1891FD0BE3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948912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6BEE95-3A5C-442C-8D2A-67AE3D7DBE4D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741458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F2C5D6-553B-42F3-A26B-614A1994628B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45399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E98EFD-E8D4-4BE3-96BE-DF24C591D69C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356334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FDC740-E202-4BF4-ADAA-23F7F4002D8C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895374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7489E2-C70A-4BE4-AB5A-152DCB17DF3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0492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Nadpis a 4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sz="quarter"/>
          </p:nvPr>
        </p:nvSpPr>
        <p:spPr>
          <a:xfrm>
            <a:off x="2819400" y="609600"/>
            <a:ext cx="6096000" cy="1143000"/>
          </a:xfr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2819400" y="1981200"/>
            <a:ext cx="2971800" cy="1981200"/>
          </a:xfrm>
        </p:spPr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5943600" y="1981200"/>
            <a:ext cx="2971800" cy="1981200"/>
          </a:xfrm>
        </p:spPr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3"/>
          </p:nvPr>
        </p:nvSpPr>
        <p:spPr>
          <a:xfrm>
            <a:off x="2819400" y="4114800"/>
            <a:ext cx="2971800" cy="1981200"/>
          </a:xfrm>
        </p:spPr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5943600" y="4114800"/>
            <a:ext cx="2971800" cy="1981200"/>
          </a:xfrm>
        </p:spPr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13AB4A-6008-40B8-9D3B-4BCA77ED59C1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39422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altLang="cs-CZ" noProof="0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anose="01010601010101010101" pitchFamily="2" charset="2"/>
              <a:buNone/>
              <a:defRPr sz="2400"/>
            </a:lvl1pPr>
          </a:lstStyle>
          <a:p>
            <a:pPr lvl="0"/>
            <a:r>
              <a:rPr lang="cs-CZ" altLang="cs-CZ" noProof="0"/>
              <a:t>Klepnutím upravíte styl předlohy podnadpisu.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0E7A37A-A88A-429C-93B7-9E7AC11EA67F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541760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C8049-DFE9-4603-B012-3EF88833361C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917518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7380FF-60D1-4F2C-9200-B83EFFD38ACD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23210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292715-C2B7-4FB6-96F9-8673A4E81E15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9083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7D2628-1329-41B5-AA9F-1F3A3349D3A2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738195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8B7614-19E5-4542-9F85-6BB1D0AA4920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74312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E47AE3-9F86-4103-A409-0058F00622E0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214920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98624D-3853-447A-ABC4-3572BF855DC8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852102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DF0A6D-A490-4975-9036-740C6BE50253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7524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7B0AE7-9629-45EA-82D2-2EA0FDF21B4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01021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367BA2-B6F0-45FA-8BC4-257BEF9921CC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25699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3D48CF-FE40-4069-9C7D-C6AC3D99A743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636447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D90AA4-B0E0-4FDB-B8A3-541F31F238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93715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F7BA56-CF32-40C8-AD2F-5961AF9AA97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94727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265467-7125-4C3F-A671-0EE2D1DC2A6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48183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388171267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6AD8D76-CF9F-45FA-B818-E6A9F7AFF36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07" r:id="rId2"/>
    <p:sldLayoutId id="2147483706" r:id="rId3"/>
    <p:sldLayoutId id="2147483705" r:id="rId4"/>
    <p:sldLayoutId id="2147483704" r:id="rId5"/>
    <p:sldLayoutId id="2147483703" r:id="rId6"/>
    <p:sldLayoutId id="2147483702" r:id="rId7"/>
    <p:sldLayoutId id="2147483701" r:id="rId8"/>
    <p:sldLayoutId id="2147483700" r:id="rId9"/>
    <p:sldLayoutId id="2147483699" r:id="rId10"/>
    <p:sldLayoutId id="2147483698" r:id="rId11"/>
    <p:sldLayoutId id="2147483697" r:id="rId12"/>
    <p:sldLayoutId id="2147483708" r:id="rId13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en-US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en-US"/>
              <a:t>Klepnutím upravíte styly předlohy textu.</a:t>
            </a:r>
          </a:p>
          <a:p>
            <a:pPr lvl="1"/>
            <a:r>
              <a:rPr lang="cs-CZ" altLang="en-US"/>
              <a:t>Druhá úroveň</a:t>
            </a:r>
          </a:p>
          <a:p>
            <a:pPr lvl="2"/>
            <a:r>
              <a:rPr lang="cs-CZ" altLang="en-US"/>
              <a:t>Třetí úroveň</a:t>
            </a:r>
          </a:p>
          <a:p>
            <a:pPr lvl="3"/>
            <a:r>
              <a:rPr lang="cs-CZ" altLang="en-US"/>
              <a:t>Čtvrtá úroveň</a:t>
            </a:r>
          </a:p>
          <a:p>
            <a:pPr lvl="4"/>
            <a:r>
              <a:rPr lang="cs-CZ" altLang="en-US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fld id="{BBC22493-C138-4DFB-91FE-91F4AE662B9A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470350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</p:sldLayoutIdLst>
  <p:transition>
    <p:zoom/>
  </p:transition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388171267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AD8D76-CF9F-45FA-B818-E6A9F7AFF367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5269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upravíte styl předlohy nadpisu.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upravíte styly předlohy textu.</a:t>
            </a:r>
          </a:p>
          <a:p>
            <a:pPr lvl="1"/>
            <a:r>
              <a:rPr lang="cs-CZ" altLang="cs-CZ"/>
              <a:t>Druhá úroveň</a:t>
            </a:r>
          </a:p>
          <a:p>
            <a:pPr lvl="2"/>
            <a:r>
              <a:rPr lang="cs-CZ" altLang="cs-CZ"/>
              <a:t>Třetí úroveň</a:t>
            </a:r>
          </a:p>
          <a:p>
            <a:pPr lvl="3"/>
            <a:r>
              <a:rPr lang="cs-CZ" altLang="cs-CZ"/>
              <a:t>Čtvrtá úroveň</a:t>
            </a:r>
          </a:p>
          <a:p>
            <a:pPr lvl="4"/>
            <a:r>
              <a:rPr lang="cs-CZ" alt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fld id="{158334D0-6C84-473B-A1FB-CE3825D79E77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059319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upravíte styly předlohy textu.</a:t>
            </a:r>
          </a:p>
          <a:p>
            <a:pPr lvl="1"/>
            <a:r>
              <a:rPr lang="cs-CZ" altLang="cs-CZ"/>
              <a:t>Druhá úroveň</a:t>
            </a:r>
          </a:p>
          <a:p>
            <a:pPr lvl="2"/>
            <a:r>
              <a:rPr lang="cs-CZ" altLang="cs-CZ"/>
              <a:t>Třetí úroveň</a:t>
            </a:r>
          </a:p>
          <a:p>
            <a:pPr lvl="3"/>
            <a:r>
              <a:rPr lang="cs-CZ" altLang="cs-CZ"/>
              <a:t>Čtvrtá úroveň</a:t>
            </a:r>
          </a:p>
          <a:p>
            <a:pPr lvl="4"/>
            <a:r>
              <a:rPr lang="cs-CZ" alt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fld id="{1CAAED83-56CF-4343-80E5-35A3E4EAED15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977228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0.xml"/><Relationship Id="rId5" Type="http://schemas.openxmlformats.org/officeDocument/2006/relationships/image" Target="../media/image16.jp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0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oleObject" Target="../embeddings/oleObject2.bin"/><Relationship Id="rId7" Type="http://schemas.openxmlformats.org/officeDocument/2006/relationships/image" Target="../media/image2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29.png"/><Relationship Id="rId4" Type="http://schemas.openxmlformats.org/officeDocument/2006/relationships/image" Target="../media/image26.wmf"/><Relationship Id="rId9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50.xml"/><Relationship Id="rId5" Type="http://schemas.openxmlformats.org/officeDocument/2006/relationships/image" Target="../media/image39.jpg"/><Relationship Id="rId4" Type="http://schemas.openxmlformats.org/officeDocument/2006/relationships/image" Target="../media/image38.jp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3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5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39.xml"/><Relationship Id="rId1" Type="http://schemas.openxmlformats.org/officeDocument/2006/relationships/vmlDrawing" Target="../drawings/vmlDrawing3.vml"/><Relationship Id="rId5" Type="http://schemas.microsoft.com/office/2007/relationships/hdphoto" Target="../media/hdphoto2.wdp"/><Relationship Id="rId4" Type="http://schemas.openxmlformats.org/officeDocument/2006/relationships/image" Target="../media/image5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5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50.xml"/></Relationships>
</file>

<file path=ppt/slides/_rels/slide4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50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0.xml"/></Relationships>
</file>

<file path=ppt/slides/_rels/slide47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oleObject" Target="../embeddings/oleObject6.bin"/><Relationship Id="rId7" Type="http://schemas.openxmlformats.org/officeDocument/2006/relationships/image" Target="../media/image68.png"/><Relationship Id="rId2" Type="http://schemas.openxmlformats.org/officeDocument/2006/relationships/slideLayout" Target="../slideLayouts/slideLayout50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7.e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66.png"/><Relationship Id="rId9" Type="http://schemas.openxmlformats.org/officeDocument/2006/relationships/image" Target="../media/image69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5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3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5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82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230587" y="230588"/>
            <a:ext cx="88553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930" spc="400" dirty="0">
                <a:solidFill>
                  <a:schemeClr val="bg1"/>
                </a:solidFill>
                <a:latin typeface="+mn-lt"/>
              </a:rPr>
              <a:t>HLEDÁME HRANICE VESMÍRU</a:t>
            </a:r>
            <a:endParaRPr lang="en-US" sz="3930" spc="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262395" y="854363"/>
            <a:ext cx="3268844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700" dirty="0">
                <a:solidFill>
                  <a:schemeClr val="bg1"/>
                </a:solidFill>
                <a:latin typeface="+mn-lt"/>
              </a:rPr>
              <a:t>(hrátky s pokřiveným světem)</a:t>
            </a:r>
            <a:endParaRPr lang="en-US" sz="17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254444" y="1176502"/>
            <a:ext cx="22541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>
                <a:solidFill>
                  <a:schemeClr val="bg1"/>
                </a:solidFill>
                <a:latin typeface="+mn-lt"/>
              </a:rPr>
              <a:t>Petr Kulhánek</a:t>
            </a:r>
            <a:endParaRPr lang="en-US" sz="2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349859" y="3983603"/>
            <a:ext cx="14526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b="0" dirty="0">
                <a:solidFill>
                  <a:srgbClr val="0BBBF9"/>
                </a:solidFill>
                <a:latin typeface="+mn-lt"/>
              </a:rPr>
              <a:t>příběh</a:t>
            </a:r>
          </a:p>
          <a:p>
            <a:r>
              <a:rPr lang="cs-CZ" sz="2400" b="0" dirty="0">
                <a:solidFill>
                  <a:srgbClr val="0BBBF9"/>
                </a:solidFill>
                <a:latin typeface="+mn-lt"/>
              </a:rPr>
              <a:t>o hledání</a:t>
            </a:r>
            <a:endParaRPr lang="en-US" sz="2400" b="0" dirty="0">
              <a:solidFill>
                <a:srgbClr val="0BBBF9"/>
              </a:solidFill>
              <a:latin typeface="+mn-lt"/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7752417" y="1924214"/>
            <a:ext cx="10247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cs-CZ" sz="2400" b="0" dirty="0">
                <a:solidFill>
                  <a:srgbClr val="0BBBF9"/>
                </a:solidFill>
                <a:latin typeface="+mn-lt"/>
              </a:rPr>
              <a:t>hranic</a:t>
            </a:r>
          </a:p>
          <a:p>
            <a:pPr algn="r"/>
            <a:r>
              <a:rPr lang="cs-CZ" sz="2400" b="0" dirty="0">
                <a:solidFill>
                  <a:srgbClr val="0BBBF9"/>
                </a:solidFill>
                <a:latin typeface="+mn-lt"/>
              </a:rPr>
              <a:t>světa</a:t>
            </a:r>
            <a:endParaRPr lang="en-US" sz="2400" b="0" dirty="0">
              <a:solidFill>
                <a:srgbClr val="0BBBF9"/>
              </a:solidFill>
              <a:latin typeface="+mn-lt"/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859" y="6015478"/>
            <a:ext cx="3109245" cy="62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111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858" y="472483"/>
            <a:ext cx="8318366" cy="5194964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8861425" cy="77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Křivost – světelné paprsky</a:t>
            </a:r>
          </a:p>
        </p:txBody>
      </p:sp>
      <p:sp>
        <p:nvSpPr>
          <p:cNvPr id="5" name="TextovéPole 4"/>
          <p:cNvSpPr txBox="1"/>
          <p:nvPr/>
        </p:nvSpPr>
        <p:spPr>
          <a:xfrm>
            <a:off x="7689031" y="3053745"/>
            <a:ext cx="7873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0" dirty="0">
                <a:solidFill>
                  <a:schemeClr val="accent1"/>
                </a:solidFill>
                <a:latin typeface="+mn-lt"/>
              </a:rPr>
              <a:t>kladná</a:t>
            </a:r>
          </a:p>
        </p:txBody>
      </p:sp>
      <p:sp>
        <p:nvSpPr>
          <p:cNvPr id="6" name="TextovéPole 5"/>
          <p:cNvSpPr txBox="1"/>
          <p:nvPr/>
        </p:nvSpPr>
        <p:spPr>
          <a:xfrm>
            <a:off x="4807198" y="4270863"/>
            <a:ext cx="7873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0" dirty="0">
                <a:solidFill>
                  <a:schemeClr val="accent1"/>
                </a:solidFill>
                <a:latin typeface="+mn-lt"/>
              </a:rPr>
              <a:t>nulová</a:t>
            </a:r>
          </a:p>
        </p:txBody>
      </p:sp>
      <p:sp>
        <p:nvSpPr>
          <p:cNvPr id="7" name="TextovéPole 6"/>
          <p:cNvSpPr txBox="1"/>
          <p:nvPr/>
        </p:nvSpPr>
        <p:spPr>
          <a:xfrm>
            <a:off x="1922198" y="5166515"/>
            <a:ext cx="9252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0" dirty="0">
                <a:solidFill>
                  <a:schemeClr val="accent1"/>
                </a:solidFill>
                <a:latin typeface="+mn-lt"/>
              </a:rPr>
              <a:t>záporná</a:t>
            </a:r>
          </a:p>
        </p:txBody>
      </p:sp>
    </p:spTree>
    <p:extLst>
      <p:ext uri="{BB962C8B-B14F-4D97-AF65-F5344CB8AC3E}">
        <p14:creationId xmlns:p14="http://schemas.microsoft.com/office/powerpoint/2010/main" val="364606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611" y="-1"/>
            <a:ext cx="6910206" cy="6882947"/>
          </a:xfrm>
          <a:prstGeom prst="rect">
            <a:avLst/>
          </a:prstGeom>
        </p:spPr>
      </p:pic>
      <p:sp>
        <p:nvSpPr>
          <p:cNvPr id="9" name="Obdélník 8"/>
          <p:cNvSpPr/>
          <p:nvPr/>
        </p:nvSpPr>
        <p:spPr bwMode="auto">
          <a:xfrm>
            <a:off x="7620454" y="4663438"/>
            <a:ext cx="1240971" cy="32657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 bwMode="auto">
          <a:xfrm>
            <a:off x="1489166" y="4630782"/>
            <a:ext cx="1240971" cy="32657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 bwMode="auto">
          <a:xfrm>
            <a:off x="3043645" y="6531429"/>
            <a:ext cx="1240971" cy="32657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8861425" cy="77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Křivost – střelba</a:t>
            </a:r>
          </a:p>
        </p:txBody>
      </p:sp>
    </p:spTree>
    <p:extLst>
      <p:ext uri="{BB962C8B-B14F-4D97-AF65-F5344CB8AC3E}">
        <p14:creationId xmlns:p14="http://schemas.microsoft.com/office/powerpoint/2010/main" val="1065528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52" y="0"/>
            <a:ext cx="4496911" cy="3868311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040" y="2762855"/>
            <a:ext cx="4077692" cy="4183802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02" y="551952"/>
            <a:ext cx="2496710" cy="2309457"/>
          </a:xfrm>
          <a:prstGeom prst="rect">
            <a:avLst/>
          </a:prstGeom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8861425" cy="652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Zvětšování poloměru kružnice</a:t>
            </a:r>
          </a:p>
        </p:txBody>
      </p:sp>
      <p:pic>
        <p:nvPicPr>
          <p:cNvPr id="11" name="Obrázek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1869" y="3951800"/>
            <a:ext cx="5242131" cy="2906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086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5657" name="Object 9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985769234"/>
              </p:ext>
            </p:extLst>
          </p:nvPr>
        </p:nvGraphicFramePr>
        <p:xfrm>
          <a:off x="0" y="540688"/>
          <a:ext cx="9144000" cy="684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506" name="PHOTO-PAINT" r:id="rId3" imgW="11228571" imgH="8400000" progId="CorelPhotoPaint.Image.12">
                  <p:embed/>
                </p:oleObj>
              </mc:Choice>
              <mc:Fallback>
                <p:oleObj name="PHOTO-PAINT" r:id="rId3" imgW="11228571" imgH="8400000" progId="CorelPhotoPaint.Image.12">
                  <p:embed/>
                  <p:pic>
                    <p:nvPicPr>
                      <p:cNvPr id="155657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40688"/>
                        <a:ext cx="9144000" cy="684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5658" name="Oval 10"/>
          <p:cNvSpPr>
            <a:spLocks noChangeArrowheads="1"/>
          </p:cNvSpPr>
          <p:nvPr/>
        </p:nvSpPr>
        <p:spPr bwMode="auto">
          <a:xfrm>
            <a:off x="5130800" y="2647345"/>
            <a:ext cx="457200" cy="4572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55659" name="Oval 11"/>
          <p:cNvSpPr>
            <a:spLocks noChangeArrowheads="1"/>
          </p:cNvSpPr>
          <p:nvPr/>
        </p:nvSpPr>
        <p:spPr bwMode="auto">
          <a:xfrm>
            <a:off x="5054600" y="5657245"/>
            <a:ext cx="457200" cy="4572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55660" name="Oval 12"/>
          <p:cNvSpPr>
            <a:spLocks noChangeArrowheads="1"/>
          </p:cNvSpPr>
          <p:nvPr/>
        </p:nvSpPr>
        <p:spPr bwMode="auto">
          <a:xfrm>
            <a:off x="4018280" y="3654952"/>
            <a:ext cx="457200" cy="4572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Oval 12"/>
          <p:cNvSpPr>
            <a:spLocks noChangeArrowheads="1"/>
          </p:cNvSpPr>
          <p:nvPr/>
        </p:nvSpPr>
        <p:spPr bwMode="auto">
          <a:xfrm>
            <a:off x="2985936" y="3594654"/>
            <a:ext cx="457200" cy="4572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8861425" cy="64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Einstein a Hašek</a:t>
            </a:r>
          </a:p>
        </p:txBody>
      </p:sp>
    </p:spTree>
    <p:extLst>
      <p:ext uri="{BB962C8B-B14F-4D97-AF65-F5344CB8AC3E}">
        <p14:creationId xmlns:p14="http://schemas.microsoft.com/office/powerpoint/2010/main" val="3797477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46000">
              <a:schemeClr val="accent5">
                <a:lumMod val="95000"/>
                <a:lumOff val="5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/>
          <p:cNvSpPr txBox="1"/>
          <p:nvPr/>
        </p:nvSpPr>
        <p:spPr>
          <a:xfrm>
            <a:off x="264274" y="1522151"/>
            <a:ext cx="410647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Život v pokřiveném světě  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Kosmologický princip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Konečnost a hranice</a:t>
            </a:r>
          </a:p>
          <a:p>
            <a:pPr marL="400050" lvl="0" indent="-400050">
              <a:lnSpc>
                <a:spcPct val="150000"/>
              </a:lnSpc>
              <a:buFont typeface="+mj-lt"/>
              <a:buAutoNum type="arabicPeriod"/>
              <a:defRPr/>
            </a:pPr>
            <a:r>
              <a:rPr lang="cs-CZ" sz="1800" b="0" dirty="0">
                <a:solidFill>
                  <a:srgbClr val="010000"/>
                </a:solidFill>
                <a:latin typeface="Arial"/>
              </a:rPr>
              <a:t>Fotometrický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paradox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Život v konečném vesmíru?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Modely vzniku vesmíru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3481" y="0"/>
            <a:ext cx="44905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8564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5"/>
          <p:cNvSpPr>
            <a:spLocks noChangeArrowheads="1"/>
          </p:cNvSpPr>
          <p:nvPr/>
        </p:nvSpPr>
        <p:spPr bwMode="auto">
          <a:xfrm>
            <a:off x="0" y="35625"/>
            <a:ext cx="6494463" cy="61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Objev expanze vesmíru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75432"/>
            <a:ext cx="9144000" cy="5625187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1213041" y="2978247"/>
            <a:ext cx="6447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2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Wilson</a:t>
            </a:r>
            <a:endParaRPr lang="en-US" sz="1200" b="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5" name="TextovéPole 14"/>
          <p:cNvSpPr txBox="1"/>
          <p:nvPr/>
        </p:nvSpPr>
        <p:spPr>
          <a:xfrm>
            <a:off x="2475417" y="2869691"/>
            <a:ext cx="771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200" b="0" dirty="0" err="1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Flagstaff</a:t>
            </a:r>
            <a:endParaRPr lang="en-US" sz="1200" b="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6" name="TextovéPole 15"/>
          <p:cNvSpPr txBox="1"/>
          <p:nvPr/>
        </p:nvSpPr>
        <p:spPr>
          <a:xfrm>
            <a:off x="1724417" y="3225637"/>
            <a:ext cx="7553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200" b="0" dirty="0" err="1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Palomar</a:t>
            </a:r>
            <a:endParaRPr lang="en-US" sz="1200" b="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7" name="TextovéPole 16"/>
          <p:cNvSpPr txBox="1"/>
          <p:nvPr/>
        </p:nvSpPr>
        <p:spPr>
          <a:xfrm>
            <a:off x="781673" y="3300959"/>
            <a:ext cx="75373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800" b="0" dirty="0">
                <a:solidFill>
                  <a:schemeClr val="bg2"/>
                </a:solidFill>
                <a:latin typeface="+mn-lt"/>
              </a:rPr>
              <a:t>Los Angeles</a:t>
            </a:r>
            <a:endParaRPr lang="en-US" sz="800" b="0" dirty="0">
              <a:solidFill>
                <a:schemeClr val="bg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61091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5"/>
          <p:cNvSpPr>
            <a:spLocks noChangeArrowheads="1"/>
          </p:cNvSpPr>
          <p:nvPr/>
        </p:nvSpPr>
        <p:spPr bwMode="auto">
          <a:xfrm>
            <a:off x="0" y="35625"/>
            <a:ext cx="6494463" cy="61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Objev expanze vesmíru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36" y="1255350"/>
            <a:ext cx="2720587" cy="3883163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3348" y="1255350"/>
            <a:ext cx="2653849" cy="3883163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3222" y="1255351"/>
            <a:ext cx="3056193" cy="3883163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844739" y="5138513"/>
            <a:ext cx="156453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b="0" dirty="0">
                <a:solidFill>
                  <a:schemeClr val="tx2"/>
                </a:solidFill>
                <a:latin typeface="+mn-lt"/>
              </a:rPr>
              <a:t>Vesto </a:t>
            </a:r>
            <a:r>
              <a:rPr lang="cs-CZ" b="0" dirty="0" err="1">
                <a:solidFill>
                  <a:schemeClr val="tx2"/>
                </a:solidFill>
                <a:latin typeface="+mn-lt"/>
              </a:rPr>
              <a:t>Slipher</a:t>
            </a:r>
            <a:endParaRPr lang="cs-CZ" b="0" dirty="0">
              <a:solidFill>
                <a:schemeClr val="tx2"/>
              </a:solidFill>
              <a:latin typeface="+mn-lt"/>
            </a:endParaRPr>
          </a:p>
          <a:p>
            <a:pPr algn="ctr"/>
            <a:r>
              <a:rPr lang="cs-CZ" b="0" dirty="0">
                <a:solidFill>
                  <a:schemeClr val="tx2"/>
                </a:solidFill>
                <a:latin typeface="+mn-lt"/>
              </a:rPr>
              <a:t>(1875–1969)</a:t>
            </a:r>
          </a:p>
          <a:p>
            <a:pPr algn="ctr"/>
            <a:r>
              <a:rPr lang="cs-CZ" b="0" dirty="0" err="1">
                <a:solidFill>
                  <a:schemeClr val="tx2"/>
                </a:solidFill>
                <a:latin typeface="+mn-lt"/>
              </a:rPr>
              <a:t>Flagstaff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, Arizona</a:t>
            </a:r>
            <a:endParaRPr lang="en-US" b="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3586166" y="5138513"/>
            <a:ext cx="162576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b="0" dirty="0">
                <a:solidFill>
                  <a:schemeClr val="tx2"/>
                </a:solidFill>
                <a:latin typeface="+mn-lt"/>
              </a:rPr>
              <a:t>Georges </a:t>
            </a:r>
            <a:r>
              <a:rPr lang="en-US" b="0" dirty="0" err="1">
                <a:solidFill>
                  <a:schemeClr val="tx2"/>
                </a:solidFill>
                <a:latin typeface="+mn-lt"/>
              </a:rPr>
              <a:t>Lemaître</a:t>
            </a:r>
            <a:endParaRPr lang="en-US" b="0" dirty="0">
              <a:solidFill>
                <a:schemeClr val="tx2"/>
              </a:solidFill>
              <a:latin typeface="+mn-lt"/>
            </a:endParaRPr>
          </a:p>
          <a:p>
            <a:pPr algn="ctr"/>
            <a:r>
              <a:rPr lang="cs-CZ" b="0" dirty="0">
                <a:solidFill>
                  <a:schemeClr val="tx2"/>
                </a:solidFill>
                <a:latin typeface="+mn-lt"/>
              </a:rPr>
              <a:t>(1875–1969)</a:t>
            </a:r>
          </a:p>
          <a:p>
            <a:pPr algn="ctr"/>
            <a:r>
              <a:rPr lang="cs-CZ" b="0" dirty="0">
                <a:solidFill>
                  <a:schemeClr val="tx2"/>
                </a:solidFill>
                <a:latin typeface="+mn-lt"/>
              </a:rPr>
              <a:t>Lovaň, Belgie</a:t>
            </a:r>
          </a:p>
        </p:txBody>
      </p:sp>
      <p:sp>
        <p:nvSpPr>
          <p:cNvPr id="11" name="TextovéPole 10"/>
          <p:cNvSpPr txBox="1"/>
          <p:nvPr/>
        </p:nvSpPr>
        <p:spPr>
          <a:xfrm>
            <a:off x="6402204" y="5138513"/>
            <a:ext cx="186781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b="0" dirty="0">
                <a:solidFill>
                  <a:schemeClr val="tx2"/>
                </a:solidFill>
                <a:latin typeface="+mn-lt"/>
              </a:rPr>
              <a:t>Edwin </a:t>
            </a:r>
            <a:r>
              <a:rPr lang="cs-CZ" b="0" dirty="0" err="1">
                <a:solidFill>
                  <a:schemeClr val="tx2"/>
                </a:solidFill>
                <a:latin typeface="+mn-lt"/>
              </a:rPr>
              <a:t>Hubble</a:t>
            </a:r>
            <a:endParaRPr lang="en-US" b="0" dirty="0">
              <a:solidFill>
                <a:schemeClr val="tx2"/>
              </a:solidFill>
              <a:latin typeface="+mn-lt"/>
            </a:endParaRPr>
          </a:p>
          <a:p>
            <a:pPr algn="ctr"/>
            <a:r>
              <a:rPr lang="cs-CZ" b="0" dirty="0">
                <a:solidFill>
                  <a:schemeClr val="tx2"/>
                </a:solidFill>
                <a:latin typeface="+mn-lt"/>
              </a:rPr>
              <a:t>(1889–1953)</a:t>
            </a:r>
          </a:p>
          <a:p>
            <a:pPr algn="ctr"/>
            <a:r>
              <a:rPr lang="cs-CZ" b="0" dirty="0" err="1">
                <a:solidFill>
                  <a:schemeClr val="tx2"/>
                </a:solidFill>
                <a:latin typeface="+mn-lt"/>
              </a:rPr>
              <a:t>Mt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. Wilson, Kalifornie</a:t>
            </a:r>
            <a:endParaRPr lang="en-US" b="0" dirty="0">
              <a:solidFill>
                <a:schemeClr val="tx2"/>
              </a:solidFill>
              <a:latin typeface="+mn-lt"/>
            </a:endParaRPr>
          </a:p>
          <a:p>
            <a:pPr algn="ctr"/>
            <a:endParaRPr lang="en-US" b="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206736" y="1267858"/>
            <a:ext cx="582211" cy="307777"/>
          </a:xfrm>
          <a:prstGeom prst="rect">
            <a:avLst/>
          </a:prstGeom>
          <a:solidFill>
            <a:srgbClr val="333333"/>
          </a:solidFill>
        </p:spPr>
        <p:txBody>
          <a:bodyPr wrap="none" rtlCol="0">
            <a:spAutoFit/>
          </a:bodyPr>
          <a:lstStyle/>
          <a:p>
            <a:r>
              <a:rPr lang="cs-CZ" b="0" dirty="0">
                <a:solidFill>
                  <a:schemeClr val="bg1"/>
                </a:solidFill>
                <a:latin typeface="+mn-lt"/>
              </a:rPr>
              <a:t>1912</a:t>
            </a:r>
            <a:endParaRPr lang="en-US" b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3083348" y="1267858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0" dirty="0">
                <a:solidFill>
                  <a:schemeClr val="bg1"/>
                </a:solidFill>
                <a:latin typeface="+mn-lt"/>
              </a:rPr>
              <a:t>1927</a:t>
            </a:r>
            <a:endParaRPr lang="en-US" b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5893222" y="1255350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0" dirty="0">
                <a:solidFill>
                  <a:schemeClr val="bg1"/>
                </a:solidFill>
                <a:latin typeface="+mn-lt"/>
              </a:rPr>
              <a:t>1929</a:t>
            </a:r>
            <a:endParaRPr lang="en-US" b="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85172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5"/>
          <p:cNvSpPr>
            <a:spLocks noChangeArrowheads="1"/>
          </p:cNvSpPr>
          <p:nvPr/>
        </p:nvSpPr>
        <p:spPr bwMode="auto">
          <a:xfrm>
            <a:off x="0" y="35625"/>
            <a:ext cx="6494463" cy="61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Mt</a:t>
            </a:r>
            <a:r>
              <a:rPr kumimoji="1" lang="cs-CZ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. Wilson (1917)</a:t>
            </a:r>
          </a:p>
        </p:txBody>
      </p:sp>
      <p:pic>
        <p:nvPicPr>
          <p:cNvPr id="21507" name="Picture 4" descr="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0413"/>
            <a:ext cx="9144000" cy="609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5970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5"/>
          <p:cNvSpPr>
            <a:spLocks noChangeArrowheads="1"/>
          </p:cNvSpPr>
          <p:nvPr/>
        </p:nvSpPr>
        <p:spPr bwMode="auto">
          <a:xfrm>
            <a:off x="238125" y="209550"/>
            <a:ext cx="2874963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Edwin </a:t>
            </a:r>
            <a:r>
              <a:rPr kumimoji="1" lang="cs-CZ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Hubble</a:t>
            </a:r>
            <a:r>
              <a:rPr kumimoji="1" lang="cs-CZ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Mt</a:t>
            </a:r>
            <a:r>
              <a:rPr kumimoji="1" lang="cs-CZ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. Wilson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(1919–1953)</a:t>
            </a:r>
          </a:p>
        </p:txBody>
      </p:sp>
      <p:pic>
        <p:nvPicPr>
          <p:cNvPr id="25603" name="Picture 5" descr="2_hubble_mtwils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007" y="1"/>
            <a:ext cx="5445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4_mount_wilson_sma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2512"/>
            <a:ext cx="3703915" cy="465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8928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7"/>
          <p:cNvSpPr>
            <a:spLocks noChangeArrowheads="1"/>
          </p:cNvSpPr>
          <p:nvPr/>
        </p:nvSpPr>
        <p:spPr bwMode="auto">
          <a:xfrm>
            <a:off x="0" y="47500"/>
            <a:ext cx="8501063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1929 – expanze</a:t>
            </a:r>
          </a:p>
        </p:txBody>
      </p:sp>
      <p:graphicFrame>
        <p:nvGraphicFramePr>
          <p:cNvPr id="26628" name="Object 10"/>
          <p:cNvGraphicFramePr>
            <a:graphicFrameLocks noChangeAspect="1"/>
          </p:cNvGraphicFramePr>
          <p:nvPr>
            <p:extLst/>
          </p:nvPr>
        </p:nvGraphicFramePr>
        <p:xfrm>
          <a:off x="498475" y="992441"/>
          <a:ext cx="2357437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652" name="Equation" r:id="rId3" imgW="1130040" imgH="431640" progId="Equation.DSMT4">
                  <p:embed/>
                </p:oleObj>
              </mc:Choice>
              <mc:Fallback>
                <p:oleObj name="Equation" r:id="rId3" imgW="1130040" imgH="431640" progId="Equation.DSMT4">
                  <p:embed/>
                  <p:pic>
                    <p:nvPicPr>
                      <p:cNvPr id="26628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475" y="992441"/>
                        <a:ext cx="2357437" cy="90170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Obrázek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9958" y="4343400"/>
            <a:ext cx="2912012" cy="1820007"/>
          </a:xfrm>
          <a:prstGeom prst="rect">
            <a:avLst/>
          </a:prstGeom>
        </p:spPr>
      </p:pic>
      <p:graphicFrame>
        <p:nvGraphicFramePr>
          <p:cNvPr id="3" name="Objekt 2"/>
          <p:cNvGraphicFramePr>
            <a:graphicFrameLocks noChangeAspect="1"/>
          </p:cNvGraphicFramePr>
          <p:nvPr>
            <p:extLst/>
          </p:nvPr>
        </p:nvGraphicFramePr>
        <p:xfrm>
          <a:off x="0" y="3169783"/>
          <a:ext cx="5249008" cy="36882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653" name="PHOTO-PAINT" r:id="rId6" imgW="8147160" imgH="5724000" progId="CorelPhotoPaint.Image.12">
                  <p:embed/>
                </p:oleObj>
              </mc:Choice>
              <mc:Fallback>
                <p:oleObj name="PHOTO-PAINT" r:id="rId6" imgW="8147160" imgH="5724000" progId="CorelPhotoPaint.Image.12">
                  <p:embed/>
                  <p:pic>
                    <p:nvPicPr>
                      <p:cNvPr id="3" name="Objek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0" y="3169783"/>
                        <a:ext cx="5249008" cy="36882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8"/>
          <p:cNvGraphicFramePr>
            <a:graphicFrameLocks noChangeAspect="1"/>
          </p:cNvGraphicFramePr>
          <p:nvPr>
            <p:extLst/>
          </p:nvPr>
        </p:nvGraphicFramePr>
        <p:xfrm>
          <a:off x="4281854" y="0"/>
          <a:ext cx="4862146" cy="31983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654" name="PHOTO-PAINT" r:id="rId8" imgW="7164179" imgH="4713276" progId="CorelPhotoPaint.Image.12">
                  <p:embed/>
                </p:oleObj>
              </mc:Choice>
              <mc:Fallback>
                <p:oleObj name="PHOTO-PAINT" r:id="rId8" imgW="7164179" imgH="4713276" progId="CorelPhotoPaint.Image.12">
                  <p:embed/>
                  <p:pic>
                    <p:nvPicPr>
                      <p:cNvPr id="8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1854" y="0"/>
                        <a:ext cx="4862146" cy="31983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38167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508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0" y="0"/>
            <a:ext cx="8861425" cy="623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Kosmologický princip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2731"/>
            <a:ext cx="9144000" cy="569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17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1715"/>
            <a:ext cx="9144000" cy="5951220"/>
          </a:xfrm>
          <a:prstGeom prst="rect">
            <a:avLst/>
          </a:prstGeom>
        </p:spPr>
      </p:pic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0" y="47500"/>
            <a:ext cx="8861425" cy="623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Kosmologický princip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3528806" y="5655323"/>
            <a:ext cx="555953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>
                <a:solidFill>
                  <a:schemeClr val="accent1"/>
                </a:solidFill>
                <a:latin typeface="+mn-lt"/>
              </a:rPr>
              <a:t>ve vesmíru není žádné preferované místo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>
                <a:solidFill>
                  <a:schemeClr val="accent1"/>
                </a:solidFill>
                <a:latin typeface="+mn-lt"/>
              </a:rPr>
              <a:t>v libovolném místě vesmír vypadá přibližně stejně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>
                <a:solidFill>
                  <a:schemeClr val="accent1"/>
                </a:solidFill>
                <a:latin typeface="+mn-lt"/>
              </a:rPr>
              <a:t>expanze probíhá ze všech bodů vesmíru</a:t>
            </a:r>
            <a:endParaRPr lang="en-US" sz="1600" b="0" dirty="0">
              <a:solidFill>
                <a:schemeClr val="accent1"/>
              </a:solidFill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>
                <a:solidFill>
                  <a:schemeClr val="accent1"/>
                </a:solidFill>
                <a:latin typeface="+mn-lt"/>
              </a:rPr>
              <a:t>ve všech směrech a místech je podobné rozložení látky</a:t>
            </a:r>
          </a:p>
        </p:txBody>
      </p:sp>
    </p:spTree>
    <p:extLst>
      <p:ext uri="{BB962C8B-B14F-4D97-AF65-F5344CB8AC3E}">
        <p14:creationId xmlns:p14="http://schemas.microsoft.com/office/powerpoint/2010/main" val="4232239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0" y="47500"/>
            <a:ext cx="8861425" cy="623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Kosmologický princip</a:t>
            </a:r>
          </a:p>
        </p:txBody>
      </p:sp>
      <p:pic>
        <p:nvPicPr>
          <p:cNvPr id="2" name="The Cosmological Principl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968568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481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46000">
              <a:schemeClr val="accent5">
                <a:lumMod val="95000"/>
                <a:lumOff val="5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/>
          <p:cNvSpPr txBox="1"/>
          <p:nvPr/>
        </p:nvSpPr>
        <p:spPr>
          <a:xfrm>
            <a:off x="264274" y="1522151"/>
            <a:ext cx="410647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Život v pokřiveném světě  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Kosmologický princip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Konečnost a hranice</a:t>
            </a:r>
          </a:p>
          <a:p>
            <a:pPr marL="400050" lvl="0" indent="-400050">
              <a:lnSpc>
                <a:spcPct val="150000"/>
              </a:lnSpc>
              <a:buFont typeface="+mj-lt"/>
              <a:buAutoNum type="arabicPeriod"/>
              <a:defRPr/>
            </a:pPr>
            <a:r>
              <a:rPr lang="cs-CZ" sz="1800" b="0" dirty="0">
                <a:solidFill>
                  <a:srgbClr val="010000"/>
                </a:solidFill>
                <a:latin typeface="Arial"/>
              </a:rPr>
              <a:t>Fotometrický paradox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Život v konečném vesmíru?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Modely vzniku vesmíru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584" y="0"/>
            <a:ext cx="45154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2653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5528262" y="2255778"/>
            <a:ext cx="2512612" cy="623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Albert Einstein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1614115" y="485089"/>
            <a:ext cx="642675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000" b="0" i="1" dirty="0" err="1">
                <a:solidFill>
                  <a:schemeClr val="accent1"/>
                </a:solidFill>
                <a:latin typeface="+mn-lt"/>
              </a:rPr>
              <a:t>Pouze</a:t>
            </a:r>
            <a:r>
              <a:rPr lang="en-US" sz="3000" b="0" i="1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en-US" sz="3000" b="0" i="1" dirty="0" err="1">
                <a:solidFill>
                  <a:schemeClr val="accent1"/>
                </a:solidFill>
                <a:latin typeface="+mn-lt"/>
              </a:rPr>
              <a:t>dvě</a:t>
            </a:r>
            <a:r>
              <a:rPr lang="en-US" sz="3000" b="0" i="1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en-US" sz="3000" b="0" i="1" dirty="0" err="1">
                <a:solidFill>
                  <a:schemeClr val="accent1"/>
                </a:solidFill>
                <a:latin typeface="+mn-lt"/>
              </a:rPr>
              <a:t>věci</a:t>
            </a:r>
            <a:r>
              <a:rPr lang="en-US" sz="3000" b="0" i="1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en-US" sz="3000" b="0" i="1" dirty="0" err="1">
                <a:solidFill>
                  <a:schemeClr val="accent1"/>
                </a:solidFill>
                <a:latin typeface="+mn-lt"/>
              </a:rPr>
              <a:t>jsou</a:t>
            </a:r>
            <a:r>
              <a:rPr lang="en-US" sz="3000" b="0" i="1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en-US" sz="3000" b="0" i="1" dirty="0" err="1">
                <a:solidFill>
                  <a:schemeClr val="accent1"/>
                </a:solidFill>
                <a:latin typeface="+mn-lt"/>
              </a:rPr>
              <a:t>nekonečné</a:t>
            </a:r>
            <a:r>
              <a:rPr lang="en-US" sz="3000" b="0" i="1" dirty="0">
                <a:solidFill>
                  <a:schemeClr val="accent1"/>
                </a:solidFill>
                <a:latin typeface="+mn-lt"/>
              </a:rPr>
              <a:t>.</a:t>
            </a:r>
            <a:endParaRPr lang="cs-CZ" sz="3000" b="0" i="1" dirty="0">
              <a:solidFill>
                <a:schemeClr val="accent1"/>
              </a:solidFill>
              <a:latin typeface="+mn-lt"/>
            </a:endParaRPr>
          </a:p>
          <a:p>
            <a:pPr algn="r"/>
            <a:r>
              <a:rPr lang="en-US" sz="3000" b="0" i="1" dirty="0" err="1">
                <a:solidFill>
                  <a:schemeClr val="accent1"/>
                </a:solidFill>
                <a:latin typeface="+mn-lt"/>
              </a:rPr>
              <a:t>Vesmír</a:t>
            </a:r>
            <a:r>
              <a:rPr lang="en-US" sz="3000" b="0" i="1" dirty="0">
                <a:solidFill>
                  <a:schemeClr val="accent1"/>
                </a:solidFill>
                <a:latin typeface="+mn-lt"/>
              </a:rPr>
              <a:t> a </a:t>
            </a:r>
            <a:r>
              <a:rPr lang="en-US" sz="3000" b="0" i="1" dirty="0" err="1">
                <a:solidFill>
                  <a:schemeClr val="accent1"/>
                </a:solidFill>
                <a:latin typeface="+mn-lt"/>
              </a:rPr>
              <a:t>lidská</a:t>
            </a:r>
            <a:r>
              <a:rPr lang="en-US" sz="3000" b="0" i="1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en-US" sz="3000" b="0" i="1" dirty="0" err="1">
                <a:solidFill>
                  <a:schemeClr val="accent1"/>
                </a:solidFill>
                <a:latin typeface="+mn-lt"/>
              </a:rPr>
              <a:t>hloupost</a:t>
            </a:r>
            <a:r>
              <a:rPr lang="en-US" sz="3000" b="0" i="1" dirty="0">
                <a:solidFill>
                  <a:schemeClr val="accent1"/>
                </a:solidFill>
                <a:latin typeface="+mn-lt"/>
              </a:rPr>
              <a:t>.</a:t>
            </a:r>
            <a:endParaRPr lang="cs-CZ" sz="3000" b="0" i="1" dirty="0">
              <a:solidFill>
                <a:schemeClr val="accent1"/>
              </a:solidFill>
              <a:latin typeface="+mn-lt"/>
            </a:endParaRPr>
          </a:p>
          <a:p>
            <a:pPr algn="r"/>
            <a:r>
              <a:rPr lang="en-US" sz="3000" b="0" i="1" dirty="0">
                <a:solidFill>
                  <a:schemeClr val="accent1"/>
                </a:solidFill>
                <a:latin typeface="+mn-lt"/>
              </a:rPr>
              <a:t>U </a:t>
            </a:r>
            <a:r>
              <a:rPr lang="en-US" sz="3000" b="0" i="1" dirty="0" err="1">
                <a:solidFill>
                  <a:schemeClr val="accent1"/>
                </a:solidFill>
                <a:latin typeface="+mn-lt"/>
              </a:rPr>
              <a:t>té</a:t>
            </a:r>
            <a:r>
              <a:rPr lang="en-US" sz="3000" b="0" i="1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en-US" sz="3000" b="0" i="1" dirty="0" err="1">
                <a:solidFill>
                  <a:schemeClr val="accent1"/>
                </a:solidFill>
                <a:latin typeface="+mn-lt"/>
              </a:rPr>
              <a:t>první</a:t>
            </a:r>
            <a:r>
              <a:rPr lang="en-US" sz="3000" b="0" i="1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en-US" sz="3000" b="0" i="1" dirty="0" err="1">
                <a:solidFill>
                  <a:schemeClr val="accent1"/>
                </a:solidFill>
                <a:latin typeface="+mn-lt"/>
              </a:rPr>
              <a:t>si</a:t>
            </a:r>
            <a:r>
              <a:rPr lang="en-US" sz="3000" b="0" i="1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en-US" sz="3000" b="0" i="1" dirty="0" err="1">
                <a:solidFill>
                  <a:schemeClr val="accent1"/>
                </a:solidFill>
                <a:latin typeface="+mn-lt"/>
              </a:rPr>
              <a:t>tím</a:t>
            </a:r>
            <a:r>
              <a:rPr lang="en-US" sz="3000" b="0" i="1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en-US" sz="3000" b="0" i="1" dirty="0" err="1">
                <a:solidFill>
                  <a:schemeClr val="accent1"/>
                </a:solidFill>
                <a:latin typeface="+mn-lt"/>
              </a:rPr>
              <a:t>však</a:t>
            </a:r>
            <a:r>
              <a:rPr lang="en-US" sz="3000" b="0" i="1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en-US" sz="3000" b="0" i="1" dirty="0" err="1">
                <a:solidFill>
                  <a:schemeClr val="accent1"/>
                </a:solidFill>
                <a:latin typeface="+mn-lt"/>
              </a:rPr>
              <a:t>nejsem</a:t>
            </a:r>
            <a:r>
              <a:rPr lang="en-US" sz="3000" b="0" i="1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en-US" sz="3000" b="0" i="1" dirty="0" err="1">
                <a:solidFill>
                  <a:schemeClr val="accent1"/>
                </a:solidFill>
                <a:latin typeface="+mn-lt"/>
              </a:rPr>
              <a:t>tak</a:t>
            </a:r>
            <a:r>
              <a:rPr lang="en-US" sz="3000" b="0" i="1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en-US" sz="3000" b="0" i="1" dirty="0" err="1">
                <a:solidFill>
                  <a:schemeClr val="accent1"/>
                </a:solidFill>
                <a:latin typeface="+mn-lt"/>
              </a:rPr>
              <a:t>jist</a:t>
            </a:r>
            <a:r>
              <a:rPr lang="en-US" sz="3000" b="0" dirty="0">
                <a:solidFill>
                  <a:schemeClr val="accent1"/>
                </a:solidFill>
                <a:latin typeface="+mn-lt"/>
              </a:rPr>
              <a:t>.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557" y="3503221"/>
            <a:ext cx="2912134" cy="3354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018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" y="0"/>
            <a:ext cx="9141825" cy="6858000"/>
          </a:xfrm>
          <a:prstGeom prst="rect">
            <a:avLst/>
          </a:prstGeom>
        </p:spPr>
      </p:pic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3402"/>
            <a:ext cx="6096000" cy="640080"/>
          </a:xfrm>
        </p:spPr>
        <p:txBody>
          <a:bodyPr/>
          <a:lstStyle/>
          <a:p>
            <a:r>
              <a:rPr lang="cs-CZ" altLang="en-US" sz="2800" dirty="0"/>
              <a:t>Konečný, nebo nekonečný?</a:t>
            </a:r>
          </a:p>
        </p:txBody>
      </p:sp>
    </p:spTree>
    <p:extLst>
      <p:ext uri="{BB962C8B-B14F-4D97-AF65-F5344CB8AC3E}">
        <p14:creationId xmlns:p14="http://schemas.microsoft.com/office/powerpoint/2010/main" val="1286323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226"/>
            <a:ext cx="4562947" cy="3422210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1055" y="0"/>
            <a:ext cx="4562946" cy="342221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09145"/>
            <a:ext cx="4581055" cy="3435791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1054" y="3435790"/>
            <a:ext cx="4562945" cy="3422209"/>
          </a:xfrm>
          <a:prstGeom prst="rect">
            <a:avLst/>
          </a:prstGeom>
        </p:spPr>
      </p:pic>
      <p:sp>
        <p:nvSpPr>
          <p:cNvPr id="7" name="Obdélník 6"/>
          <p:cNvSpPr/>
          <p:nvPr/>
        </p:nvSpPr>
        <p:spPr bwMode="auto">
          <a:xfrm>
            <a:off x="-81481" y="3396990"/>
            <a:ext cx="9225482" cy="6466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Obdélník 7"/>
          <p:cNvSpPr/>
          <p:nvPr/>
        </p:nvSpPr>
        <p:spPr bwMode="auto">
          <a:xfrm>
            <a:off x="4526455" y="-46609"/>
            <a:ext cx="84734" cy="719199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78378" y="-27731"/>
            <a:ext cx="4167051" cy="69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Žádný</a:t>
            </a:r>
            <a:r>
              <a:rPr kumimoji="1" lang="cs-CZ" altLang="cs-CZ" sz="2800" b="1" i="0" u="none" strike="noStrike" kern="1200" cap="none" spc="0" normalizeH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v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esmír nemá hranici </a:t>
            </a:r>
          </a:p>
        </p:txBody>
      </p:sp>
    </p:spTree>
    <p:extLst>
      <p:ext uri="{BB962C8B-B14F-4D97-AF65-F5344CB8AC3E}">
        <p14:creationId xmlns:p14="http://schemas.microsoft.com/office/powerpoint/2010/main" val="2512518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0" y="47500"/>
            <a:ext cx="8861425" cy="623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Existuje ale hranice časová – horizont</a:t>
            </a: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338" y="652397"/>
            <a:ext cx="6081525" cy="60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745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0" y="47500"/>
            <a:ext cx="8861425" cy="623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Existuje ale hranice časová – horizont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81022"/>
            <a:ext cx="9144000" cy="544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350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169817" y="2829889"/>
            <a:ext cx="8861425" cy="623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Cesta ze Země k horizontu</a:t>
            </a:r>
            <a:r>
              <a:rPr kumimoji="1" lang="cs-CZ" altLang="cs-CZ" sz="2800" b="1" i="0" u="none" strike="noStrike" kern="1200" cap="none" spc="0" normalizeH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vesmíru</a:t>
            </a:r>
          </a:p>
          <a:p>
            <a:pPr marL="0" marR="0" lvl="0" indent="0" algn="ctr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2800" baseline="0" dirty="0">
                <a:solidFill>
                  <a:schemeClr val="accent1"/>
                </a:solidFill>
                <a:latin typeface="Arial Narrow" panose="020B0606020202030204" pitchFamily="34" charset="0"/>
              </a:rPr>
              <a:t>a zase zpátky</a:t>
            </a:r>
            <a:endParaRPr kumimoji="1" lang="cs-CZ" altLang="cs-CZ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5792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46000">
              <a:schemeClr val="accent5">
                <a:lumMod val="95000"/>
                <a:lumOff val="5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/>
          <p:cNvSpPr txBox="1"/>
          <p:nvPr/>
        </p:nvSpPr>
        <p:spPr>
          <a:xfrm>
            <a:off x="264274" y="1522151"/>
            <a:ext cx="410647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indent="-400050">
              <a:lnSpc>
                <a:spcPct val="150000"/>
              </a:lnSpc>
              <a:buFont typeface="+mj-lt"/>
              <a:buAutoNum type="arabicPeriod"/>
            </a:pPr>
            <a:r>
              <a:rPr lang="cs-CZ" sz="18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Život v pokřiveném světě  </a:t>
            </a:r>
          </a:p>
          <a:p>
            <a:pPr marL="400050" indent="-400050">
              <a:lnSpc>
                <a:spcPct val="150000"/>
              </a:lnSpc>
              <a:buFont typeface="+mj-lt"/>
              <a:buAutoNum type="arabi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Kosmologický princip</a:t>
            </a:r>
          </a:p>
          <a:p>
            <a:pPr marL="400050" indent="-400050">
              <a:lnSpc>
                <a:spcPct val="150000"/>
              </a:lnSpc>
              <a:buFont typeface="+mj-lt"/>
              <a:buAutoNum type="arabi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Konečnost a hranice</a:t>
            </a:r>
          </a:p>
          <a:p>
            <a:pPr marL="400050" indent="-400050">
              <a:lnSpc>
                <a:spcPct val="150000"/>
              </a:lnSpc>
              <a:buFont typeface="+mj-lt"/>
              <a:buAutoNum type="arabi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Fotometrický paradox</a:t>
            </a:r>
          </a:p>
          <a:p>
            <a:pPr marL="400050" indent="-400050">
              <a:lnSpc>
                <a:spcPct val="150000"/>
              </a:lnSpc>
              <a:buFont typeface="+mj-lt"/>
              <a:buAutoNum type="arabi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Život v konečném vesmíru?</a:t>
            </a:r>
          </a:p>
          <a:p>
            <a:pPr marL="400050" indent="-400050">
              <a:lnSpc>
                <a:spcPct val="150000"/>
              </a:lnSpc>
              <a:buFont typeface="+mj-lt"/>
              <a:buAutoNum type="arabi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Modely vzniku vesmíru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643" y="0"/>
            <a:ext cx="44633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9447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ur Cosmic Horizo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094756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826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9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46000">
              <a:schemeClr val="accent5">
                <a:lumMod val="95000"/>
                <a:lumOff val="5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/>
          <p:cNvSpPr txBox="1"/>
          <p:nvPr/>
        </p:nvSpPr>
        <p:spPr>
          <a:xfrm>
            <a:off x="264274" y="1522151"/>
            <a:ext cx="410647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Život v pokřiveném světě  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Kosmologický princip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Konečnost a hranice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Fotometrický paradox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Život v konečném vesmíru?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Modely vzniku vesmíru</a:t>
            </a: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0748" y="0"/>
            <a:ext cx="47732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0452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0" y="23853"/>
            <a:ext cx="8861425" cy="623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Fotometrický (Koperníkův, 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Olbersův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)</a:t>
            </a:r>
            <a:r>
              <a:rPr kumimoji="1" lang="cs-CZ" altLang="cs-CZ" sz="2800" b="1" i="0" u="none" strike="noStrike" kern="1200" cap="none" spc="0" normalizeH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paradox</a:t>
            </a:r>
            <a:endParaRPr kumimoji="1" lang="cs-CZ" altLang="cs-CZ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381"/>
            <a:ext cx="9144000" cy="6093619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1" y="4958434"/>
            <a:ext cx="2221992" cy="1883664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168517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0" y="23853"/>
            <a:ext cx="8861425" cy="623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Fotometrický (Koperníkův, 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Olbersův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)</a:t>
            </a:r>
            <a:r>
              <a:rPr kumimoji="1" lang="cs-CZ" altLang="cs-CZ" sz="2800" b="1" i="0" u="none" strike="noStrike" kern="1200" cap="none" spc="0" normalizeH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paradox</a:t>
            </a:r>
            <a:endParaRPr kumimoji="1" lang="cs-CZ" altLang="cs-CZ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3722" y="3601229"/>
            <a:ext cx="3153647" cy="3153647"/>
          </a:xfrm>
          <a:prstGeom prst="rect">
            <a:avLst/>
          </a:prstGeom>
        </p:spPr>
      </p:pic>
      <p:pic>
        <p:nvPicPr>
          <p:cNvPr id="2" name="Obráze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818997"/>
            <a:ext cx="6646294" cy="4984720"/>
          </a:xfrm>
          <a:prstGeom prst="rect">
            <a:avLst/>
          </a:prstGeom>
        </p:spPr>
      </p:pic>
      <p:sp>
        <p:nvSpPr>
          <p:cNvPr id="3" name="Obdélník 2"/>
          <p:cNvSpPr/>
          <p:nvPr/>
        </p:nvSpPr>
        <p:spPr bwMode="auto">
          <a:xfrm>
            <a:off x="405517" y="5390997"/>
            <a:ext cx="1677725" cy="39756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71562" y="5375842"/>
            <a:ext cx="1377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800" b="0" dirty="0">
                <a:solidFill>
                  <a:schemeClr val="tx2"/>
                </a:solidFill>
                <a:latin typeface="+mn-lt"/>
              </a:rPr>
              <a:t>pozorovatel</a:t>
            </a:r>
            <a:endParaRPr lang="en-US" sz="1800" b="0" dirty="0">
              <a:solidFill>
                <a:schemeClr val="tx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41182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410" y="69969"/>
            <a:ext cx="2472455" cy="3317988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052" y="87535"/>
            <a:ext cx="2630065" cy="3300421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5484" y="3392170"/>
            <a:ext cx="2662745" cy="3371018"/>
          </a:xfrm>
          <a:prstGeom prst="rect">
            <a:avLst/>
          </a:prstGeom>
        </p:spPr>
      </p:pic>
      <p:sp>
        <p:nvSpPr>
          <p:cNvPr id="8" name="Obdélník 7"/>
          <p:cNvSpPr/>
          <p:nvPr/>
        </p:nvSpPr>
        <p:spPr bwMode="auto">
          <a:xfrm>
            <a:off x="380010" y="3342236"/>
            <a:ext cx="8805946" cy="4571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533645" y="1169815"/>
            <a:ext cx="11977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b="0" dirty="0">
                <a:solidFill>
                  <a:schemeClr val="bg2"/>
                </a:solidFill>
                <a:latin typeface="+mn-lt"/>
              </a:rPr>
              <a:t>Jan Kepler</a:t>
            </a:r>
          </a:p>
          <a:p>
            <a:pPr algn="ctr"/>
            <a:r>
              <a:rPr lang="cs-CZ" b="0" dirty="0">
                <a:solidFill>
                  <a:schemeClr val="bg2"/>
                </a:solidFill>
                <a:latin typeface="+mn-lt"/>
              </a:rPr>
              <a:t>(1571–1630)</a:t>
            </a:r>
          </a:p>
        </p:txBody>
      </p:sp>
      <p:sp>
        <p:nvSpPr>
          <p:cNvPr id="11" name="TextovéPole 10"/>
          <p:cNvSpPr txBox="1"/>
          <p:nvPr/>
        </p:nvSpPr>
        <p:spPr>
          <a:xfrm>
            <a:off x="4549608" y="1163973"/>
            <a:ext cx="166744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cs-CZ" b="0" dirty="0">
                <a:solidFill>
                  <a:schemeClr val="bg2"/>
                </a:solidFill>
                <a:latin typeface="+mn-lt"/>
              </a:rPr>
              <a:t>Jean Phillipe</a:t>
            </a:r>
          </a:p>
          <a:p>
            <a:pPr algn="r"/>
            <a:r>
              <a:rPr lang="cs-CZ" b="0" dirty="0" err="1">
                <a:solidFill>
                  <a:schemeClr val="bg2"/>
                </a:solidFill>
                <a:latin typeface="+mn-lt"/>
              </a:rPr>
              <a:t>Loys</a:t>
            </a:r>
            <a:r>
              <a:rPr lang="cs-CZ" b="0" dirty="0">
                <a:solidFill>
                  <a:schemeClr val="bg2"/>
                </a:solidFill>
                <a:latin typeface="+mn-lt"/>
              </a:rPr>
              <a:t> de </a:t>
            </a:r>
            <a:r>
              <a:rPr lang="cs-CZ" b="0" dirty="0" err="1">
                <a:solidFill>
                  <a:schemeClr val="bg2"/>
                </a:solidFill>
                <a:latin typeface="+mn-lt"/>
              </a:rPr>
              <a:t>Chaseaux</a:t>
            </a:r>
            <a:endParaRPr lang="cs-CZ" b="0" dirty="0">
              <a:solidFill>
                <a:schemeClr val="bg2"/>
              </a:solidFill>
              <a:latin typeface="+mn-lt"/>
            </a:endParaRPr>
          </a:p>
          <a:p>
            <a:pPr algn="r"/>
            <a:r>
              <a:rPr lang="cs-CZ" b="0" dirty="0">
                <a:solidFill>
                  <a:schemeClr val="bg2"/>
                </a:solidFill>
                <a:latin typeface="+mn-lt"/>
              </a:rPr>
              <a:t>(1717–1751)</a:t>
            </a:r>
          </a:p>
        </p:txBody>
      </p:sp>
      <p:sp>
        <p:nvSpPr>
          <p:cNvPr id="12" name="TextovéPole 11"/>
          <p:cNvSpPr txBox="1"/>
          <p:nvPr/>
        </p:nvSpPr>
        <p:spPr>
          <a:xfrm>
            <a:off x="0" y="4827554"/>
            <a:ext cx="119776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cs-CZ" b="0" dirty="0">
                <a:solidFill>
                  <a:schemeClr val="bg2"/>
                </a:solidFill>
                <a:latin typeface="+mn-lt"/>
              </a:rPr>
              <a:t>Heinrich</a:t>
            </a:r>
          </a:p>
          <a:p>
            <a:pPr algn="r"/>
            <a:r>
              <a:rPr lang="cs-CZ" b="0" dirty="0">
                <a:solidFill>
                  <a:schemeClr val="bg2"/>
                </a:solidFill>
                <a:latin typeface="+mn-lt"/>
              </a:rPr>
              <a:t>Wilhelm</a:t>
            </a:r>
          </a:p>
          <a:p>
            <a:pPr algn="r"/>
            <a:r>
              <a:rPr lang="cs-CZ" b="0" dirty="0" err="1">
                <a:solidFill>
                  <a:schemeClr val="bg2"/>
                </a:solidFill>
                <a:latin typeface="+mn-lt"/>
              </a:rPr>
              <a:t>Olbers</a:t>
            </a:r>
            <a:endParaRPr lang="cs-CZ" b="0" dirty="0">
              <a:solidFill>
                <a:schemeClr val="bg2"/>
              </a:solidFill>
              <a:latin typeface="+mn-lt"/>
            </a:endParaRPr>
          </a:p>
          <a:p>
            <a:pPr algn="r"/>
            <a:r>
              <a:rPr lang="cs-CZ" b="0" dirty="0">
                <a:solidFill>
                  <a:schemeClr val="bg2"/>
                </a:solidFill>
                <a:latin typeface="+mn-lt"/>
              </a:rPr>
              <a:t>(1758–1840)</a:t>
            </a:r>
          </a:p>
        </p:txBody>
      </p:sp>
      <p:pic>
        <p:nvPicPr>
          <p:cNvPr id="13" name="Obrázek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2031" y="3389841"/>
            <a:ext cx="2655664" cy="3394231"/>
          </a:xfrm>
          <a:prstGeom prst="rect">
            <a:avLst/>
          </a:prstGeom>
        </p:spPr>
      </p:pic>
      <p:sp>
        <p:nvSpPr>
          <p:cNvPr id="14" name="TextovéPole 13"/>
          <p:cNvSpPr txBox="1"/>
          <p:nvPr/>
        </p:nvSpPr>
        <p:spPr>
          <a:xfrm>
            <a:off x="4491140" y="4827533"/>
            <a:ext cx="119776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cs-CZ" b="0" dirty="0">
                <a:solidFill>
                  <a:schemeClr val="bg2"/>
                </a:solidFill>
                <a:latin typeface="+mn-lt"/>
              </a:rPr>
              <a:t>Edgar</a:t>
            </a:r>
          </a:p>
          <a:p>
            <a:pPr algn="r"/>
            <a:r>
              <a:rPr lang="cs-CZ" b="0" dirty="0">
                <a:solidFill>
                  <a:schemeClr val="bg2"/>
                </a:solidFill>
                <a:latin typeface="+mn-lt"/>
              </a:rPr>
              <a:t>Alan</a:t>
            </a:r>
          </a:p>
          <a:p>
            <a:pPr algn="r"/>
            <a:r>
              <a:rPr lang="cs-CZ" b="0" dirty="0" err="1">
                <a:solidFill>
                  <a:schemeClr val="bg2"/>
                </a:solidFill>
                <a:latin typeface="+mn-lt"/>
              </a:rPr>
              <a:t>Poe</a:t>
            </a:r>
            <a:endParaRPr lang="cs-CZ" b="0" dirty="0">
              <a:solidFill>
                <a:schemeClr val="bg2"/>
              </a:solidFill>
              <a:latin typeface="+mn-lt"/>
            </a:endParaRPr>
          </a:p>
          <a:p>
            <a:pPr algn="r"/>
            <a:r>
              <a:rPr lang="cs-CZ" b="0" dirty="0">
                <a:solidFill>
                  <a:schemeClr val="bg2"/>
                </a:solidFill>
                <a:latin typeface="+mn-lt"/>
              </a:rPr>
              <a:t>(1809–1849)</a:t>
            </a:r>
          </a:p>
        </p:txBody>
      </p:sp>
      <p:sp>
        <p:nvSpPr>
          <p:cNvPr id="15" name="TextovéPole 14"/>
          <p:cNvSpPr txBox="1"/>
          <p:nvPr/>
        </p:nvSpPr>
        <p:spPr>
          <a:xfrm>
            <a:off x="3545735" y="118467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  <a:latin typeface="+mn-lt"/>
              </a:rPr>
              <a:t>1610</a:t>
            </a:r>
          </a:p>
        </p:txBody>
      </p:sp>
      <p:sp>
        <p:nvSpPr>
          <p:cNvPr id="16" name="TextovéPole 15"/>
          <p:cNvSpPr txBox="1"/>
          <p:nvPr/>
        </p:nvSpPr>
        <p:spPr>
          <a:xfrm>
            <a:off x="8090834" y="118466"/>
            <a:ext cx="7361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+mn-lt"/>
              </a:rPr>
              <a:t>~ </a:t>
            </a:r>
            <a:r>
              <a:rPr lang="cs-CZ" dirty="0">
                <a:solidFill>
                  <a:schemeClr val="bg1"/>
                </a:solidFill>
                <a:latin typeface="+mn-lt"/>
              </a:rPr>
              <a:t>1740</a:t>
            </a:r>
          </a:p>
        </p:txBody>
      </p:sp>
      <p:sp>
        <p:nvSpPr>
          <p:cNvPr id="17" name="TextovéPole 16"/>
          <p:cNvSpPr txBox="1"/>
          <p:nvPr/>
        </p:nvSpPr>
        <p:spPr>
          <a:xfrm>
            <a:off x="3243800" y="6422413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  <a:latin typeface="+mn-lt"/>
              </a:rPr>
              <a:t>1</a:t>
            </a:r>
            <a:r>
              <a:rPr lang="en-US" dirty="0">
                <a:solidFill>
                  <a:schemeClr val="bg1"/>
                </a:solidFill>
                <a:latin typeface="+mn-lt"/>
              </a:rPr>
              <a:t>823</a:t>
            </a:r>
            <a:endParaRPr lang="cs-CZ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8" name="TextovéPole 17"/>
          <p:cNvSpPr txBox="1"/>
          <p:nvPr/>
        </p:nvSpPr>
        <p:spPr>
          <a:xfrm>
            <a:off x="7683191" y="6455410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  <a:latin typeface="+mn-lt"/>
              </a:rPr>
              <a:t>1</a:t>
            </a:r>
            <a:r>
              <a:rPr lang="en-US" dirty="0">
                <a:solidFill>
                  <a:schemeClr val="bg1"/>
                </a:solidFill>
                <a:latin typeface="+mn-lt"/>
              </a:rPr>
              <a:t>848</a:t>
            </a:r>
            <a:endParaRPr lang="cs-CZ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7110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0" y="23853"/>
            <a:ext cx="9144000" cy="623430"/>
          </a:xfrm>
          <a:prstGeom prst="rect">
            <a:avLst/>
          </a:prstGeom>
          <a:solidFill>
            <a:schemeClr val="accent6">
              <a:lumMod val="10000"/>
              <a:alpha val="52000"/>
            </a:schemeClr>
          </a:solidFill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cs-CZ" sz="2800" dirty="0">
                <a:solidFill>
                  <a:schemeClr val="accent1"/>
                </a:solidFill>
                <a:latin typeface="Arial Narrow" panose="020B0606020202030204" pitchFamily="34" charset="0"/>
              </a:rPr>
              <a:t>„</a:t>
            </a:r>
            <a:r>
              <a:rPr lang="en-US" altLang="cs-CZ" sz="2800" dirty="0" err="1">
                <a:solidFill>
                  <a:schemeClr val="accent1"/>
                </a:solidFill>
                <a:latin typeface="Arial Narrow" panose="020B0606020202030204" pitchFamily="34" charset="0"/>
              </a:rPr>
              <a:t>Prachov</a:t>
            </a:r>
            <a:r>
              <a:rPr lang="cs-CZ" altLang="cs-CZ" sz="2800" dirty="0">
                <a:solidFill>
                  <a:schemeClr val="accent1"/>
                </a:solidFill>
                <a:latin typeface="Arial Narrow" panose="020B0606020202030204" pitchFamily="34" charset="0"/>
              </a:rPr>
              <a:t>é</a:t>
            </a:r>
            <a:r>
              <a:rPr lang="en-US" altLang="cs-CZ" sz="2800" dirty="0">
                <a:solidFill>
                  <a:schemeClr val="accent1"/>
                </a:solidFill>
                <a:latin typeface="Arial Narrow" panose="020B0606020202030204" pitchFamily="34" charset="0"/>
              </a:rPr>
              <a:t>“ v</a:t>
            </a:r>
            <a:r>
              <a:rPr lang="cs-CZ" altLang="cs-CZ" sz="2800" dirty="0" err="1">
                <a:solidFill>
                  <a:schemeClr val="accent1"/>
                </a:solidFill>
                <a:latin typeface="Arial Narrow" panose="020B0606020202030204" pitchFamily="34" charset="0"/>
              </a:rPr>
              <a:t>ysvětlení</a:t>
            </a:r>
            <a:endParaRPr kumimoji="1" lang="cs-CZ" altLang="cs-CZ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5628273" y="5835831"/>
            <a:ext cx="3328155" cy="830997"/>
          </a:xfrm>
          <a:prstGeom prst="rect">
            <a:avLst/>
          </a:prstGeom>
          <a:solidFill>
            <a:schemeClr val="accent6">
              <a:lumMod val="10000"/>
              <a:alpha val="43000"/>
            </a:schemeClr>
          </a:solidFill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>
                <a:solidFill>
                  <a:schemeClr val="accent1"/>
                </a:solidFill>
                <a:latin typeface="+mn-lt"/>
              </a:rPr>
              <a:t>světlo hvězd zastiňuje prach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>
                <a:solidFill>
                  <a:schemeClr val="accent1"/>
                </a:solidFill>
                <a:latin typeface="+mn-lt"/>
              </a:rPr>
              <a:t>termodynamická rovnováha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>
                <a:solidFill>
                  <a:schemeClr val="accent1"/>
                </a:solidFill>
                <a:latin typeface="+mn-lt"/>
              </a:rPr>
              <a:t>po určité době musí prach svítit</a:t>
            </a:r>
          </a:p>
        </p:txBody>
      </p:sp>
    </p:spTree>
    <p:extLst>
      <p:ext uri="{BB962C8B-B14F-4D97-AF65-F5344CB8AC3E}">
        <p14:creationId xmlns:p14="http://schemas.microsoft.com/office/powerpoint/2010/main" val="3554421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4087" y="1246909"/>
            <a:ext cx="5426132" cy="5426132"/>
          </a:xfrm>
          <a:prstGeom prst="rect">
            <a:avLst/>
          </a:prstGeom>
          <a:ln w="15875">
            <a:solidFill>
              <a:schemeClr val="bg1"/>
            </a:solidFill>
          </a:ln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190103"/>
            <a:ext cx="8861425" cy="623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Skutečné vysvětlení</a:t>
            </a:r>
          </a:p>
        </p:txBody>
      </p:sp>
      <p:sp>
        <p:nvSpPr>
          <p:cNvPr id="13" name="TextovéPole 12"/>
          <p:cNvSpPr txBox="1"/>
          <p:nvPr/>
        </p:nvSpPr>
        <p:spPr>
          <a:xfrm>
            <a:off x="89534" y="1109451"/>
            <a:ext cx="313900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>
                <a:solidFill>
                  <a:schemeClr val="accent1"/>
                </a:solidFill>
                <a:latin typeface="+mn-lt"/>
              </a:rPr>
              <a:t>hvězdy žijí konečnou dobu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>
                <a:solidFill>
                  <a:schemeClr val="accent1"/>
                </a:solidFill>
                <a:latin typeface="+mn-lt"/>
              </a:rPr>
              <a:t>nevyzařují nekonečně dlouho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>
                <a:solidFill>
                  <a:schemeClr val="accent1"/>
                </a:solidFill>
                <a:latin typeface="+mn-lt"/>
              </a:rPr>
              <a:t>žijí a umírají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>
                <a:solidFill>
                  <a:schemeClr val="accent1"/>
                </a:solidFill>
                <a:latin typeface="+mn-lt"/>
              </a:rPr>
              <a:t>objekty ve vesmíru se vyvíjejí</a:t>
            </a:r>
          </a:p>
        </p:txBody>
      </p:sp>
      <p:sp>
        <p:nvSpPr>
          <p:cNvPr id="14" name="Ovál 13"/>
          <p:cNvSpPr/>
          <p:nvPr/>
        </p:nvSpPr>
        <p:spPr bwMode="auto">
          <a:xfrm>
            <a:off x="3145064" y="174319"/>
            <a:ext cx="550074" cy="550074"/>
          </a:xfrm>
          <a:prstGeom prst="ellipse">
            <a:avLst/>
          </a:prstGeom>
          <a:solidFill>
            <a:schemeClr val="accent1"/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TextovéPole 14"/>
          <p:cNvSpPr txBox="1"/>
          <p:nvPr/>
        </p:nvSpPr>
        <p:spPr>
          <a:xfrm>
            <a:off x="3228535" y="218524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b="0" dirty="0">
                <a:solidFill>
                  <a:schemeClr val="tx2"/>
                </a:solidFill>
                <a:latin typeface="+mn-lt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678897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1900"/>
            <a:ext cx="9144000" cy="6227513"/>
          </a:xfrm>
          <a:prstGeom prst="rect">
            <a:avLst/>
          </a:prstGeom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190103"/>
            <a:ext cx="8861425" cy="623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Skutečné vysvětlení</a:t>
            </a:r>
          </a:p>
        </p:txBody>
      </p:sp>
      <p:sp>
        <p:nvSpPr>
          <p:cNvPr id="13" name="TextovéPole 12"/>
          <p:cNvSpPr txBox="1"/>
          <p:nvPr/>
        </p:nvSpPr>
        <p:spPr>
          <a:xfrm>
            <a:off x="89534" y="1109451"/>
            <a:ext cx="71657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>
                <a:solidFill>
                  <a:schemeClr val="accent1"/>
                </a:solidFill>
                <a:latin typeface="+mn-lt"/>
              </a:rPr>
              <a:t>vesmír není nekonečný v čase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>
                <a:solidFill>
                  <a:schemeClr val="accent1"/>
                </a:solidFill>
                <a:latin typeface="+mn-lt"/>
              </a:rPr>
              <a:t>světlo ze slupek cestuje konečnou dobu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>
                <a:solidFill>
                  <a:schemeClr val="accent1"/>
                </a:solidFill>
                <a:latin typeface="+mn-lt"/>
              </a:rPr>
              <a:t>ze vzdálenějších slupek světlo nedolétlo, protože vesmír ještě neexistoval</a:t>
            </a:r>
          </a:p>
        </p:txBody>
      </p:sp>
      <p:sp>
        <p:nvSpPr>
          <p:cNvPr id="14" name="Ovál 13"/>
          <p:cNvSpPr/>
          <p:nvPr/>
        </p:nvSpPr>
        <p:spPr bwMode="auto">
          <a:xfrm>
            <a:off x="3145064" y="174319"/>
            <a:ext cx="550074" cy="550074"/>
          </a:xfrm>
          <a:prstGeom prst="ellipse">
            <a:avLst/>
          </a:prstGeom>
          <a:solidFill>
            <a:schemeClr val="accent1"/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TextovéPole 14"/>
          <p:cNvSpPr txBox="1"/>
          <p:nvPr/>
        </p:nvSpPr>
        <p:spPr>
          <a:xfrm>
            <a:off x="3228535" y="218524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b="0" dirty="0">
                <a:solidFill>
                  <a:schemeClr val="tx2"/>
                </a:solidFill>
                <a:latin typeface="+mn-lt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611371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190103"/>
            <a:ext cx="8861425" cy="623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Skutečné vysvětlení</a:t>
            </a:r>
          </a:p>
        </p:txBody>
      </p:sp>
      <p:sp>
        <p:nvSpPr>
          <p:cNvPr id="13" name="TextovéPole 12"/>
          <p:cNvSpPr txBox="1"/>
          <p:nvPr/>
        </p:nvSpPr>
        <p:spPr>
          <a:xfrm>
            <a:off x="89534" y="1109451"/>
            <a:ext cx="41809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>
                <a:solidFill>
                  <a:schemeClr val="accent1"/>
                </a:solidFill>
                <a:latin typeface="+mn-lt"/>
              </a:rPr>
              <a:t>vesmír se rozpíná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>
                <a:solidFill>
                  <a:schemeClr val="accent1"/>
                </a:solidFill>
                <a:latin typeface="+mn-lt"/>
              </a:rPr>
              <a:t>kosmologický červený posuv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>
                <a:solidFill>
                  <a:schemeClr val="accent1"/>
                </a:solidFill>
                <a:latin typeface="+mn-lt"/>
              </a:rPr>
              <a:t>vzdálené objekty svítí v IR a mikrovlnách</a:t>
            </a:r>
          </a:p>
        </p:txBody>
      </p:sp>
      <p:sp>
        <p:nvSpPr>
          <p:cNvPr id="14" name="Ovál 13"/>
          <p:cNvSpPr/>
          <p:nvPr/>
        </p:nvSpPr>
        <p:spPr bwMode="auto">
          <a:xfrm>
            <a:off x="3145064" y="174319"/>
            <a:ext cx="550074" cy="550074"/>
          </a:xfrm>
          <a:prstGeom prst="ellipse">
            <a:avLst/>
          </a:prstGeom>
          <a:solidFill>
            <a:schemeClr val="accent1"/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TextovéPole 14"/>
          <p:cNvSpPr txBox="1"/>
          <p:nvPr/>
        </p:nvSpPr>
        <p:spPr>
          <a:xfrm>
            <a:off x="3228535" y="218524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b="0" dirty="0">
                <a:solidFill>
                  <a:schemeClr val="tx2"/>
                </a:solidFill>
                <a:latin typeface="+mn-lt"/>
              </a:rPr>
              <a:t>3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68761"/>
            <a:ext cx="9144000" cy="3353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696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190103"/>
            <a:ext cx="8861425" cy="623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Skutečné vysvětlení</a:t>
            </a:r>
          </a:p>
        </p:txBody>
      </p:sp>
      <p:sp>
        <p:nvSpPr>
          <p:cNvPr id="13" name="TextovéPole 12"/>
          <p:cNvSpPr txBox="1"/>
          <p:nvPr/>
        </p:nvSpPr>
        <p:spPr>
          <a:xfrm>
            <a:off x="89534" y="1109451"/>
            <a:ext cx="51491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>
                <a:solidFill>
                  <a:schemeClr val="accent1"/>
                </a:solidFill>
                <a:latin typeface="+mn-lt"/>
              </a:rPr>
              <a:t>světlo se šíří konečnou rychlostí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>
                <a:solidFill>
                  <a:schemeClr val="accent1"/>
                </a:solidFill>
                <a:latin typeface="+mn-lt"/>
              </a:rPr>
              <a:t>světlo z některých objektů k nám nestihlo dolétnout</a:t>
            </a:r>
          </a:p>
        </p:txBody>
      </p:sp>
      <p:sp>
        <p:nvSpPr>
          <p:cNvPr id="14" name="Ovál 13"/>
          <p:cNvSpPr/>
          <p:nvPr/>
        </p:nvSpPr>
        <p:spPr bwMode="auto">
          <a:xfrm>
            <a:off x="3145064" y="174319"/>
            <a:ext cx="550074" cy="550074"/>
          </a:xfrm>
          <a:prstGeom prst="ellipse">
            <a:avLst/>
          </a:prstGeom>
          <a:solidFill>
            <a:schemeClr val="accent1"/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TextovéPole 14"/>
          <p:cNvSpPr txBox="1"/>
          <p:nvPr/>
        </p:nvSpPr>
        <p:spPr>
          <a:xfrm>
            <a:off x="3228535" y="218524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b="0" dirty="0">
                <a:solidFill>
                  <a:schemeClr val="tx2"/>
                </a:solidFill>
                <a:latin typeface="+mn-lt"/>
              </a:rPr>
              <a:t>4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1C29D761-4D25-4371-A4A6-62E261785B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47672"/>
            <a:ext cx="9144000" cy="4910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73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0" y="0"/>
            <a:ext cx="8861425" cy="77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Einsteinův</a:t>
            </a:r>
            <a:r>
              <a:rPr kumimoji="1" lang="cs-CZ" altLang="cs-CZ" sz="2800" b="1" i="0" u="none" strike="noStrike" kern="1200" cap="none" spc="0" normalizeH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pokřivený svět</a:t>
            </a:r>
            <a:endParaRPr kumimoji="1" lang="cs-CZ" altLang="cs-CZ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2594"/>
            <a:ext cx="9144000" cy="5695406"/>
          </a:xfrm>
          <a:prstGeom prst="rect">
            <a:avLst/>
          </a:prstGeom>
        </p:spPr>
      </p:pic>
      <p:sp>
        <p:nvSpPr>
          <p:cNvPr id="4" name="TextovéPole 3"/>
          <p:cNvSpPr txBox="1"/>
          <p:nvPr/>
        </p:nvSpPr>
        <p:spPr>
          <a:xfrm>
            <a:off x="5944003" y="139599"/>
            <a:ext cx="30508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>
                <a:solidFill>
                  <a:schemeClr val="accent1"/>
                </a:solidFill>
                <a:latin typeface="+mn-lt"/>
              </a:rPr>
              <a:t>obecná relativita (1915)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>
                <a:solidFill>
                  <a:schemeClr val="accent1"/>
                </a:solidFill>
                <a:latin typeface="+mn-lt"/>
              </a:rPr>
              <a:t>geometrická teorie gravitace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>
                <a:solidFill>
                  <a:schemeClr val="accent1"/>
                </a:solidFill>
                <a:latin typeface="+mn-lt"/>
              </a:rPr>
              <a:t>princip ekvivalence</a:t>
            </a:r>
          </a:p>
        </p:txBody>
      </p:sp>
    </p:spTree>
    <p:extLst>
      <p:ext uri="{BB962C8B-B14F-4D97-AF65-F5344CB8AC3E}">
        <p14:creationId xmlns:p14="http://schemas.microsoft.com/office/powerpoint/2010/main" val="271989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final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329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39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6125"/>
          </a:xfrm>
          <a:prstGeom prst="rect">
            <a:avLst/>
          </a:prstGeom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41287" y="87464"/>
            <a:ext cx="8861425" cy="1705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Temná obloha je svědectvím</a:t>
            </a:r>
          </a:p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</a:rPr>
              <a:t>vývoje vesmíru,</a:t>
            </a:r>
          </a:p>
          <a:p>
            <a:pPr marL="285750" marR="0" lvl="0" indent="-28575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cs-CZ" sz="1600" dirty="0">
                <a:solidFill>
                  <a:schemeClr val="accent1"/>
                </a:solidFill>
                <a:latin typeface="Arial Narrow" panose="020B0606020202030204" pitchFamily="34" charset="0"/>
              </a:rPr>
              <a:t>jeho konečného stáří,</a:t>
            </a:r>
            <a:endParaRPr kumimoji="1" lang="cs-CZ" altLang="cs-CZ" sz="16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 Narrow" panose="020B060602020203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cs-CZ" sz="1600" dirty="0">
                <a:solidFill>
                  <a:schemeClr val="accent1"/>
                </a:solidFill>
                <a:latin typeface="Arial Narrow" panose="020B0606020202030204" pitchFamily="34" charset="0"/>
              </a:rPr>
              <a:t>expanze vesmíru,</a:t>
            </a:r>
            <a:endParaRPr kumimoji="1" lang="cs-CZ" altLang="cs-CZ" sz="16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 Narrow" panose="020B060602020203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</a:rPr>
              <a:t>a konečné rychlosti světla</a:t>
            </a:r>
          </a:p>
        </p:txBody>
      </p:sp>
    </p:spTree>
    <p:extLst>
      <p:ext uri="{BB962C8B-B14F-4D97-AF65-F5344CB8AC3E}">
        <p14:creationId xmlns:p14="http://schemas.microsoft.com/office/powerpoint/2010/main" val="3364789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46000">
              <a:schemeClr val="accent5">
                <a:lumMod val="95000"/>
                <a:lumOff val="5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/>
          <p:cNvSpPr txBox="1"/>
          <p:nvPr/>
        </p:nvSpPr>
        <p:spPr>
          <a:xfrm>
            <a:off x="264274" y="1522151"/>
            <a:ext cx="410647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Život v pokřiveném světě  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Kosmologický princip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Konečnost a hranice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Fotometrický paradox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Život v konečném vesmíru?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Modely vzniku vesmíru</a:t>
            </a: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7688345"/>
              </p:ext>
            </p:extLst>
          </p:nvPr>
        </p:nvGraphicFramePr>
        <p:xfrm>
          <a:off x="4558936" y="0"/>
          <a:ext cx="458506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472" name="Corel PHOTO-PAINT 10.0 Image" r:id="rId3" imgW="4647619" imgH="4666667" progId="CorelPhotoPaint.Image.10">
                  <p:embed/>
                </p:oleObj>
              </mc:Choice>
              <mc:Fallback>
                <p:oleObj name="Corel PHOTO-PAINT 10.0 Image" r:id="rId3" imgW="4647619" imgH="4666667" progId="CorelPhotoPaint.Image.10">
                  <p:embed/>
                  <p:pic>
                    <p:nvPicPr>
                      <p:cNvPr id="6553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BEBA8EAE-BF5A-486C-A8C5-ECC9F3942E4B}">
                            <a14:imgProps xmlns:a14="http://schemas.microsoft.com/office/drawing/2010/main">
                              <a14:imgLayer r:embed="rId5">
                                <a14:imgEffect>
                                  <a14:sharpenSoften amount="14000"/>
                                </a14:imgEffect>
                                <a14:imgEffect>
                                  <a14:brightnessContrast bright="-34000" contrast="63000"/>
                                </a14:imgEffect>
                              </a14:imgLayer>
                            </a14:imgProps>
                          </a:ex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8936" y="0"/>
                        <a:ext cx="4585063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888787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178" name="Picture 2" descr="08_topo_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336" y="792037"/>
            <a:ext cx="8914017" cy="5938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23853"/>
            <a:ext cx="8861425" cy="623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Odstraňujeme</a:t>
            </a:r>
            <a:r>
              <a:rPr kumimoji="1" lang="cs-CZ" altLang="cs-CZ" sz="2800" b="1" i="0" u="none" strike="noStrike" kern="1200" cap="none" spc="0" normalizeH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hranice</a:t>
            </a:r>
            <a:endParaRPr kumimoji="1" lang="cs-CZ" altLang="cs-CZ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052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02" name="Picture 2" descr="08_topo_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00" y="190500"/>
            <a:ext cx="8550275" cy="6421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5907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Text Box 2"/>
          <p:cNvSpPr txBox="1">
            <a:spLocks noChangeArrowheads="1"/>
          </p:cNvSpPr>
          <p:nvPr/>
        </p:nvSpPr>
        <p:spPr bwMode="auto">
          <a:xfrm>
            <a:off x="-42914" y="78115"/>
            <a:ext cx="444314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cs-CZ" sz="280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Topologie</a:t>
            </a:r>
            <a:r>
              <a:rPr kumimoji="0" lang="cs-CZ" altLang="cs-CZ" sz="280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vesmíru</a:t>
            </a:r>
            <a:r>
              <a:rPr kumimoji="0" lang="en-US" altLang="cs-CZ" sz="280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/ </a:t>
            </a:r>
            <a:r>
              <a:rPr kumimoji="0" lang="en-US" altLang="cs-CZ" sz="280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2D</a:t>
            </a:r>
            <a:r>
              <a:rPr kumimoji="0" lang="en-US" altLang="cs-CZ" sz="280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p</a:t>
            </a:r>
            <a:r>
              <a:rPr kumimoji="0" lang="cs-CZ" altLang="cs-CZ" sz="280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ří</a:t>
            </a:r>
            <a:r>
              <a:rPr kumimoji="0" lang="en-US" altLang="cs-CZ" sz="280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klad</a:t>
            </a:r>
            <a:endParaRPr kumimoji="0" lang="cs-CZ" altLang="cs-CZ" sz="280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247811" name="Picture 3" descr="2D topúologie generované konečným obdélníkem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6000" contrast="3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88" y="1068388"/>
            <a:ext cx="4384675" cy="5630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7812" name="Picture 4" descr="10_klei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6663" y="3816350"/>
            <a:ext cx="3911600" cy="292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7813" name="Picture 5" descr="09_moebiu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338" y="339725"/>
            <a:ext cx="3751262" cy="322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9265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834" name="Picture 2" descr="topologie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2819" y="1962468"/>
            <a:ext cx="8297863" cy="3360737"/>
          </a:xfrm>
          <a:noFill/>
          <a:ln w="28575">
            <a:solidFill>
              <a:schemeClr val="bg2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48835" name="Text Box 3"/>
          <p:cNvSpPr txBox="1">
            <a:spLocks noChangeArrowheads="1"/>
          </p:cNvSpPr>
          <p:nvPr/>
        </p:nvSpPr>
        <p:spPr bwMode="auto">
          <a:xfrm>
            <a:off x="-32862" y="0"/>
            <a:ext cx="491602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cs-CZ" sz="280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Topologie</a:t>
            </a:r>
            <a:r>
              <a:rPr kumimoji="0" lang="cs-CZ" altLang="cs-CZ" sz="280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vesmíru</a:t>
            </a:r>
            <a:r>
              <a:rPr kumimoji="0" lang="en-US" altLang="cs-CZ" sz="280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/ </a:t>
            </a:r>
            <a:r>
              <a:rPr kumimoji="0" lang="cs-CZ" altLang="cs-CZ" sz="280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válec – toroid</a:t>
            </a:r>
          </a:p>
        </p:txBody>
      </p:sp>
    </p:spTree>
    <p:extLst>
      <p:ext uri="{BB962C8B-B14F-4D97-AF65-F5344CB8AC3E}">
        <p14:creationId xmlns:p14="http://schemas.microsoft.com/office/powerpoint/2010/main" val="2568800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986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7166637"/>
              </p:ext>
            </p:extLst>
          </p:nvPr>
        </p:nvGraphicFramePr>
        <p:xfrm>
          <a:off x="0" y="3420363"/>
          <a:ext cx="4667587" cy="33001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528" name="Corel PHOTO-PAINT 10.0 Image" r:id="rId3" imgW="7180952" imgH="5076190" progId="CorelPhotoPaint.Image.10">
                  <p:embed/>
                </p:oleObj>
              </mc:Choice>
              <mc:Fallback>
                <p:oleObj name="Corel PHOTO-PAINT 10.0 Image" r:id="rId3" imgW="7180952" imgH="5076190" progId="CorelPhotoPaint.Image.10">
                  <p:embed/>
                  <p:pic>
                    <p:nvPicPr>
                      <p:cNvPr id="24986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3420363"/>
                        <a:ext cx="4667587" cy="33001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Obdélník 2"/>
          <p:cNvSpPr/>
          <p:nvPr/>
        </p:nvSpPr>
        <p:spPr bwMode="auto">
          <a:xfrm>
            <a:off x="4428309" y="-1399"/>
            <a:ext cx="4715691" cy="6843524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aphicFrame>
        <p:nvGraphicFramePr>
          <p:cNvPr id="24986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3224018"/>
              </p:ext>
            </p:extLst>
          </p:nvPr>
        </p:nvGraphicFramePr>
        <p:xfrm>
          <a:off x="148284" y="1175657"/>
          <a:ext cx="3910004" cy="1310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529" name="CorelDRAW" r:id="rId5" imgW="4944237" imgH="1755242" progId="CorelDRAW.Graphic.11">
                  <p:embed/>
                </p:oleObj>
              </mc:Choice>
              <mc:Fallback>
                <p:oleObj name="CorelDRAW" r:id="rId5" imgW="4944237" imgH="1755242" progId="CorelDRAW.Graphic.11">
                  <p:embed/>
                  <p:pic>
                    <p:nvPicPr>
                      <p:cNvPr id="24986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284" y="1175657"/>
                        <a:ext cx="3910004" cy="13103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31110" y="151300"/>
            <a:ext cx="427963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cs-CZ" sz="280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Topologie</a:t>
            </a:r>
            <a:r>
              <a:rPr kumimoji="0" lang="cs-CZ" altLang="cs-CZ" sz="280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vesmíru</a:t>
            </a:r>
            <a:r>
              <a:rPr kumimoji="0" lang="en-US" altLang="cs-CZ" sz="280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cs-CZ" altLang="cs-CZ" sz="280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– dláždění</a:t>
            </a:r>
          </a:p>
        </p:txBody>
      </p:sp>
      <p:pic>
        <p:nvPicPr>
          <p:cNvPr id="7" name="Picture 5" descr="Dvoutoroid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17000" contras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478" y="4885508"/>
            <a:ext cx="4313351" cy="1174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836" y="1354702"/>
            <a:ext cx="3227702" cy="2262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838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812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46000">
              <a:schemeClr val="accent5">
                <a:lumMod val="95000"/>
                <a:lumOff val="5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/>
          <p:cNvSpPr txBox="1"/>
          <p:nvPr/>
        </p:nvSpPr>
        <p:spPr>
          <a:xfrm>
            <a:off x="264274" y="1522151"/>
            <a:ext cx="410647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Život v pokřiveném světě  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Kosmologický princip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Konečnost a hranice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Fotometrický paradox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Život v konečném vesmíru?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Modely vzniku vesmíru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0748" y="0"/>
            <a:ext cx="47732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4334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0" y="0"/>
            <a:ext cx="8861425" cy="77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Einsteinův</a:t>
            </a:r>
            <a:r>
              <a:rPr kumimoji="1" lang="cs-CZ" altLang="cs-CZ" sz="2800" b="1" i="0" u="none" strike="noStrike" kern="1200" cap="none" spc="0" normalizeH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pokřivený svět</a:t>
            </a:r>
            <a:endParaRPr kumimoji="1" lang="cs-CZ" altLang="cs-CZ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pic>
        <p:nvPicPr>
          <p:cNvPr id="2" name="distorte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071935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761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47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1717" y="3637552"/>
            <a:ext cx="3811434" cy="2545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875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0"/>
            <a:ext cx="9144000" cy="6096000"/>
          </a:xfrm>
          <a:prstGeom prst="rect">
            <a:avLst/>
          </a:prstGeom>
        </p:spPr>
      </p:pic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95830" y="86067"/>
            <a:ext cx="469045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2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Vize vzniku vesmíru z černé díry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4653582" y="5721207"/>
            <a:ext cx="41809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>
                <a:solidFill>
                  <a:schemeClr val="accent1"/>
                </a:solidFill>
                <a:latin typeface="+mn-lt"/>
              </a:rPr>
              <a:t>vesmír není černá díra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>
                <a:solidFill>
                  <a:schemeClr val="accent1"/>
                </a:solidFill>
                <a:latin typeface="+mn-lt"/>
              </a:rPr>
              <a:t>pokud z ní vznikl, pochází z </a:t>
            </a:r>
            <a:r>
              <a:rPr lang="cs-CZ" sz="1600" b="0" dirty="0" err="1">
                <a:solidFill>
                  <a:schemeClr val="accent1"/>
                </a:solidFill>
                <a:latin typeface="+mn-lt"/>
              </a:rPr>
              <a:t>extradimenzí</a:t>
            </a:r>
            <a:endParaRPr lang="cs-CZ" sz="1600" b="0" dirty="0">
              <a:solidFill>
                <a:schemeClr val="accent1"/>
              </a:solidFill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>
                <a:solidFill>
                  <a:schemeClr val="accent1"/>
                </a:solidFill>
                <a:latin typeface="+mn-lt"/>
              </a:rPr>
              <a:t>reliktní gravitační vlny</a:t>
            </a:r>
          </a:p>
        </p:txBody>
      </p:sp>
    </p:spTree>
    <p:extLst>
      <p:ext uri="{BB962C8B-B14F-4D97-AF65-F5344CB8AC3E}">
        <p14:creationId xmlns:p14="http://schemas.microsoft.com/office/powerpoint/2010/main" val="415961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133" y="435905"/>
            <a:ext cx="8588292" cy="6422095"/>
          </a:xfrm>
          <a:prstGeom prst="rect">
            <a:avLst/>
          </a:prstGeom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36566" y="23750"/>
            <a:ext cx="8861425" cy="623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Inflační vize</a:t>
            </a:r>
          </a:p>
        </p:txBody>
      </p:sp>
    </p:spTree>
    <p:extLst>
      <p:ext uri="{BB962C8B-B14F-4D97-AF65-F5344CB8AC3E}">
        <p14:creationId xmlns:p14="http://schemas.microsoft.com/office/powerpoint/2010/main" val="3779025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 rot="16200000">
            <a:off x="-1363525" y="1443040"/>
            <a:ext cx="3429002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Reliktní gravitační vlny</a:t>
            </a:r>
          </a:p>
        </p:txBody>
      </p:sp>
    </p:spTree>
    <p:extLst>
      <p:ext uri="{BB962C8B-B14F-4D97-AF65-F5344CB8AC3E}">
        <p14:creationId xmlns:p14="http://schemas.microsoft.com/office/powerpoint/2010/main" val="3615997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75977" y="62213"/>
            <a:ext cx="185178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2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Inflační vize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3970421" y="5402946"/>
            <a:ext cx="5067541" cy="13106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285750" indent="-285750">
              <a:lnSpc>
                <a:spcPts val="1900"/>
              </a:lnSpc>
              <a:buFont typeface="Arial" panose="020B0604020202020204" pitchFamily="34" charset="0"/>
              <a:buChar char="•"/>
              <a:defRPr sz="1500" b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cs-CZ" dirty="0"/>
              <a:t>1979: Alan Guth</a:t>
            </a:r>
          </a:p>
          <a:p>
            <a:r>
              <a:rPr lang="cs-CZ" dirty="0"/>
              <a:t>1982: Andrej Linde, Paul </a:t>
            </a:r>
            <a:r>
              <a:rPr lang="cs-CZ" dirty="0" err="1"/>
              <a:t>Steinhardt</a:t>
            </a:r>
            <a:r>
              <a:rPr lang="cs-CZ" dirty="0"/>
              <a:t>, Andreas Albrecht</a:t>
            </a:r>
          </a:p>
          <a:p>
            <a:r>
              <a:rPr lang="cs-CZ" dirty="0"/>
              <a:t>bubliny nové fáze, prudký nárůst fluktuací</a:t>
            </a:r>
          </a:p>
          <a:p>
            <a:r>
              <a:rPr lang="cs-CZ" dirty="0"/>
              <a:t>fázový přechod z kvantové pěny, mizí singularita</a:t>
            </a:r>
          </a:p>
          <a:p>
            <a:r>
              <a:rPr lang="cs-CZ" dirty="0"/>
              <a:t>gravitační vlny</a:t>
            </a: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019"/>
            <a:ext cx="9144000" cy="4572000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75977" y="5402946"/>
            <a:ext cx="3012363" cy="12934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ts val="1900"/>
              </a:lnSpc>
              <a:buFont typeface="Arial" panose="020B0604020202020204" pitchFamily="34" charset="0"/>
              <a:buChar char="•"/>
            </a:pPr>
            <a:r>
              <a:rPr lang="cs-CZ" sz="1500" b="0" dirty="0">
                <a:solidFill>
                  <a:schemeClr val="accent1"/>
                </a:solidFill>
                <a:latin typeface="+mn-lt"/>
              </a:rPr>
              <a:t>problém singularity</a:t>
            </a:r>
          </a:p>
          <a:p>
            <a:pPr marL="285750" indent="-285750">
              <a:lnSpc>
                <a:spcPts val="1900"/>
              </a:lnSpc>
              <a:buFont typeface="Arial" panose="020B0604020202020204" pitchFamily="34" charset="0"/>
              <a:buChar char="•"/>
            </a:pPr>
            <a:r>
              <a:rPr lang="cs-CZ" sz="1500" b="0" dirty="0">
                <a:solidFill>
                  <a:schemeClr val="accent1"/>
                </a:solidFill>
                <a:latin typeface="+mn-lt"/>
              </a:rPr>
              <a:t>problém horizontu</a:t>
            </a:r>
          </a:p>
          <a:p>
            <a:pPr marL="285750" indent="-285750">
              <a:lnSpc>
                <a:spcPts val="1900"/>
              </a:lnSpc>
              <a:buFont typeface="Arial" panose="020B0604020202020204" pitchFamily="34" charset="0"/>
              <a:buChar char="•"/>
            </a:pPr>
            <a:r>
              <a:rPr lang="cs-CZ" sz="1500" b="0" dirty="0">
                <a:solidFill>
                  <a:schemeClr val="accent1"/>
                </a:solidFill>
                <a:latin typeface="+mn-lt"/>
              </a:rPr>
              <a:t>problém plochosti</a:t>
            </a:r>
          </a:p>
          <a:p>
            <a:pPr marL="285750" indent="-285750">
              <a:lnSpc>
                <a:spcPts val="1900"/>
              </a:lnSpc>
              <a:buFont typeface="Arial" panose="020B0604020202020204" pitchFamily="34" charset="0"/>
              <a:buChar char="•"/>
            </a:pPr>
            <a:r>
              <a:rPr lang="cs-CZ" sz="1500" b="0" dirty="0">
                <a:solidFill>
                  <a:schemeClr val="accent1"/>
                </a:solidFill>
                <a:latin typeface="+mn-lt"/>
              </a:rPr>
              <a:t>problém monopólů</a:t>
            </a:r>
          </a:p>
          <a:p>
            <a:pPr marL="285750" indent="-285750">
              <a:lnSpc>
                <a:spcPts val="1900"/>
              </a:lnSpc>
              <a:buFont typeface="Arial" panose="020B0604020202020204" pitchFamily="34" charset="0"/>
              <a:buChar char="•"/>
            </a:pPr>
            <a:r>
              <a:rPr lang="cs-CZ" sz="1500" b="0" dirty="0">
                <a:solidFill>
                  <a:schemeClr val="accent1"/>
                </a:solidFill>
                <a:latin typeface="+mn-lt"/>
              </a:rPr>
              <a:t>problém baryonové asymetrie</a:t>
            </a:r>
          </a:p>
        </p:txBody>
      </p:sp>
    </p:spTree>
    <p:extLst>
      <p:ext uri="{BB962C8B-B14F-4D97-AF65-F5344CB8AC3E}">
        <p14:creationId xmlns:p14="http://schemas.microsoft.com/office/powerpoint/2010/main" val="2511570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078"/>
            <a:ext cx="9144000" cy="6232922"/>
          </a:xfrm>
          <a:prstGeom prst="rect">
            <a:avLst/>
          </a:prstGeom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42504" y="121294"/>
            <a:ext cx="57372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2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Vize vzniku </a:t>
            </a:r>
            <a:r>
              <a:rPr kumimoji="0" lang="cs-CZ" altLang="cs-CZ" sz="280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multiverza</a:t>
            </a:r>
            <a:r>
              <a:rPr kumimoji="0" lang="cs-CZ" altLang="cs-CZ" sz="2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z jedné </a:t>
            </a:r>
            <a:r>
              <a:rPr kumimoji="0" lang="cs-CZ" altLang="cs-CZ" sz="280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prabrány</a:t>
            </a:r>
            <a:endParaRPr kumimoji="0" lang="cs-CZ" altLang="cs-CZ" sz="28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3790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07179" y="4876"/>
            <a:ext cx="294664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2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Jiná vize </a:t>
            </a:r>
            <a:r>
              <a:rPr kumimoji="0" lang="cs-CZ" altLang="cs-CZ" sz="280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multiverza</a:t>
            </a:r>
            <a:endParaRPr kumimoji="0" lang="cs-CZ" altLang="cs-CZ" sz="28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8096"/>
            <a:ext cx="9144000" cy="6329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131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640" y="97727"/>
            <a:ext cx="8096359" cy="6645698"/>
          </a:xfrm>
          <a:prstGeom prst="rect">
            <a:avLst/>
          </a:prstGeom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67793" y="62102"/>
            <a:ext cx="248471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2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Vize </a:t>
            </a:r>
            <a:r>
              <a:rPr kumimoji="0" lang="cs-CZ" altLang="cs-CZ" sz="280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ekpyrotická</a:t>
            </a:r>
            <a:endParaRPr kumimoji="0" lang="cs-CZ" altLang="cs-CZ" sz="28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6570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578" y="0"/>
            <a:ext cx="6169241" cy="6858000"/>
          </a:xfrm>
          <a:prstGeom prst="rect">
            <a:avLst/>
          </a:prstGeom>
        </p:spPr>
      </p:pic>
      <p:sp>
        <p:nvSpPr>
          <p:cNvPr id="4" name="Obdélník 3"/>
          <p:cNvSpPr/>
          <p:nvPr/>
        </p:nvSpPr>
        <p:spPr bwMode="auto">
          <a:xfrm>
            <a:off x="1840560" y="163902"/>
            <a:ext cx="2456468" cy="437322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55816" y="78004"/>
            <a:ext cx="291297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2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Budoucnost nejistá</a:t>
            </a:r>
          </a:p>
        </p:txBody>
      </p:sp>
    </p:spTree>
    <p:extLst>
      <p:ext uri="{BB962C8B-B14F-4D97-AF65-F5344CB8AC3E}">
        <p14:creationId xmlns:p14="http://schemas.microsoft.com/office/powerpoint/2010/main" val="4281528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647784" y="17572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5358510"/>
              </p:ext>
            </p:extLst>
          </p:nvPr>
        </p:nvGraphicFramePr>
        <p:xfrm>
          <a:off x="715617" y="1860604"/>
          <a:ext cx="7360638" cy="32202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502" name="Equation" r:id="rId3" imgW="2438280" imgH="1066680" progId="Equation.DSMT4">
                  <p:embed/>
                </p:oleObj>
              </mc:Choice>
              <mc:Fallback>
                <p:oleObj name="Equation" r:id="rId3" imgW="2438280" imgH="106668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5617" y="1860604"/>
                        <a:ext cx="7360638" cy="322027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09277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0000">
        <p14:ripple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10" y="487680"/>
            <a:ext cx="6242304" cy="6370320"/>
          </a:xfrm>
          <a:prstGeom prst="rect">
            <a:avLst/>
          </a:prstGeom>
        </p:spPr>
      </p:pic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0" y="0"/>
            <a:ext cx="8861425" cy="77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Jablko jako symbol gravitace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6219059" y="147550"/>
            <a:ext cx="24319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>
                <a:solidFill>
                  <a:schemeClr val="tx2"/>
                </a:solidFill>
                <a:latin typeface="+mn-lt"/>
              </a:rPr>
              <a:t>Newtonova gravitace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>
                <a:solidFill>
                  <a:schemeClr val="tx2"/>
                </a:solidFill>
                <a:latin typeface="+mn-lt"/>
              </a:rPr>
              <a:t>obecná relativita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 err="1">
                <a:solidFill>
                  <a:schemeClr val="tx2"/>
                </a:solidFill>
                <a:latin typeface="+mn-lt"/>
              </a:rPr>
              <a:t>Verlindeho</a:t>
            </a:r>
            <a:r>
              <a:rPr lang="cs-CZ" sz="1600" b="0" dirty="0">
                <a:solidFill>
                  <a:schemeClr val="tx2"/>
                </a:solidFill>
                <a:latin typeface="+mn-lt"/>
              </a:rPr>
              <a:t> gravitace</a:t>
            </a:r>
          </a:p>
        </p:txBody>
      </p:sp>
    </p:spTree>
    <p:extLst>
      <p:ext uri="{BB962C8B-B14F-4D97-AF65-F5344CB8AC3E}">
        <p14:creationId xmlns:p14="http://schemas.microsoft.com/office/powerpoint/2010/main" val="196740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707" name="Picture 11" descr="02_schizoi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38" y="857637"/>
            <a:ext cx="8281987" cy="570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8861425" cy="77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Placatky a jejich problémy</a:t>
            </a:r>
          </a:p>
        </p:txBody>
      </p:sp>
    </p:spTree>
    <p:extLst>
      <p:ext uri="{BB962C8B-B14F-4D97-AF65-F5344CB8AC3E}">
        <p14:creationId xmlns:p14="http://schemas.microsoft.com/office/powerpoint/2010/main" val="1641990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11875"/>
            <a:ext cx="8861425" cy="77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Křivost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315" y="0"/>
            <a:ext cx="7131369" cy="6858000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7350289" y="3259723"/>
            <a:ext cx="7873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0" dirty="0">
                <a:solidFill>
                  <a:schemeClr val="accent1"/>
                </a:solidFill>
                <a:latin typeface="+mn-lt"/>
              </a:rPr>
              <a:t>kladná</a:t>
            </a:r>
          </a:p>
        </p:txBody>
      </p:sp>
      <p:sp>
        <p:nvSpPr>
          <p:cNvPr id="6" name="TextovéPole 5"/>
          <p:cNvSpPr txBox="1"/>
          <p:nvPr/>
        </p:nvSpPr>
        <p:spPr>
          <a:xfrm>
            <a:off x="5427398" y="4517354"/>
            <a:ext cx="7873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0" dirty="0">
                <a:solidFill>
                  <a:schemeClr val="accent1"/>
                </a:solidFill>
                <a:latin typeface="+mn-lt"/>
              </a:rPr>
              <a:t>nulová</a:t>
            </a:r>
          </a:p>
        </p:txBody>
      </p:sp>
      <p:sp>
        <p:nvSpPr>
          <p:cNvPr id="7" name="TextovéPole 6"/>
          <p:cNvSpPr txBox="1"/>
          <p:nvPr/>
        </p:nvSpPr>
        <p:spPr>
          <a:xfrm>
            <a:off x="3854365" y="6077134"/>
            <a:ext cx="9252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0" dirty="0">
                <a:solidFill>
                  <a:schemeClr val="accent1"/>
                </a:solidFill>
                <a:latin typeface="+mn-lt"/>
              </a:rPr>
              <a:t>záporná</a:t>
            </a:r>
          </a:p>
        </p:txBody>
      </p:sp>
    </p:spTree>
    <p:extLst>
      <p:ext uri="{BB962C8B-B14F-4D97-AF65-F5344CB8AC3E}">
        <p14:creationId xmlns:p14="http://schemas.microsoft.com/office/powerpoint/2010/main" val="3037934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58" y="1211281"/>
            <a:ext cx="7271696" cy="4794720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8861425" cy="77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Křivost – trojúhelníky</a:t>
            </a:r>
          </a:p>
        </p:txBody>
      </p:sp>
      <p:sp>
        <p:nvSpPr>
          <p:cNvPr id="5" name="TextovéPole 4"/>
          <p:cNvSpPr txBox="1"/>
          <p:nvPr/>
        </p:nvSpPr>
        <p:spPr>
          <a:xfrm>
            <a:off x="7537956" y="3270087"/>
            <a:ext cx="7873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0" dirty="0">
                <a:solidFill>
                  <a:schemeClr val="accent1"/>
                </a:solidFill>
                <a:latin typeface="+mn-lt"/>
              </a:rPr>
              <a:t>kladná</a:t>
            </a:r>
          </a:p>
        </p:txBody>
      </p:sp>
      <p:sp>
        <p:nvSpPr>
          <p:cNvPr id="6" name="TextovéPole 5"/>
          <p:cNvSpPr txBox="1"/>
          <p:nvPr/>
        </p:nvSpPr>
        <p:spPr>
          <a:xfrm>
            <a:off x="4751539" y="4390133"/>
            <a:ext cx="7873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0" dirty="0">
                <a:solidFill>
                  <a:schemeClr val="accent1"/>
                </a:solidFill>
                <a:latin typeface="+mn-lt"/>
              </a:rPr>
              <a:t>nulová</a:t>
            </a:r>
          </a:p>
        </p:txBody>
      </p:sp>
      <p:sp>
        <p:nvSpPr>
          <p:cNvPr id="7" name="TextovéPole 6"/>
          <p:cNvSpPr txBox="1"/>
          <p:nvPr/>
        </p:nvSpPr>
        <p:spPr>
          <a:xfrm>
            <a:off x="1954003" y="5667447"/>
            <a:ext cx="9252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0" dirty="0">
                <a:solidFill>
                  <a:schemeClr val="accent1"/>
                </a:solidFill>
                <a:latin typeface="+mn-lt"/>
              </a:rPr>
              <a:t>záporná</a:t>
            </a:r>
          </a:p>
        </p:txBody>
      </p:sp>
    </p:spTree>
    <p:extLst>
      <p:ext uri="{BB962C8B-B14F-4D97-AF65-F5344CB8AC3E}">
        <p14:creationId xmlns:p14="http://schemas.microsoft.com/office/powerpoint/2010/main" val="1665441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0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14474</TotalTime>
  <Words>593</Words>
  <Application>Microsoft Office PowerPoint</Application>
  <PresentationFormat>Předvádění na obrazovce (4:3)</PresentationFormat>
  <Paragraphs>183</Paragraphs>
  <Slides>59</Slides>
  <Notes>0</Notes>
  <HiddenSlides>0</HiddenSlides>
  <MMClips>4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5</vt:i4>
      </vt:variant>
      <vt:variant>
        <vt:lpstr>Vložené servery OLE</vt:lpstr>
      </vt:variant>
      <vt:variant>
        <vt:i4>4</vt:i4>
      </vt:variant>
      <vt:variant>
        <vt:lpstr>Nadpisy snímků</vt:lpstr>
      </vt:variant>
      <vt:variant>
        <vt:i4>59</vt:i4>
      </vt:variant>
    </vt:vector>
  </HeadingPairs>
  <TitlesOfParts>
    <vt:vector size="72" baseType="lpstr">
      <vt:lpstr>Monotype Sorts</vt:lpstr>
      <vt:lpstr>Arial</vt:lpstr>
      <vt:lpstr>Arial Narrow</vt:lpstr>
      <vt:lpstr>Times New Roman</vt:lpstr>
      <vt:lpstr>Default Design</vt:lpstr>
      <vt:lpstr>10_Default Design</vt:lpstr>
      <vt:lpstr>3_Default Design</vt:lpstr>
      <vt:lpstr>1_Default Design</vt:lpstr>
      <vt:lpstr>2_Default Design</vt:lpstr>
      <vt:lpstr>Equation</vt:lpstr>
      <vt:lpstr>PHOTO-PAINT</vt:lpstr>
      <vt:lpstr>Corel PHOTO-PAINT 10.0 Image</vt:lpstr>
      <vt:lpstr>CorelDRAW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Konečný, nebo nekonečný?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Hranice</dc:title>
  <dc:creator>Petr Kulhanek</dc:creator>
  <cp:lastModifiedBy>Petr Kulhánek</cp:lastModifiedBy>
  <cp:revision>1433</cp:revision>
  <dcterms:created xsi:type="dcterms:W3CDTF">1998-08-13T14:52:10Z</dcterms:created>
  <dcterms:modified xsi:type="dcterms:W3CDTF">2019-04-06T11:55:02Z</dcterms:modified>
</cp:coreProperties>
</file>