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" ContentType="image/tiff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730" r:id="rId2"/>
    <p:sldMasterId id="2147483772" r:id="rId3"/>
    <p:sldMasterId id="2147483853" r:id="rId4"/>
    <p:sldMasterId id="2147483867" r:id="rId5"/>
    <p:sldMasterId id="2147483895" r:id="rId6"/>
  </p:sldMasterIdLst>
  <p:notesMasterIdLst>
    <p:notesMasterId r:id="rId57"/>
  </p:notesMasterIdLst>
  <p:handoutMasterIdLst>
    <p:handoutMasterId r:id="rId58"/>
  </p:handoutMasterIdLst>
  <p:sldIdLst>
    <p:sldId id="581" r:id="rId7"/>
    <p:sldId id="521" r:id="rId8"/>
    <p:sldId id="535" r:id="rId9"/>
    <p:sldId id="553" r:id="rId10"/>
    <p:sldId id="552" r:id="rId11"/>
    <p:sldId id="550" r:id="rId12"/>
    <p:sldId id="567" r:id="rId13"/>
    <p:sldId id="536" r:id="rId14"/>
    <p:sldId id="562" r:id="rId15"/>
    <p:sldId id="563" r:id="rId16"/>
    <p:sldId id="564" r:id="rId17"/>
    <p:sldId id="565" r:id="rId18"/>
    <p:sldId id="566" r:id="rId19"/>
    <p:sldId id="582" r:id="rId20"/>
    <p:sldId id="583" r:id="rId21"/>
    <p:sldId id="522" r:id="rId22"/>
    <p:sldId id="526" r:id="rId23"/>
    <p:sldId id="527" r:id="rId24"/>
    <p:sldId id="528" r:id="rId25"/>
    <p:sldId id="529" r:id="rId26"/>
    <p:sldId id="532" r:id="rId27"/>
    <p:sldId id="531" r:id="rId28"/>
    <p:sldId id="530" r:id="rId29"/>
    <p:sldId id="537" r:id="rId30"/>
    <p:sldId id="568" r:id="rId31"/>
    <p:sldId id="584" r:id="rId32"/>
    <p:sldId id="539" r:id="rId33"/>
    <p:sldId id="540" r:id="rId34"/>
    <p:sldId id="570" r:id="rId35"/>
    <p:sldId id="541" r:id="rId36"/>
    <p:sldId id="542" r:id="rId37"/>
    <p:sldId id="571" r:id="rId38"/>
    <p:sldId id="587" r:id="rId39"/>
    <p:sldId id="548" r:id="rId40"/>
    <p:sldId id="572" r:id="rId41"/>
    <p:sldId id="573" r:id="rId42"/>
    <p:sldId id="575" r:id="rId43"/>
    <p:sldId id="577" r:id="rId44"/>
    <p:sldId id="578" r:id="rId45"/>
    <p:sldId id="580" r:id="rId46"/>
    <p:sldId id="579" r:id="rId47"/>
    <p:sldId id="585" r:id="rId48"/>
    <p:sldId id="586" r:id="rId49"/>
    <p:sldId id="472" r:id="rId50"/>
    <p:sldId id="468" r:id="rId51"/>
    <p:sldId id="478" r:id="rId52"/>
    <p:sldId id="479" r:id="rId53"/>
    <p:sldId id="480" r:id="rId54"/>
    <p:sldId id="481" r:id="rId55"/>
    <p:sldId id="430" r:id="rId56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FF"/>
    <a:srgbClr val="66FFFF"/>
    <a:srgbClr val="FFFF00"/>
    <a:srgbClr val="FFE48F"/>
    <a:srgbClr val="1C1C1C"/>
    <a:srgbClr val="003399"/>
    <a:srgbClr val="006600"/>
    <a:srgbClr val="000066"/>
    <a:srgbClr val="00666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2317" autoAdjust="0"/>
  </p:normalViewPr>
  <p:slideViewPr>
    <p:cSldViewPr snapToGrid="0">
      <p:cViewPr varScale="1">
        <p:scale>
          <a:sx n="111" d="100"/>
          <a:sy n="111" d="100"/>
        </p:scale>
        <p:origin x="564" y="90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25299B30-3DBF-45DF-B914-8651D327EB66}" type="datetime1">
              <a:rPr lang="cs-CZ" altLang="cs-CZ" smtClean="0"/>
              <a:t>19.12.2017</a:t>
            </a:fld>
            <a:endParaRPr lang="cs-CZ" alt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704715D5-1A52-46CE-8C41-AE262D005F8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896126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17742034-AFA6-41AD-9E2A-C3D4F4E027A3}" type="datetime1">
              <a:rPr lang="cs-CZ" altLang="cs-CZ" smtClean="0"/>
              <a:t>19.12.2017</a:t>
            </a:fld>
            <a:endParaRPr lang="cs-CZ" altLang="cs-CZ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B6A82522-FE63-42EF-ACE2-0D368C6451E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4026772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 txBox="1">
            <a:spLocks noGrp="1" noChangeArrowheads="1"/>
          </p:cNvSpPr>
          <p:nvPr/>
        </p:nvSpPr>
        <p:spPr bwMode="auto">
          <a:xfrm>
            <a:off x="3763963" y="9286875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68" tIns="45034" rIns="90068" bIns="45034"/>
          <a:lstStyle>
            <a:lvl1pPr defTabSz="900113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1838" indent="-280988" defTabSz="900113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5538" indent="-225425" defTabSz="900113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6388" indent="-225425" defTabSz="900113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7238" indent="-225425" defTabSz="900113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84438" indent="-225425" defTabSz="900113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41638" indent="-225425" defTabSz="900113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8838" indent="-225425" defTabSz="900113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6038" indent="-225425" defTabSz="900113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00113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/>
              <a:defRPr/>
            </a:pPr>
            <a:fld id="{CF2457B5-7A6E-4DCF-931E-9913E056B876}" type="slidenum"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ctr" defTabSz="900113" rtl="0" eaLnBrk="0" fontAlgn="base" latinLnBrk="0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•"/>
                <a:tabLst/>
                <a:defRPr/>
              </a:pPr>
              <a:t>23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9475" y="733425"/>
            <a:ext cx="4889500" cy="3667125"/>
          </a:xfrm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033" tIns="47516" rIns="95033" bIns="47516"/>
          <a:lstStyle/>
          <a:p>
            <a:pPr eaLnBrk="1" hangingPunct="1"/>
            <a:endParaRPr lang="fr-FR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129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19.12.2017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45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49594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7742034-AFA6-41AD-9E2A-C3D4F4E027A3}" type="datetime1">
              <a:rPr lang="cs-CZ" altLang="cs-CZ" smtClean="0"/>
              <a:t>19.12.2017</a:t>
            </a:fld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A82522-FE63-42EF-ACE2-0D368C6451EE}" type="slidenum">
              <a:rPr lang="cs-CZ" altLang="cs-CZ" smtClean="0"/>
              <a:pPr/>
              <a:t>48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44773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E7A37A-A88A-429C-93B7-9E7AC11EA67F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67BA2-B6F0-45FA-8BC4-257BEF9921C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658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D48CF-FE40-4069-9C7D-C6AC3D99A74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936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8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05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4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2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6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92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C8049-DFE9-4603-B012-3EF88833361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9380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4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9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95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94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18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 smtClean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 smtClean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3CD77E-BF30-44F1-A1A6-46147F61BF42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9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E2230A-4266-4773-803A-E30F5D728E54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34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C365376-0C15-4A30-9508-F5682637590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51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6DBF41-2A18-457C-ABAB-1FE43F610BC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50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819E55-E6C6-4398-871C-750D173E9EF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199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380FF-60D1-4F2C-9200-B83EFFD38AC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3944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BD6604-C91C-448A-91F8-B447BE2BB20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74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81BBEA-FB6F-4501-9301-0D3E9345AB62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11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124A405-CD54-4709-8518-F4B4E5EB4585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78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4FDB4D-B58B-4E2B-BF74-08B764E30958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58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F6E537-CA77-4C1D-8306-E13499520AE3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167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530DCC-C674-4A0B-8FC3-620998149501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47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19400" y="1981200"/>
            <a:ext cx="2971800" cy="19812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2819400" y="4114800"/>
            <a:ext cx="2971800" cy="19812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865036-D3F9-49A8-8DED-91066A339510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5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6DE31-453E-400C-B5D9-7D93ABADCA4F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4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426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957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2715-C2B7-4FB6-96F9-8673A4E81E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186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791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35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261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41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11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486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190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839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865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178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2628-1329-41B5-AA9F-1F3A3349D3A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4242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463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noProof="0" smtClean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53440F0-26D5-489D-A950-02B8FBDF9D1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907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17CE3-E1AC-4529-B0DA-751722427F32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381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61A16-2937-4205-B20A-57AA911AD60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436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991D0-CB56-4338-B3A6-DD3E9A250A6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882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AF18F-ED87-470B-8A6D-327D660C5D9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77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A10E5-48E6-4E8C-8D86-F68197A59B2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569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665DA-15A5-4BB2-9D4F-3D9F836B013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093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A5983-BFAC-40C2-B2C8-E0EAF93E6B0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274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1075B-9B31-43E8-AC1D-BF7443E7968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38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B7614-19E5-4542-9F85-6BB1D0AA49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7198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88AAD-A0F3-4376-83A4-D4D049EFCBE7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179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7C648-D95D-4AB2-BD42-0B38252C14A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562F0B-A714-49F5-A0DC-50E6F9ED5045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044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9A80A1-5266-4ED2-9FCB-E06FF8DDBB2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052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87823-9CF1-4890-BF1F-3BC3FE8B07C5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E8867-2234-407F-A263-1154BF3491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01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320AE-079A-4E92-BFD1-FB9D02C47C09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A508-CFF1-4B38-A448-36CA551318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497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E68A5-8EDA-4038-9F43-C1DC7EBE728A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4E915-54C5-483F-AB32-842E0406377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89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9F51F-D8AA-485D-884F-4E6AC7ADFEB3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DE4DB-315F-40FB-BFC1-452B196076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529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A4A9F-3D90-4613-985A-86CD0798AC0A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448B9-0777-4A93-9ECD-036446A36F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033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83730-BA0C-4EB2-B92C-1BCB5C5586A1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DC89-C05D-4AD3-B8FB-2996D027D1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420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47AE3-9F86-4103-A409-0058F0062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0420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34EB-65E5-49C0-85EC-F234E0601B58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DA49-6801-4C6D-B82F-5031C00267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156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C27DC-2957-47C4-AE2D-613B679B7402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A4BDB-EF71-460A-B664-C9744257A5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105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7573C-ADF2-4C3B-A206-1B48D74DDAA3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6D65F-564F-4EC5-B464-6DB520FAB3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453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813F5-5C34-4DCB-92E2-60A2D4D536FA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CA71B-9514-4F3C-AE3D-2021227488B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71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0CB4B-9B0A-49B6-BACF-668E6678C892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F2454-477B-451F-B5D9-1D53BA7556C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2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8624D-3853-447A-ABC4-3572BF855DC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4401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F0A6D-A490-4975-9036-740C6BE50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016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CAAED83-56CF-4343-80E5-35A3E4EAED1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83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 smtClean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upravíte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63C3A3-794E-4F73-A3CF-E267184E6E76}" type="slidenum">
              <a:rPr kumimoji="1" lang="cs-CZ" altLang="cs-CZ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altLang="cs-CZ" sz="1400" b="0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3980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03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fld id="{FFE9794F-D064-4599-B07D-A9ED09877603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069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63375D-94AC-43FC-99F6-4C583815B3A4}" type="datetimeFigureOut">
              <a:rPr lang="cs-CZ"/>
              <a:pPr>
                <a:defRPr/>
              </a:pPr>
              <a:t>19.12.2017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161008-201B-428B-BF06-C13A64F559A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175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2.png"/><Relationship Id="rId4" Type="http://schemas.openxmlformats.org/officeDocument/2006/relationships/image" Target="../media/image3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slideLayout" Target="../slideLayouts/slideLayout4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39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7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slideLayout" Target="../slideLayouts/slideLayout7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7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7.jp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K Metallic Blue Water Beau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75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041450" cy="598858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altLang="cs-CZ" sz="3800" dirty="0" smtClean="0">
                <a:solidFill>
                  <a:schemeClr val="bg1"/>
                </a:solidFill>
              </a:rPr>
              <a:t>Příběh vody</a:t>
            </a:r>
            <a:endParaRPr lang="cs-CZ" altLang="cs-CZ" sz="3800" dirty="0">
              <a:solidFill>
                <a:schemeClr val="bg1"/>
              </a:solidFill>
            </a:endParaRPr>
          </a:p>
        </p:txBody>
      </p:sp>
      <p:sp>
        <p:nvSpPr>
          <p:cNvPr id="575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39591"/>
            <a:ext cx="8406450" cy="383258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altLang="cs-CZ" sz="2000" dirty="0" smtClean="0">
                <a:solidFill>
                  <a:schemeClr val="bg1"/>
                </a:solidFill>
              </a:rPr>
              <a:t>Petr Kulhánek, </a:t>
            </a:r>
            <a:r>
              <a:rPr lang="cs-CZ" altLang="cs-CZ" sz="2000" dirty="0" err="1" smtClean="0">
                <a:solidFill>
                  <a:schemeClr val="bg1"/>
                </a:solidFill>
              </a:rPr>
              <a:t>aldebaran.cz</a:t>
            </a:r>
            <a:endParaRPr lang="cs-CZ" altLang="cs-CZ" sz="2000" dirty="0">
              <a:solidFill>
                <a:schemeClr val="bg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4" y="5293360"/>
            <a:ext cx="1539876" cy="149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6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40" name="Picture 12" descr="prot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1588"/>
            <a:ext cx="8702675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0" y="28575"/>
            <a:ext cx="71628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Silná interakce</a:t>
            </a: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7175500" y="0"/>
            <a:ext cx="1906588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indent="182563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182563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 kvarky a gluony</a:t>
            </a:r>
          </a:p>
          <a:p>
            <a:pPr marL="0" marR="0" lvl="0" indent="182563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konečný dosah</a:t>
            </a:r>
          </a:p>
          <a:p>
            <a:pPr marL="0" marR="0" lvl="0" indent="182563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SU(3) symetrie</a:t>
            </a:r>
          </a:p>
        </p:txBody>
      </p:sp>
    </p:spTree>
    <p:extLst>
      <p:ext uri="{BB962C8B-B14F-4D97-AF65-F5344CB8AC3E}">
        <p14:creationId xmlns:p14="http://schemas.microsoft.com/office/powerpoint/2010/main" val="10475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931" name="Picture 3" descr="LQCD_bary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444500"/>
            <a:ext cx="8551863" cy="641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55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84" name="Object 4"/>
          <p:cNvGraphicFramePr>
            <a:graphicFrameLocks noChangeAspect="1"/>
          </p:cNvGraphicFramePr>
          <p:nvPr/>
        </p:nvGraphicFramePr>
        <p:xfrm>
          <a:off x="0" y="1042988"/>
          <a:ext cx="9144000" cy="394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PHOTO-PAINT" r:id="rId3" imgW="9701587" imgH="4203175" progId="CorelPhotoPaint.Image.12">
                  <p:embed/>
                </p:oleObj>
              </mc:Choice>
              <mc:Fallback>
                <p:oleObj name="PHOTO-PAINT" r:id="rId3" imgW="9701587" imgH="4203175" progId="CorelPhotoPaint.Image.12">
                  <p:embed/>
                  <p:pic>
                    <p:nvPicPr>
                      <p:cNvPr id="6348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42988"/>
                        <a:ext cx="9144000" cy="394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45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907" name="Picture 3" descr="LQCD_gluon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47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019425" y="6196013"/>
            <a:ext cx="184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38100"/>
            <a:ext cx="914400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CERN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5611505"/>
            <a:ext cx="4917057" cy="1246495"/>
          </a:xfrm>
          <a:prstGeom prst="rect">
            <a:avLst/>
          </a:prstGeom>
          <a:solidFill>
            <a:schemeClr val="bg2">
              <a:alpha val="59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Conseil</a:t>
            </a: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Européen</a:t>
            </a: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pour</a:t>
            </a: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la </a:t>
            </a:r>
            <a:r>
              <a:rPr kumimoji="1" lang="cs-CZ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Recherche</a:t>
            </a: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altLang="en-US" sz="15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Nucléaire</a:t>
            </a: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b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Evropské centrum jaderného výzkumu. </a:t>
            </a:r>
            <a:b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Komplex urychlovačů a laboratoří na pomezí Švýcarska a Francie založený v roce 1954. Na výzkumu se podílí </a:t>
            </a:r>
            <a:b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1" lang="cs-CZ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 členských zemí včetně České republiky. </a:t>
            </a:r>
          </a:p>
        </p:txBody>
      </p:sp>
    </p:spTree>
    <p:extLst>
      <p:ext uri="{BB962C8B-B14F-4D97-AF65-F5344CB8AC3E}">
        <p14:creationId xmlns:p14="http://schemas.microsoft.com/office/powerpoint/2010/main" val="155757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2006_LhcOverallView_CERN_rdax_640x4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25"/>
            <a:ext cx="8977313" cy="562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488656" y="3890682"/>
            <a:ext cx="740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ATLAS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341174" y="5118847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CMS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923010" y="4437529"/>
            <a:ext cx="704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ALICE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311518" y="4097144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LHCb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948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QG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7088"/>
            <a:ext cx="91440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2862263" cy="69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2000, QGP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456238" y="5880100"/>
            <a:ext cx="3289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sz="2400" b="0" i="1" u="none" strike="noStrike" kern="1200" cap="none" spc="0" normalizeH="0" baseline="-2500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10</a:t>
            </a:r>
            <a:r>
              <a:rPr kumimoji="1" lang="cs-CZ" sz="24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12</a:t>
            </a: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K</a:t>
            </a:r>
            <a:r>
              <a:rPr kumimoji="1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~ </a:t>
            </a:r>
            <a:r>
              <a:rPr kumimoji="1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100 000 </a:t>
            </a:r>
            <a:r>
              <a:rPr kumimoji="1" lang="cs-CZ" sz="24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sz="2400" b="0" i="1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456238" y="6311900"/>
            <a:ext cx="3421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0" i="1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r</a:t>
            </a:r>
            <a:r>
              <a:rPr kumimoji="1" lang="cs-CZ" sz="2400" b="0" i="1" u="none" strike="noStrike" kern="1200" cap="none" spc="0" normalizeH="0" baseline="-25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  <a:r>
              <a:rPr kumimoji="1" lang="cs-CZ" sz="2400" b="0" i="1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</a:t>
            </a:r>
            <a:r>
              <a:rPr kumimoji="1" lang="cs-CZ" sz="2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 GeV/fm</a:t>
            </a:r>
            <a:r>
              <a:rPr kumimoji="1" lang="cs-CZ" sz="2400" b="0" i="0" u="none" strike="noStrike" kern="1200" cap="none" spc="0" normalizeH="0" baseline="30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3</a:t>
            </a:r>
            <a:r>
              <a:rPr kumimoji="1" lang="en-US" sz="2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~ 20 </a:t>
            </a:r>
            <a:r>
              <a:rPr kumimoji="1" lang="en-US" sz="2400" b="0" i="1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+mn-cs"/>
              </a:rPr>
              <a:t>r</a:t>
            </a:r>
            <a:r>
              <a:rPr kumimoji="1" lang="en-US" sz="2400" b="0" i="0" u="none" strike="noStrike" kern="1200" cap="none" spc="0" normalizeH="0" baseline="-2500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jad</a:t>
            </a:r>
            <a:endParaRPr kumimoji="1" lang="cs-CZ" sz="2400" b="0" i="0" u="none" strike="noStrike" kern="1200" cap="none" spc="0" normalizeH="0" baseline="-25000" noProof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55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03_LH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74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alice_set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36963"/>
            <a:ext cx="5413375" cy="322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579" name="Picture 3" descr="800px-ALICE_Detector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0" y="0"/>
            <a:ext cx="4730750" cy="354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580" name="Picture 4" descr="alice-detector-simulation-bn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288"/>
            <a:ext cx="4391025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0"/>
            <a:ext cx="1397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1pPr>
            <a:lvl2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2pPr>
            <a:lvl3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3pPr>
            <a:lvl4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4pPr>
            <a:lvl5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5pPr>
            <a:lvl6pPr marL="4572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6pPr>
            <a:lvl7pPr marL="9144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7pPr>
            <a:lvl8pPr marL="13716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8pPr>
            <a:lvl9pPr marL="18288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ALICE</a:t>
            </a:r>
          </a:p>
        </p:txBody>
      </p:sp>
      <p:pic>
        <p:nvPicPr>
          <p:cNvPr id="152582" name="Picture 6" descr="PhotoGinter8x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4375150"/>
            <a:ext cx="3740150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93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25"/>
          <p:cNvSpPr>
            <a:spLocks noChangeArrowheads="1"/>
          </p:cNvSpPr>
          <p:nvPr/>
        </p:nvSpPr>
        <p:spPr bwMode="auto">
          <a:xfrm>
            <a:off x="0" y="0"/>
            <a:ext cx="649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BNL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47520"/>
            <a:ext cx="13311461" cy="511048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80" y="143855"/>
            <a:ext cx="3749040" cy="137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1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0"/>
            <a:ext cx="9144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0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 descr="38.jpg - Relativistic Heavy Ion Colli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313"/>
            <a:ext cx="9144000" cy="626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3" name="Picture 3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13" y="0"/>
            <a:ext cx="83978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84" name="Rectangle 25"/>
          <p:cNvSpPr>
            <a:spLocks noChangeArrowheads="1"/>
          </p:cNvSpPr>
          <p:nvPr/>
        </p:nvSpPr>
        <p:spPr bwMode="auto">
          <a:xfrm>
            <a:off x="0" y="0"/>
            <a:ext cx="649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RHIC</a:t>
            </a:r>
          </a:p>
        </p:txBody>
      </p:sp>
    </p:spTree>
    <p:extLst>
      <p:ext uri="{BB962C8B-B14F-4D97-AF65-F5344CB8AC3E}">
        <p14:creationId xmlns:p14="http://schemas.microsoft.com/office/powerpoint/2010/main" val="106753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6" descr="RH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488"/>
            <a:ext cx="9144000" cy="62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131" name="Rectangle 25"/>
          <p:cNvSpPr>
            <a:spLocks noChangeArrowheads="1"/>
          </p:cNvSpPr>
          <p:nvPr/>
        </p:nvSpPr>
        <p:spPr bwMode="auto">
          <a:xfrm>
            <a:off x="0" y="0"/>
            <a:ext cx="64944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RHIC</a:t>
            </a:r>
          </a:p>
        </p:txBody>
      </p:sp>
      <p:sp>
        <p:nvSpPr>
          <p:cNvPr id="176133" name="Text Box 7"/>
          <p:cNvSpPr txBox="1">
            <a:spLocks noChangeArrowheads="1"/>
          </p:cNvSpPr>
          <p:nvPr/>
        </p:nvSpPr>
        <p:spPr bwMode="auto">
          <a:xfrm>
            <a:off x="6880225" y="2930525"/>
            <a:ext cx="22431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obvod: 6 834 metrů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energie: 200 GeV/nukleon</a:t>
            </a:r>
          </a:p>
        </p:txBody>
      </p:sp>
    </p:spTree>
    <p:extLst>
      <p:ext uri="{BB962C8B-B14F-4D97-AF65-F5344CB8AC3E}">
        <p14:creationId xmlns:p14="http://schemas.microsoft.com/office/powerpoint/2010/main" val="38751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6" descr="Fen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7" name="Rectangle 25"/>
          <p:cNvSpPr>
            <a:spLocks noChangeArrowheads="1"/>
          </p:cNvSpPr>
          <p:nvPr/>
        </p:nvSpPr>
        <p:spPr bwMode="auto">
          <a:xfrm>
            <a:off x="0" y="0"/>
            <a:ext cx="649446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Phenix</a:t>
            </a:r>
          </a:p>
        </p:txBody>
      </p:sp>
    </p:spTree>
    <p:extLst>
      <p:ext uri="{BB962C8B-B14F-4D97-AF65-F5344CB8AC3E}">
        <p14:creationId xmlns:p14="http://schemas.microsoft.com/office/powerpoint/2010/main" val="156358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086600" cy="625475"/>
          </a:xfrm>
        </p:spPr>
        <p:txBody>
          <a:bodyPr lIns="90000" tIns="46800" rIns="90000" bIns="46800"/>
          <a:lstStyle/>
          <a:p>
            <a:pPr eaLnBrk="1" hangingPunct="1"/>
            <a:r>
              <a:rPr lang="cs-CZ" sz="3200" smtClean="0"/>
              <a:t>RHIC/STAR</a:t>
            </a:r>
            <a:endParaRPr lang="fr-FR" sz="3200" smtClean="0"/>
          </a:p>
        </p:txBody>
      </p:sp>
      <p:pic>
        <p:nvPicPr>
          <p:cNvPr id="181251" name="Picture 3" descr="gas-and-liqu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713"/>
            <a:ext cx="9144000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31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92327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oddělení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neutrin od ostatní </a:t>
            </a: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látky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smtClean="0">
                <a:solidFill>
                  <a:srgbClr val="336699"/>
                </a:solidFill>
                <a:latin typeface="+mn-lt"/>
              </a:rPr>
              <a:t>narušení termodynamické rovnováhy s látkou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reliktní neutrina: 2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K, </a:t>
            </a: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300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neutrin na </a:t>
            </a: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cm</a:t>
            </a:r>
            <a:r>
              <a:rPr kumimoji="1" lang="cs-CZ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3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smtClean="0">
                <a:solidFill>
                  <a:srgbClr val="336699"/>
                </a:solidFill>
                <a:latin typeface="+mn-lt"/>
              </a:rPr>
              <a:t>rozpad volných neutronů</a:t>
            </a:r>
            <a:endParaRPr kumimoji="1" lang="cs-CZ" sz="1800" b="0" i="0" u="none" strike="noStrike" kern="1200" cap="none" spc="0" normalizeH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744832" y="489018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  <a:r>
              <a:rPr kumimoji="1" lang="cs-CZ" altLang="cs-CZ" sz="28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MeV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651596"/>
              </p:ext>
            </p:extLst>
          </p:nvPr>
        </p:nvGraphicFramePr>
        <p:xfrm>
          <a:off x="7356846" y="214322"/>
          <a:ext cx="1594383" cy="245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Equation" r:id="rId3" imgW="723586" imgH="1117115" progId="Equation.DSMT4">
                  <p:embed/>
                </p:oleObj>
              </mc:Choice>
              <mc:Fallback>
                <p:oleObj name="Equation" r:id="rId3" imgW="723586" imgH="1117115" progId="Equation.DSMT4">
                  <p:embed/>
                  <p:pic>
                    <p:nvPicPr>
                      <p:cNvPr id="3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846" y="214322"/>
                        <a:ext cx="1594383" cy="245451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635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Obráze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9" y="2668833"/>
            <a:ext cx="4794382" cy="39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10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92327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oddělení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neutrin od ostatní </a:t>
            </a: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látky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smtClean="0">
                <a:solidFill>
                  <a:srgbClr val="336699"/>
                </a:solidFill>
                <a:latin typeface="+mn-lt"/>
              </a:rPr>
              <a:t>narušení termodynamické rovnováhy s látkou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reliktní neutrina: 2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K, </a:t>
            </a: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300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neutrin na </a:t>
            </a: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cm</a:t>
            </a:r>
            <a:r>
              <a:rPr kumimoji="1" lang="cs-CZ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3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smtClean="0">
                <a:solidFill>
                  <a:srgbClr val="336699"/>
                </a:solidFill>
                <a:latin typeface="+mn-lt"/>
              </a:rPr>
              <a:t>rozpad volných neutronů</a:t>
            </a:r>
            <a:endParaRPr kumimoji="1" lang="cs-CZ" sz="1800" b="0" i="0" u="none" strike="noStrike" kern="1200" cap="none" spc="0" normalizeH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744832" y="489018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  <a:r>
              <a:rPr kumimoji="1" lang="cs-CZ" altLang="cs-CZ" sz="28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MeV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07866"/>
            <a:ext cx="7578126" cy="4108109"/>
          </a:xfrm>
          <a:prstGeom prst="rect">
            <a:avLst/>
          </a:prstGeom>
        </p:spPr>
      </p:pic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651596"/>
              </p:ext>
            </p:extLst>
          </p:nvPr>
        </p:nvGraphicFramePr>
        <p:xfrm>
          <a:off x="7356846" y="214322"/>
          <a:ext cx="1594383" cy="2454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name="Equation" r:id="rId4" imgW="723586" imgH="1117115" progId="Equation.DSMT4">
                  <p:embed/>
                </p:oleObj>
              </mc:Choice>
              <mc:Fallback>
                <p:oleObj name="Equation" r:id="rId4" imgW="723586" imgH="1117115" progId="Equation.DSMT4">
                  <p:embed/>
                  <p:pic>
                    <p:nvPicPr>
                      <p:cNvPr id="11" name="Objek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6846" y="214322"/>
                        <a:ext cx="1594383" cy="2454511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6350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08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8445500" cy="63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cs-CZ" sz="2800" kern="0" smtClean="0">
                <a:solidFill>
                  <a:schemeClr val="accent1"/>
                </a:solidFill>
              </a:rPr>
              <a:t>Energie a toky neutrin</a:t>
            </a:r>
            <a:endParaRPr lang="cs-CZ" sz="2800" kern="0" dirty="0">
              <a:solidFill>
                <a:schemeClr val="accent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00842" y="3807121"/>
            <a:ext cx="1148201" cy="153119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88" y="1000664"/>
            <a:ext cx="2096772" cy="84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4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Rectangle 2"/>
          <p:cNvSpPr>
            <a:spLocks noChangeArrowheads="1"/>
          </p:cNvSpPr>
          <p:nvPr/>
        </p:nvSpPr>
        <p:spPr bwMode="auto">
          <a:xfrm>
            <a:off x="0" y="1192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5300" name="Rectangle 4"/>
          <p:cNvSpPr>
            <a:spLocks noChangeArrowheads="1"/>
          </p:cNvSpPr>
          <p:nvPr/>
        </p:nvSpPr>
        <p:spPr bwMode="auto">
          <a:xfrm>
            <a:off x="0" y="644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1" lang="cs-CZ" altLang="cs-CZ" sz="28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6×10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9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500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keV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5724" y="931384"/>
            <a:ext cx="8229600" cy="162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kumimoji="1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prahová teplota </a:t>
            </a:r>
            <a:r>
              <a:rPr lang="cs-CZ" sz="1600" b="0" dirty="0">
                <a:solidFill>
                  <a:srgbClr val="336699"/>
                </a:solidFill>
                <a:latin typeface="+mn-lt"/>
              </a:rPr>
              <a:t>rovnováhy </a:t>
            </a:r>
            <a:r>
              <a:rPr lang="cs-CZ" altLang="cs-CZ" sz="1600" b="0" dirty="0">
                <a:solidFill>
                  <a:srgbClr val="336699"/>
                </a:solidFill>
                <a:latin typeface="+mn-lt"/>
              </a:rPr>
              <a:t>e + e</a:t>
            </a:r>
            <a:r>
              <a:rPr lang="cs-CZ" altLang="cs-CZ" sz="1600" b="0" baseline="30000" dirty="0">
                <a:solidFill>
                  <a:srgbClr val="336699"/>
                </a:solidFill>
                <a:latin typeface="+mn-lt"/>
              </a:rPr>
              <a:t>+</a:t>
            </a:r>
            <a:r>
              <a:rPr lang="cs-CZ" altLang="cs-CZ" sz="1600" b="0" dirty="0">
                <a:solidFill>
                  <a:srgbClr val="336699"/>
                </a:solidFill>
                <a:latin typeface="+mn-lt"/>
              </a:rPr>
              <a:t> </a:t>
            </a:r>
            <a:r>
              <a:rPr lang="cs-CZ" altLang="cs-CZ" sz="1600" b="0" dirty="0">
                <a:solidFill>
                  <a:srgbClr val="336699"/>
                </a:solidFill>
                <a:latin typeface="+mn-lt"/>
                <a:sym typeface="Symbol" panose="05050102010706020507" pitchFamily="18" charset="2"/>
              </a:rPr>
              <a:t></a:t>
            </a:r>
            <a:r>
              <a:rPr lang="cs-CZ" altLang="cs-CZ" sz="1600" b="0" dirty="0">
                <a:solidFill>
                  <a:srgbClr val="336699"/>
                </a:solidFill>
                <a:latin typeface="+mn-lt"/>
              </a:rPr>
              <a:t> záření </a:t>
            </a:r>
            <a:r>
              <a:rPr lang="cs-CZ" altLang="cs-CZ" sz="1600" b="0" dirty="0" smtClean="0">
                <a:solidFill>
                  <a:srgbClr val="336699"/>
                </a:solidFill>
                <a:latin typeface="+mn-lt"/>
              </a:rPr>
              <a:t> (</a:t>
            </a:r>
            <a:r>
              <a:rPr lang="cs-CZ" altLang="cs-CZ" sz="1600" b="0" i="1" dirty="0" err="1" smtClean="0">
                <a:solidFill>
                  <a:srgbClr val="336699"/>
                </a:solidFill>
                <a:latin typeface="+mn-lt"/>
              </a:rPr>
              <a:t>kT</a:t>
            </a:r>
            <a:r>
              <a:rPr lang="cs-CZ" altLang="cs-CZ" sz="1600" b="0" dirty="0" smtClean="0">
                <a:solidFill>
                  <a:srgbClr val="336699"/>
                </a:solidFill>
                <a:latin typeface="+mn-lt"/>
              </a:rPr>
              <a:t> </a:t>
            </a:r>
            <a:r>
              <a:rPr lang="en-US" altLang="cs-CZ" sz="1600" b="0" dirty="0" smtClean="0">
                <a:solidFill>
                  <a:srgbClr val="336699"/>
                </a:solidFill>
                <a:latin typeface="+mn-lt"/>
              </a:rPr>
              <a:t>~ </a:t>
            </a:r>
            <a:r>
              <a:rPr lang="en-US" altLang="cs-CZ" sz="1600" b="0" i="1" dirty="0" smtClean="0">
                <a:solidFill>
                  <a:srgbClr val="336699"/>
                </a:solidFill>
                <a:latin typeface="+mn-lt"/>
              </a:rPr>
              <a:t>m</a:t>
            </a:r>
            <a:r>
              <a:rPr lang="en-US" altLang="cs-CZ" sz="1600" b="0" baseline="-25000" dirty="0" smtClean="0">
                <a:solidFill>
                  <a:srgbClr val="336699"/>
                </a:solidFill>
                <a:latin typeface="+mn-lt"/>
              </a:rPr>
              <a:t>e</a:t>
            </a:r>
            <a:r>
              <a:rPr lang="en-US" altLang="cs-CZ" sz="1600" b="0" i="1" dirty="0" smtClean="0">
                <a:solidFill>
                  <a:srgbClr val="336699"/>
                </a:solidFill>
                <a:latin typeface="+mn-lt"/>
              </a:rPr>
              <a:t>c</a:t>
            </a:r>
            <a:r>
              <a:rPr lang="en-US" altLang="cs-CZ" sz="1600" b="0" baseline="30000" dirty="0" smtClean="0">
                <a:solidFill>
                  <a:srgbClr val="336699"/>
                </a:solidFill>
                <a:latin typeface="+mn-lt"/>
              </a:rPr>
              <a:t>2</a:t>
            </a:r>
            <a:r>
              <a:rPr lang="cs-CZ" altLang="cs-CZ" sz="1600" b="0" dirty="0" smtClean="0">
                <a:solidFill>
                  <a:srgbClr val="336699"/>
                </a:solidFill>
                <a:latin typeface="+mn-lt"/>
              </a:rPr>
              <a:t>)</a:t>
            </a:r>
            <a:endParaRPr lang="cs-CZ" sz="1600" b="0" dirty="0">
              <a:solidFill>
                <a:srgbClr val="336699"/>
              </a:solidFill>
              <a:latin typeface="+mn-lt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600" b="0" dirty="0" smtClean="0">
                <a:solidFill>
                  <a:srgbClr val="336699"/>
                </a:solidFill>
                <a:latin typeface="+mn-lt"/>
              </a:rPr>
              <a:t>převládá</a:t>
            </a:r>
            <a:r>
              <a:rPr lang="en-US" sz="1600" b="0" dirty="0" smtClean="0">
                <a:solidFill>
                  <a:srgbClr val="336699"/>
                </a:solidFill>
                <a:latin typeface="+mn-lt"/>
              </a:rPr>
              <a:t> anihilace</a:t>
            </a:r>
            <a:endParaRPr lang="cs-CZ" sz="1600" b="0" dirty="0" smtClean="0">
              <a:solidFill>
                <a:srgbClr val="336699"/>
              </a:solidFill>
              <a:latin typeface="+mn-lt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zahřátí vesmíru o 40 </a:t>
            </a:r>
            <a:r>
              <a:rPr kumimoji="1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%</a:t>
            </a:r>
            <a:r>
              <a:rPr kumimoji="1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 </a:t>
            </a:r>
            <a:r>
              <a:rPr lang="cs-CZ" sz="1600" b="0" dirty="0" smtClean="0">
                <a:solidFill>
                  <a:srgbClr val="336699"/>
                </a:solidFill>
                <a:latin typeface="+mn-lt"/>
              </a:rPr>
              <a:t>(netýká se už neutrin)</a:t>
            </a:r>
            <a:endParaRPr kumimoji="1" lang="cs-CZ" sz="1600" b="0" i="0" u="none" strike="noStrike" kern="1200" cap="none" spc="0" normalizeH="0" baseline="30000" noProof="0" dirty="0" smtClean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rgbClr val="336699"/>
                </a:solidFill>
                <a:latin typeface="+mn-lt"/>
              </a:rPr>
              <a:t>narušení CP symetrie 1:10</a:t>
            </a:r>
            <a:r>
              <a:rPr lang="cs-CZ" sz="1600" b="0" baseline="30000" dirty="0" smtClean="0">
                <a:solidFill>
                  <a:srgbClr val="336699"/>
                </a:solidFill>
                <a:latin typeface="+mn-lt"/>
              </a:rPr>
              <a:t>9</a:t>
            </a:r>
            <a:endParaRPr lang="cs-CZ" sz="1600" b="0" dirty="0" smtClean="0">
              <a:solidFill>
                <a:srgbClr val="336699"/>
              </a:solidFill>
              <a:latin typeface="+mn-lt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kumimoji="1" lang="cs-CZ" sz="1600" b="0" i="0" u="none" strike="noStrike" kern="1200" cap="none" spc="0" normalizeH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zbylé elektrony se později použijí pro stavbu obalů</a:t>
            </a:r>
            <a:endParaRPr kumimoji="1" lang="cs-CZ" sz="1600" b="0" i="0" u="none" strike="noStrike" kern="1200" cap="none" spc="0" normalizeH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205"/>
            <a:ext cx="3190469" cy="350005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89" y="2847850"/>
            <a:ext cx="2577619" cy="3558411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720" y="3236277"/>
            <a:ext cx="3068503" cy="247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9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r>
              <a:rPr kumimoji="1" lang="cs-CZ" altLang="cs-CZ" sz="28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minuty: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9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90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keV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9840"/>
            <a:ext cx="9167078" cy="5223256"/>
          </a:xfrm>
          <a:prstGeom prst="rect">
            <a:avLst/>
          </a:prstGeom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014720" y="1070611"/>
            <a:ext cx="3314918" cy="115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</a:rPr>
              <a:t>tvorba lehkých jader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smtClean="0">
                <a:solidFill>
                  <a:srgbClr val="336699"/>
                </a:solidFill>
                <a:latin typeface="+mn-lt"/>
              </a:rPr>
              <a:t>lehký a těžký vodík</a:t>
            </a:r>
            <a:endParaRPr kumimoji="1" lang="cs-CZ" sz="1800" b="0" i="0" u="none" strike="noStrike" kern="1200" cap="none" spc="0" normalizeH="0" baseline="0" noProof="0" dirty="0" smtClean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409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0293" name="Picture 5" descr="A-m08a01-i03-338x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13" y="1241009"/>
            <a:ext cx="2166770" cy="191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r>
              <a:rPr kumimoji="1" lang="cs-CZ" altLang="cs-CZ" sz="28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minuty: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9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90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keV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240" y="69533"/>
            <a:ext cx="6720840" cy="672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5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27" name="Rectangle 3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</a:rPr>
              <a:t>–10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anose="020B0606020202030204" pitchFamily="34" charset="0"/>
              </a:rPr>
              <a:t>s: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10</a:t>
            </a:r>
            <a:r>
              <a:rPr lang="cs-CZ" altLang="cs-CZ" sz="2800" b="0" baseline="30000" dirty="0">
                <a:solidFill>
                  <a:schemeClr val="tx2"/>
                </a:solidFill>
              </a:rPr>
              <a:t>15</a:t>
            </a:r>
            <a:r>
              <a:rPr lang="cs-CZ" altLang="cs-CZ" sz="2800" b="0" dirty="0">
                <a:solidFill>
                  <a:schemeClr val="tx2"/>
                </a:solidFill>
              </a:rPr>
              <a:t> 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10</a:t>
            </a:r>
            <a:r>
              <a:rPr lang="cs-CZ" altLang="cs-CZ" sz="2800" b="0" baseline="30000" dirty="0">
                <a:solidFill>
                  <a:schemeClr val="tx2"/>
                </a:solidFill>
              </a:rPr>
              <a:t>2</a:t>
            </a:r>
            <a:r>
              <a:rPr lang="cs-CZ" altLang="cs-CZ" sz="2800" b="0" dirty="0">
                <a:solidFill>
                  <a:schemeClr val="tx2"/>
                </a:solidFill>
              </a:rPr>
              <a:t> </a:t>
            </a:r>
            <a:r>
              <a:rPr lang="cs-CZ" altLang="cs-CZ" sz="2800" b="0" dirty="0" err="1">
                <a:solidFill>
                  <a:schemeClr val="tx2"/>
                </a:solidFill>
              </a:rPr>
              <a:t>GeV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692228" name="Rectangle 4"/>
          <p:cNvSpPr>
            <a:spLocks noChangeArrowheads="1"/>
          </p:cNvSpPr>
          <p:nvPr/>
        </p:nvSpPr>
        <p:spPr bwMode="auto">
          <a:xfrm>
            <a:off x="0" y="1922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29" name="Rectangle 5"/>
          <p:cNvSpPr>
            <a:spLocks noChangeArrowheads="1"/>
          </p:cNvSpPr>
          <p:nvPr/>
        </p:nvSpPr>
        <p:spPr bwMode="auto">
          <a:xfrm>
            <a:off x="0" y="1557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30" name="Rectangle 6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2231" name="Rectangle 7"/>
          <p:cNvSpPr>
            <a:spLocks noChangeArrowheads="1"/>
          </p:cNvSpPr>
          <p:nvPr/>
        </p:nvSpPr>
        <p:spPr bwMode="auto">
          <a:xfrm>
            <a:off x="0" y="2142491"/>
            <a:ext cx="428752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narušení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elektroslabé </a:t>
            </a: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symetrie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oddělení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slabé </a:t>
            </a: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interakce 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poprvé 4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interakce jaké </a:t>
            </a: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známe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3" descr="interak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2507"/>
            <a:ext cx="7305040" cy="197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63" y="4267"/>
            <a:ext cx="4652747" cy="465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6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809307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</a:t>
            </a:r>
            <a:r>
              <a:rPr kumimoji="1" lang="cs-CZ" altLang="cs-CZ" sz="28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minuty: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9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90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keV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588" y="913446"/>
            <a:ext cx="4835660" cy="5719763"/>
          </a:xfrm>
          <a:prstGeom prst="rect">
            <a:avLst/>
          </a:prstGeom>
        </p:spPr>
      </p:pic>
      <p:pic>
        <p:nvPicPr>
          <p:cNvPr id="8" name="Picture 4" descr="12_nukleogene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1409"/>
            <a:ext cx="4446588" cy="530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72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394"/>
            <a:ext cx="9144000" cy="6460606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1"/>
            <a:ext cx="9144000" cy="84328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400 000 let: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5 000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0,4 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-243840" y="5490211"/>
            <a:ext cx="3314918" cy="1151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vznik obalů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 smtClean="0">
                <a:solidFill>
                  <a:schemeClr val="accent1"/>
                </a:solidFill>
                <a:latin typeface="+mn-lt"/>
              </a:rPr>
              <a:t>konečně první atomy!</a:t>
            </a:r>
          </a:p>
          <a:p>
            <a:pPr marL="742950" marR="0" lvl="1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t>zánik volných elektronů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7122160" y="6360160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 a máme vodík</a:t>
            </a:r>
            <a:endParaRPr lang="en-US" sz="1800" b="0" dirty="0">
              <a:solidFill>
                <a:schemeClr val="tx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0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" y="602672"/>
            <a:ext cx="9139844" cy="6384175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078" y="0"/>
            <a:ext cx="9144000" cy="788987"/>
          </a:xfrm>
          <a:prstGeom prst="rect">
            <a:avLst/>
          </a:prstGeom>
          <a:solidFill>
            <a:srgbClr val="FFFF00">
              <a:alpha val="92000"/>
            </a:srgb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400 000 let: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5 000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0,4 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7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343"/>
            <a:ext cx="9144000" cy="637683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6827"/>
            <a:ext cx="9144000" cy="788987"/>
          </a:xfrm>
          <a:prstGeom prst="rect">
            <a:avLst/>
          </a:prstGeom>
          <a:solidFill>
            <a:srgbClr val="FFFF00">
              <a:alpha val="76000"/>
            </a:srgbClr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550 000 000 let: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200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K, </a:t>
            </a:r>
            <a:r>
              <a:rPr kumimoji="1" lang="cs-CZ" altLang="cs-CZ" sz="28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= </a:t>
            </a:r>
            <a:r>
              <a:rPr kumimoji="1" lang="cs-CZ" alt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20 </a:t>
            </a:r>
            <a:r>
              <a:rPr kumimoji="1" lang="cs-CZ" altLang="cs-CZ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meV</a:t>
            </a:r>
            <a:endParaRPr kumimoji="1" lang="cs-CZ" altLang="cs-CZ" sz="28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Obdélník 2"/>
          <p:cNvSpPr/>
          <p:nvPr/>
        </p:nvSpPr>
        <p:spPr bwMode="auto">
          <a:xfrm>
            <a:off x="31575" y="6675120"/>
            <a:ext cx="1350185" cy="16605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1" i="0" u="none" strike="noStrike" kern="1200" cap="none" spc="0" normalizeH="0" baseline="0" noProof="0" smtClean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-301925" y="5283200"/>
            <a:ext cx="9445925" cy="1647986"/>
          </a:xfrm>
          <a:prstGeom prst="rect">
            <a:avLst/>
          </a:prstGeom>
          <a:solidFill>
            <a:schemeClr val="bg2">
              <a:alpha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hvězdy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tvorba těžkých jader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exploze hypernov</a:t>
            </a:r>
          </a:p>
          <a:p>
            <a:pPr marL="800100" marR="0" lvl="1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další generace hvězd s těžkými prvky</a:t>
            </a:r>
            <a:endParaRPr kumimoji="1" lang="cs-CZ" sz="1800" b="0" i="0" u="none" strike="noStrike" kern="1200" cap="none" spc="0" normalizeH="0" baseline="30000" noProof="0" dirty="0" smtClean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4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920" y="149348"/>
            <a:ext cx="3688080" cy="304881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5352"/>
            <a:ext cx="5244184" cy="423348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886" y="3657600"/>
            <a:ext cx="3815113" cy="2950355"/>
          </a:xfrm>
          <a:prstGeom prst="rect">
            <a:avLst/>
          </a:prstGeom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Hlavní posloupnost</a:t>
            </a:r>
          </a:p>
        </p:txBody>
      </p:sp>
    </p:spTree>
    <p:extLst>
      <p:ext uri="{BB962C8B-B14F-4D97-AF65-F5344CB8AC3E}">
        <p14:creationId xmlns:p14="http://schemas.microsoft.com/office/powerpoint/2010/main" val="207518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13" y="0"/>
            <a:ext cx="6884894" cy="6858000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28575"/>
            <a:ext cx="71628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HR diagram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85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D:\Kleczek\07_zdroje\rake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63" y="549275"/>
            <a:ext cx="869473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4" descr="D:\Kleczek\07_zdroje\jamy contu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860800"/>
            <a:ext cx="3698875" cy="29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29" descr="fision]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3068638"/>
            <a:ext cx="205105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AutoShape 22"/>
          <p:cNvSpPr>
            <a:spLocks noChangeArrowheads="1"/>
          </p:cNvSpPr>
          <p:nvPr/>
        </p:nvSpPr>
        <p:spPr bwMode="auto">
          <a:xfrm flipH="1">
            <a:off x="8027988" y="1700213"/>
            <a:ext cx="647700" cy="2520950"/>
          </a:xfrm>
          <a:prstGeom prst="curvedRightArrow">
            <a:avLst>
              <a:gd name="adj1" fmla="val 77122"/>
              <a:gd name="adj2" fmla="val 154209"/>
              <a:gd name="adj3" fmla="val 31449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39943" name="Text Box 24"/>
          <p:cNvSpPr txBox="1">
            <a:spLocks noChangeArrowheads="1"/>
          </p:cNvSpPr>
          <p:nvPr/>
        </p:nvSpPr>
        <p:spPr bwMode="auto">
          <a:xfrm>
            <a:off x="5364163" y="5589588"/>
            <a:ext cx="933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štěpení</a:t>
            </a:r>
          </a:p>
        </p:txBody>
      </p:sp>
      <p:sp>
        <p:nvSpPr>
          <p:cNvPr id="39944" name="AutoShape 21"/>
          <p:cNvSpPr>
            <a:spLocks noChangeArrowheads="1"/>
          </p:cNvSpPr>
          <p:nvPr/>
        </p:nvSpPr>
        <p:spPr bwMode="auto">
          <a:xfrm>
            <a:off x="684213" y="2708275"/>
            <a:ext cx="504825" cy="1584325"/>
          </a:xfrm>
          <a:prstGeom prst="curvedRightArrow">
            <a:avLst>
              <a:gd name="adj1" fmla="val 62767"/>
              <a:gd name="adj2" fmla="val 125535"/>
              <a:gd name="adj3" fmla="val 33333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39945" name="Text Box 23"/>
          <p:cNvSpPr txBox="1">
            <a:spLocks noChangeArrowheads="1"/>
          </p:cNvSpPr>
          <p:nvPr/>
        </p:nvSpPr>
        <p:spPr bwMode="auto">
          <a:xfrm>
            <a:off x="3708400" y="5589588"/>
            <a:ext cx="615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fúze</a:t>
            </a: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charset="0"/>
              </a:rPr>
              <a:t>Fúze a štěpení</a:t>
            </a:r>
          </a:p>
        </p:txBody>
      </p:sp>
    </p:spTree>
    <p:extLst>
      <p:ext uri="{BB962C8B-B14F-4D97-AF65-F5344CB8AC3E}">
        <p14:creationId xmlns:p14="http://schemas.microsoft.com/office/powerpoint/2010/main" val="56001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D:\Kleczek\07_zdroje\koz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908050"/>
            <a:ext cx="8770937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charset="0"/>
              </a:rPr>
              <a:t>Fúze ve hvězdách</a:t>
            </a:r>
          </a:p>
        </p:txBody>
      </p:sp>
    </p:spTree>
    <p:extLst>
      <p:ext uri="{BB962C8B-B14F-4D97-AF65-F5344CB8AC3E}">
        <p14:creationId xmlns:p14="http://schemas.microsoft.com/office/powerpoint/2010/main" val="351502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Kleczek\07_zdroje\29_sn2006gy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725" y="476250"/>
            <a:ext cx="770255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/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rgbClr val="CCECFF"/>
                </a:solidFill>
                <a:latin typeface="Arial Narrow" panose="020B0606020202030204" pitchFamily="34" charset="0"/>
              </a:rPr>
              <a:t>Hvězdný vývoj</a:t>
            </a:r>
          </a:p>
        </p:txBody>
      </p:sp>
    </p:spTree>
    <p:extLst>
      <p:ext uri="{BB962C8B-B14F-4D97-AF65-F5344CB8AC3E}">
        <p14:creationId xmlns:p14="http://schemas.microsoft.com/office/powerpoint/2010/main" val="285272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Kleczek\07_zdroje\30_image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7213"/>
            <a:ext cx="9142413" cy="630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ovéPole 1"/>
          <p:cNvSpPr txBox="1"/>
          <p:nvPr/>
        </p:nvSpPr>
        <p:spPr>
          <a:xfrm>
            <a:off x="7122160" y="6360160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 smtClean="0">
                <a:solidFill>
                  <a:srgbClr val="CC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 a máme kyslík</a:t>
            </a:r>
            <a:endParaRPr lang="en-US" sz="1800" b="0" dirty="0">
              <a:solidFill>
                <a:srgbClr val="CC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1280" y="0"/>
            <a:ext cx="5216493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defPPr>
              <a:defRPr lang="en-US"/>
            </a:defPPr>
            <a:lvl1pPr>
              <a:lnSpc>
                <a:spcPct val="70000"/>
              </a:lnSpc>
              <a:defRPr sz="2800">
                <a:solidFill>
                  <a:srgbClr val="CCECFF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cs-CZ" dirty="0"/>
              <a:t>Vnitřní stavba veleobra před explozí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69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8" y="20549"/>
            <a:ext cx="9113642" cy="649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1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/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rgbClr val="CCECFF"/>
                </a:solidFill>
                <a:latin typeface="Arial Narrow" panose="020B0606020202030204" pitchFamily="34" charset="0"/>
              </a:rPr>
              <a:t>Vznik vody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4934312" y="260092"/>
            <a:ext cx="4280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obálka hypernov + zárodečná mlhovina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hvězdný vítr + zárodečná mlhovina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molekulární mračna (</a:t>
            </a:r>
            <a:r>
              <a:rPr lang="cs-CZ" sz="1600" b="0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Herschel</a:t>
            </a:r>
            <a:r>
              <a:rPr lang="cs-CZ" sz="1600" b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IR)</a:t>
            </a:r>
          </a:p>
          <a:p>
            <a:pPr marL="0" lvl="1"/>
            <a:endParaRPr lang="cs-CZ" sz="1600" b="0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7310"/>
            <a:ext cx="9144000" cy="552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8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K:\Kleczek\10_zdroje\25_voda.tif"/>
          <p:cNvPicPr>
            <a:picLocks noChangeAspect="1" noChangeArrowheads="1"/>
          </p:cNvPicPr>
          <p:nvPr/>
        </p:nvPicPr>
        <p:blipFill>
          <a:blip r:embed="rId2" cstate="print"/>
          <a:srcRect r="50297"/>
          <a:stretch>
            <a:fillRect/>
          </a:stretch>
        </p:blipFill>
        <p:spPr bwMode="auto">
          <a:xfrm>
            <a:off x="231303" y="1412776"/>
            <a:ext cx="4340697" cy="3764002"/>
          </a:xfrm>
          <a:prstGeom prst="rect">
            <a:avLst/>
          </a:prstGeom>
          <a:noFill/>
        </p:spPr>
      </p:pic>
      <p:sp>
        <p:nvSpPr>
          <p:cNvPr id="8" name="TextovéPole 7"/>
          <p:cNvSpPr txBox="1"/>
          <p:nvPr/>
        </p:nvSpPr>
        <p:spPr>
          <a:xfrm>
            <a:off x="2555776" y="836712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vnější elektronová slupka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859291" y="5795972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sdílené elektrony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ovací šipka 10"/>
          <p:cNvCxnSpPr/>
          <p:nvPr/>
        </p:nvCxnSpPr>
        <p:spPr>
          <a:xfrm flipH="1">
            <a:off x="2267744" y="1196752"/>
            <a:ext cx="576064" cy="504056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šipka 11"/>
          <p:cNvCxnSpPr/>
          <p:nvPr/>
        </p:nvCxnSpPr>
        <p:spPr>
          <a:xfrm flipH="1" flipV="1">
            <a:off x="1979712" y="4293096"/>
            <a:ext cx="1152128" cy="1512168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šipka 12"/>
          <p:cNvCxnSpPr/>
          <p:nvPr/>
        </p:nvCxnSpPr>
        <p:spPr>
          <a:xfrm flipH="1" flipV="1">
            <a:off x="2915816" y="4365104"/>
            <a:ext cx="216024" cy="144016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 flipV="1">
            <a:off x="3131840" y="3645024"/>
            <a:ext cx="504056" cy="216024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3" name="Picture 3" descr="K:\Kleczek\10_zdroje\25_voda_1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1036" y="743902"/>
            <a:ext cx="3868215" cy="3831065"/>
          </a:xfrm>
          <a:prstGeom prst="rect">
            <a:avLst/>
          </a:prstGeom>
          <a:noFill/>
        </p:spPr>
      </p:pic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charset="0"/>
              </a:rPr>
              <a:t>Molekula vody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5602206" y="5257363"/>
            <a:ext cx="31658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rotační spektra (mikrovlny)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vibrační spektra (IR)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dipólový moment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(71 </a:t>
            </a:r>
            <a:r>
              <a:rPr lang="en-US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He (23 </a:t>
            </a:r>
            <a:r>
              <a:rPr lang="en-US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O (1 </a:t>
            </a:r>
            <a:r>
              <a:rPr lang="en-US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sz="1600" b="0" dirty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6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charset="0"/>
              </a:rPr>
              <a:t>Molekula vody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67896" y="4784165"/>
            <a:ext cx="31658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1s: 2 elektrony</a:t>
            </a:r>
          </a:p>
          <a:p>
            <a:pPr marL="0" lvl="1"/>
            <a:endParaRPr lang="cs-CZ" sz="1600" b="0" dirty="0" smtClean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r>
              <a:rPr lang="cs-CZ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2s: 2 elektrony</a:t>
            </a:r>
          </a:p>
          <a:p>
            <a:pPr marL="0" lvl="1"/>
            <a:r>
              <a:rPr lang="cs-CZ" sz="1600" b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2p: 4 elektrony</a:t>
            </a:r>
          </a:p>
          <a:p>
            <a:pPr marL="0" lvl="1"/>
            <a:endParaRPr lang="cs-CZ" sz="1600" b="0" dirty="0" smtClean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hybridizace 2sp</a:t>
            </a:r>
            <a:r>
              <a:rPr lang="cs-CZ" sz="1600" b="0" baseline="3000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cs-CZ" dirty="0"/>
              <a:t> </a:t>
            </a:r>
            <a:r>
              <a:rPr lang="cs-CZ" sz="1600" b="0" dirty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elektronů</a:t>
            </a:r>
            <a:endParaRPr lang="cs-CZ" sz="1600" b="0" dirty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670" y="300906"/>
            <a:ext cx="3169578" cy="330164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36" y="1104629"/>
            <a:ext cx="3758191" cy="3172974"/>
          </a:xfrm>
          <a:prstGeom prst="rect">
            <a:avLst/>
          </a:prstGeom>
        </p:spPr>
      </p:pic>
      <p:sp>
        <p:nvSpPr>
          <p:cNvPr id="18" name="Ovál 17"/>
          <p:cNvSpPr/>
          <p:nvPr/>
        </p:nvSpPr>
        <p:spPr>
          <a:xfrm>
            <a:off x="2293962" y="1369303"/>
            <a:ext cx="179671" cy="179671"/>
          </a:xfrm>
          <a:prstGeom prst="ellipse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ál 18"/>
          <p:cNvSpPr/>
          <p:nvPr/>
        </p:nvSpPr>
        <p:spPr>
          <a:xfrm>
            <a:off x="2541248" y="1375061"/>
            <a:ext cx="179671" cy="179671"/>
          </a:xfrm>
          <a:prstGeom prst="ellipse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ál 19"/>
          <p:cNvSpPr/>
          <p:nvPr/>
        </p:nvSpPr>
        <p:spPr>
          <a:xfrm>
            <a:off x="3395268" y="2789786"/>
            <a:ext cx="179671" cy="179671"/>
          </a:xfrm>
          <a:prstGeom prst="ellipse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ál 20"/>
          <p:cNvSpPr/>
          <p:nvPr/>
        </p:nvSpPr>
        <p:spPr>
          <a:xfrm>
            <a:off x="3305432" y="2997306"/>
            <a:ext cx="179671" cy="179671"/>
          </a:xfrm>
          <a:prstGeom prst="ellipse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ál 21"/>
          <p:cNvSpPr/>
          <p:nvPr/>
        </p:nvSpPr>
        <p:spPr>
          <a:xfrm>
            <a:off x="1350807" y="2644411"/>
            <a:ext cx="179671" cy="179671"/>
          </a:xfrm>
          <a:prstGeom prst="ellipse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ál 22"/>
          <p:cNvSpPr/>
          <p:nvPr/>
        </p:nvSpPr>
        <p:spPr>
          <a:xfrm>
            <a:off x="1727300" y="3211481"/>
            <a:ext cx="179671" cy="179671"/>
          </a:xfrm>
          <a:prstGeom prst="ellipse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k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609678"/>
              </p:ext>
            </p:extLst>
          </p:nvPr>
        </p:nvGraphicFramePr>
        <p:xfrm>
          <a:off x="3833769" y="3721903"/>
          <a:ext cx="4962794" cy="2631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PHOTO-PAINT" r:id="rId5" imgW="2642400" imgH="1401840" progId="CorelPHOTOPAINT.Image.16">
                  <p:embed/>
                </p:oleObj>
              </mc:Choice>
              <mc:Fallback>
                <p:oleObj name="PHOTO-PAINT" r:id="rId5" imgW="2642400" imgH="1401840" progId="CorelPHOTOPAINT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3769" y="3721903"/>
                        <a:ext cx="4962794" cy="2631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779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charset="0"/>
              </a:rPr>
              <a:t>Vazba vodních molekul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2174"/>
            <a:ext cx="9144000" cy="4073652"/>
          </a:xfrm>
          <a:prstGeom prst="rect">
            <a:avLst/>
          </a:prstGeom>
        </p:spPr>
      </p:pic>
      <p:sp>
        <p:nvSpPr>
          <p:cNvPr id="17" name="TextovéPole 16"/>
          <p:cNvSpPr txBox="1"/>
          <p:nvPr/>
        </p:nvSpPr>
        <p:spPr>
          <a:xfrm>
            <a:off x="2479443" y="4240700"/>
            <a:ext cx="1790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kovalentní</a:t>
            </a:r>
          </a:p>
          <a:p>
            <a:pPr marL="0" lvl="1" algn="ctr"/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vazba</a:t>
            </a:r>
          </a:p>
        </p:txBody>
      </p:sp>
      <p:sp>
        <p:nvSpPr>
          <p:cNvPr id="24" name="TextovéPole 23"/>
          <p:cNvSpPr txBox="1"/>
          <p:nvPr/>
        </p:nvSpPr>
        <p:spPr>
          <a:xfrm>
            <a:off x="2479443" y="1939275"/>
            <a:ext cx="1790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nekovalentní</a:t>
            </a:r>
          </a:p>
          <a:p>
            <a:pPr marL="0" lvl="1" algn="ctr"/>
            <a:r>
              <a:rPr lang="cs-CZ" sz="1600" b="0" dirty="0" smtClean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vazba</a:t>
            </a:r>
          </a:p>
        </p:txBody>
      </p:sp>
    </p:spTree>
    <p:extLst>
      <p:ext uri="{BB962C8B-B14F-4D97-AF65-F5344CB8AC3E}">
        <p14:creationId xmlns:p14="http://schemas.microsoft.com/office/powerpoint/2010/main" val="273208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45067"/>
            <a:ext cx="9144001" cy="6112933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Kometární led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839" y="4868333"/>
            <a:ext cx="2833362" cy="184573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7" name="TextovéPole 6"/>
          <p:cNvSpPr txBox="1"/>
          <p:nvPr/>
        </p:nvSpPr>
        <p:spPr>
          <a:xfrm>
            <a:off x="4355775" y="55517"/>
            <a:ext cx="46474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kometární led koexistuje v mnoha fázích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komety nejsou hlavním zdrojem vody na Zemi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426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30276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Pára, led, kapalina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6101009" y="4213751"/>
            <a:ext cx="2366353" cy="1938992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glow rad="622300">
              <a:schemeClr val="accent1">
                <a:alpha val="62000"/>
              </a:schemeClr>
            </a:glow>
            <a:softEdge rad="0"/>
          </a:effectLst>
        </p:spPr>
        <p:txBody>
          <a:bodyPr wrap="none" rtlCol="0">
            <a:spAutoFit/>
          </a:bodyPr>
          <a:lstStyle/>
          <a:p>
            <a:r>
              <a:rPr lang="cs-CZ" sz="1500" b="0" dirty="0" err="1" smtClean="0">
                <a:solidFill>
                  <a:schemeClr val="tx2"/>
                </a:solidFill>
                <a:latin typeface="+mn-lt"/>
              </a:rPr>
              <a:t>Ih</a:t>
            </a:r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 šesterečná</a:t>
            </a:r>
          </a:p>
          <a:p>
            <a:r>
              <a:rPr lang="cs-CZ" sz="1500" b="0" dirty="0" err="1" smtClean="0">
                <a:solidFill>
                  <a:schemeClr val="tx2"/>
                </a:solidFill>
                <a:latin typeface="+mn-lt"/>
              </a:rPr>
              <a:t>Ic</a:t>
            </a:r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 kubická</a:t>
            </a:r>
          </a:p>
          <a:p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II klencová</a:t>
            </a:r>
          </a:p>
          <a:p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III čtverečná</a:t>
            </a:r>
          </a:p>
          <a:p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IV klencová</a:t>
            </a:r>
          </a:p>
          <a:p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V jednoklonná</a:t>
            </a:r>
          </a:p>
          <a:p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        ⁞</a:t>
            </a:r>
            <a:endParaRPr lang="cs-CZ" sz="15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XVI kostra </a:t>
            </a:r>
            <a:r>
              <a:rPr lang="cs-CZ" sz="1500" b="0" dirty="0" err="1" smtClean="0">
                <a:solidFill>
                  <a:schemeClr val="tx2"/>
                </a:solidFill>
                <a:latin typeface="+mn-lt"/>
              </a:rPr>
              <a:t>klatrátu</a:t>
            </a:r>
            <a:r>
              <a:rPr lang="cs-CZ" sz="1500" b="0" dirty="0" smtClean="0">
                <a:solidFill>
                  <a:schemeClr val="tx2"/>
                </a:solidFill>
                <a:latin typeface="+mn-lt"/>
              </a:rPr>
              <a:t> (2014)</a:t>
            </a:r>
            <a:endParaRPr lang="cs-CZ" sz="1500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402666" y="5071534"/>
            <a:ext cx="9092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600" b="0" dirty="0" smtClean="0">
                <a:solidFill>
                  <a:schemeClr val="bg2"/>
                </a:solidFill>
                <a:latin typeface="+mn-lt"/>
              </a:rPr>
              <a:t>voda</a:t>
            </a:r>
            <a:endParaRPr lang="cs-CZ" sz="2600" b="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836333" y="6307667"/>
            <a:ext cx="734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–22 °C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TextovéPole 6"/>
          <p:cNvSpPr txBox="1"/>
          <p:nvPr/>
        </p:nvSpPr>
        <p:spPr>
          <a:xfrm rot="1746434">
            <a:off x="3331432" y="5588544"/>
            <a:ext cx="870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tx2"/>
                </a:solidFill>
                <a:latin typeface="+mn-lt"/>
              </a:rPr>
              <a:t>regelace</a:t>
            </a:r>
          </a:p>
          <a:p>
            <a:pPr algn="ctr"/>
            <a:r>
              <a:rPr lang="cs-CZ" b="0" dirty="0" smtClean="0">
                <a:solidFill>
                  <a:schemeClr val="tx2"/>
                </a:solidFill>
                <a:latin typeface="+mn-lt"/>
              </a:rPr>
              <a:t>trhání</a:t>
            </a:r>
            <a:endParaRPr lang="cs-CZ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755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Fáze ledu (23)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869579" y="1212567"/>
            <a:ext cx="2044149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508000">
              <a:schemeClr val="accent1">
                <a:alpha val="93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cs-CZ" sz="1600" b="0" dirty="0" smtClean="0">
                <a:solidFill>
                  <a:srgbClr val="FF0000"/>
                </a:solidFill>
                <a:latin typeface="+mn-lt"/>
              </a:rPr>
              <a:t>Krystalické fáze (17)</a:t>
            </a:r>
          </a:p>
          <a:p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Ih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, 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Ic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, II, III, … XVI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632" y="92281"/>
            <a:ext cx="3512912" cy="2700869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869578" y="4815375"/>
            <a:ext cx="3148619" cy="15696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508000">
              <a:schemeClr val="accent1">
                <a:alpha val="93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cs-CZ" sz="1600" b="0" dirty="0" err="1" smtClean="0">
                <a:solidFill>
                  <a:srgbClr val="FF0000"/>
                </a:solidFill>
                <a:latin typeface="+mn-lt"/>
              </a:rPr>
              <a:t>Superionický</a:t>
            </a:r>
            <a:r>
              <a:rPr lang="cs-CZ" sz="1600" b="0" dirty="0" smtClean="0">
                <a:solidFill>
                  <a:srgbClr val="FF0000"/>
                </a:solidFill>
                <a:latin typeface="+mn-lt"/>
              </a:rPr>
              <a:t> led (3)</a:t>
            </a:r>
          </a:p>
          <a:p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krystalová mříž iontů O</a:t>
            </a:r>
          </a:p>
          <a:p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volně se pohybují vodíkové ionty</a:t>
            </a:r>
          </a:p>
          <a:p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předpovědi 1999-2015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numerické simulace</a:t>
            </a:r>
          </a:p>
          <a:p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LLNL (2005 detekce)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869578" y="2767749"/>
            <a:ext cx="3469219" cy="107721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508000">
              <a:schemeClr val="accent1">
                <a:alpha val="93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cs-CZ" sz="1600" b="0" dirty="0" smtClean="0">
                <a:solidFill>
                  <a:srgbClr val="FF0000"/>
                </a:solidFill>
                <a:latin typeface="+mn-lt"/>
              </a:rPr>
              <a:t>Amorfní fáze (3)</a:t>
            </a:r>
          </a:p>
          <a:p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LDA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: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 napařování za nízké teploty</a:t>
            </a:r>
          </a:p>
          <a:p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HDA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: </a:t>
            </a:r>
            <a:r>
              <a:rPr lang="en-US" sz="1600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i="1" dirty="0" smtClean="0">
                <a:solidFill>
                  <a:schemeClr val="tx2"/>
                </a:solidFill>
                <a:latin typeface="+mn-lt"/>
              </a:rPr>
              <a:t>p</a:t>
            </a:r>
            <a:r>
              <a:rPr lang="en-US" sz="1600" b="0" dirty="0" smtClean="0">
                <a:solidFill>
                  <a:schemeClr val="tx2"/>
                </a:solidFill>
                <a:latin typeface="+mn-lt"/>
              </a:rPr>
              <a:t> ~ 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1,6 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GPa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, </a:t>
            </a:r>
            <a:r>
              <a:rPr lang="cs-CZ" sz="1600" b="0" i="1" dirty="0" smtClean="0">
                <a:solidFill>
                  <a:schemeClr val="tx2"/>
                </a:solidFill>
                <a:latin typeface="+mn-lt"/>
              </a:rPr>
              <a:t>T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 &lt; 140 K</a:t>
            </a:r>
          </a:p>
          <a:p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VHDA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:   </a:t>
            </a:r>
            <a:r>
              <a:rPr lang="cs-CZ" sz="1600" b="0" i="1" dirty="0" smtClean="0">
                <a:solidFill>
                  <a:schemeClr val="tx2"/>
                </a:solidFill>
                <a:latin typeface="+mn-lt"/>
              </a:rPr>
              <a:t>p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 </a:t>
            </a:r>
            <a:r>
              <a:rPr lang="en-US" sz="1600" b="0" dirty="0" smtClean="0">
                <a:solidFill>
                  <a:schemeClr val="tx2"/>
                </a:solidFill>
                <a:latin typeface="+mn-lt"/>
              </a:rPr>
              <a:t>~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 1 až 2 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Gpa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, 1,26 g/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cm</a:t>
            </a:r>
            <a:r>
              <a:rPr lang="cs-CZ" sz="1600" b="0" baseline="30000" dirty="0" err="1" smtClean="0">
                <a:solidFill>
                  <a:schemeClr val="tx2"/>
                </a:solidFill>
                <a:latin typeface="+mn-lt"/>
              </a:rPr>
              <a:t>3</a:t>
            </a:r>
            <a:endParaRPr lang="cs-CZ" sz="1600" b="0" baseline="30000" dirty="0" smtClean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544" y="2886562"/>
            <a:ext cx="3810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3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err="1" smtClean="0">
                <a:solidFill>
                  <a:srgbClr val="336699"/>
                </a:solidFill>
                <a:latin typeface="Arial Narrow" panose="020B0606020202030204" pitchFamily="34" charset="0"/>
              </a:rPr>
              <a:t>Hydroklatráty</a:t>
            </a:r>
            <a:endParaRPr lang="cs-CZ" altLang="cs-CZ" sz="2800" dirty="0" smtClean="0">
              <a:solidFill>
                <a:srgbClr val="336699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36439" y="1366250"/>
            <a:ext cx="4269688" cy="830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508000">
              <a:schemeClr val="accent1">
                <a:alpha val="93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cs-CZ" sz="1600" b="0" dirty="0" err="1" smtClean="0">
                <a:solidFill>
                  <a:srgbClr val="FF0000"/>
                </a:solidFill>
                <a:latin typeface="+mn-lt"/>
              </a:rPr>
              <a:t>Hydroklatrát</a:t>
            </a:r>
            <a:endParaRPr lang="cs-CZ" sz="1600" b="0" dirty="0" smtClean="0">
              <a:solidFill>
                <a:srgbClr val="FF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krystalická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mříž 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z vodíkových vazeb 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H</a:t>
            </a:r>
            <a:r>
              <a:rPr lang="cs-CZ" sz="1600" b="0" baseline="-25000" dirty="0" err="1" smtClean="0">
                <a:solidFill>
                  <a:schemeClr val="tx2"/>
                </a:solidFill>
                <a:latin typeface="+mn-lt"/>
              </a:rPr>
              <a:t>2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O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v dutinách uzavřena molekula či atom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441" y="-1"/>
            <a:ext cx="3320559" cy="324273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829" y="3302000"/>
            <a:ext cx="4994171" cy="355600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7329081" y="3370341"/>
            <a:ext cx="18149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dirty="0" err="1" smtClean="0">
                <a:solidFill>
                  <a:schemeClr val="accent1"/>
                </a:solidFill>
                <a:latin typeface="+mn-lt"/>
              </a:rPr>
              <a:t>hydroklatrát</a:t>
            </a:r>
            <a:r>
              <a:rPr lang="cs-CZ" b="0" dirty="0" smtClean="0">
                <a:solidFill>
                  <a:schemeClr val="accent1"/>
                </a:solidFill>
                <a:latin typeface="+mn-lt"/>
              </a:rPr>
              <a:t> metanu </a:t>
            </a:r>
          </a:p>
          <a:p>
            <a:pPr algn="r"/>
            <a:r>
              <a:rPr lang="cs-CZ" b="0" dirty="0" smtClean="0">
                <a:solidFill>
                  <a:schemeClr val="accent1"/>
                </a:solidFill>
                <a:latin typeface="+mn-lt"/>
              </a:rPr>
              <a:t>průměr 1 m </a:t>
            </a:r>
          </a:p>
          <a:p>
            <a:pPr algn="r"/>
            <a:r>
              <a:rPr lang="cs-CZ" b="0" dirty="0" smtClean="0">
                <a:solidFill>
                  <a:schemeClr val="accent1"/>
                </a:solidFill>
                <a:latin typeface="+mn-lt"/>
              </a:rPr>
              <a:t>Mexický záliv</a:t>
            </a:r>
            <a:endParaRPr lang="cs-CZ" b="0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2000"/>
            <a:ext cx="4715933" cy="3556000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>
            <a:off x="52751" y="6476999"/>
            <a:ext cx="2542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smtClean="0">
                <a:solidFill>
                  <a:schemeClr val="accent1"/>
                </a:solidFill>
                <a:latin typeface="+mn-lt"/>
              </a:rPr>
              <a:t>metan, Východosibiřské moře</a:t>
            </a:r>
            <a:endParaRPr lang="cs-CZ" b="0" dirty="0">
              <a:solidFill>
                <a:schemeClr val="accent1"/>
              </a:solidFill>
              <a:latin typeface="+mn-lt"/>
            </a:endParaRPr>
          </a:p>
        </p:txBody>
      </p:sp>
      <p:cxnSp>
        <p:nvCxnSpPr>
          <p:cNvPr id="15" name="Přímá spojnice 14"/>
          <p:cNvCxnSpPr/>
          <p:nvPr/>
        </p:nvCxnSpPr>
        <p:spPr bwMode="auto">
          <a:xfrm>
            <a:off x="4715933" y="3031067"/>
            <a:ext cx="0" cy="3826933"/>
          </a:xfrm>
          <a:prstGeom prst="line">
            <a:avLst/>
          </a:prstGeom>
          <a:solidFill>
            <a:schemeClr val="accent1"/>
          </a:solidFill>
          <a:ln w="603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586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err="1" smtClean="0">
                <a:solidFill>
                  <a:srgbClr val="336699"/>
                </a:solidFill>
                <a:latin typeface="Arial Narrow" panose="020B0606020202030204" pitchFamily="34" charset="0"/>
              </a:rPr>
              <a:t>Hydroklatrát</a:t>
            </a: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 neonu, fáze XVI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568705" y="1247716"/>
            <a:ext cx="2724828" cy="15696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508000">
              <a:schemeClr val="accent1">
                <a:alpha val="93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cs-CZ" sz="1600" b="0" dirty="0" err="1" smtClean="0">
                <a:solidFill>
                  <a:srgbClr val="FF0000"/>
                </a:solidFill>
                <a:latin typeface="+mn-lt"/>
              </a:rPr>
              <a:t>Gottingen</a:t>
            </a:r>
            <a:r>
              <a:rPr lang="cs-CZ" sz="1600" b="0" dirty="0" smtClean="0">
                <a:solidFill>
                  <a:srgbClr val="FF0000"/>
                </a:solidFill>
                <a:latin typeface="+mn-lt"/>
              </a:rPr>
              <a:t> + </a:t>
            </a:r>
            <a:r>
              <a:rPr lang="cs-CZ" sz="1600" b="0" dirty="0" err="1" smtClean="0">
                <a:solidFill>
                  <a:srgbClr val="FF0000"/>
                </a:solidFill>
                <a:latin typeface="+mn-lt"/>
              </a:rPr>
              <a:t>ILL</a:t>
            </a:r>
            <a:endParaRPr lang="cs-CZ" sz="1600" b="0" dirty="0" smtClean="0">
              <a:solidFill>
                <a:srgbClr val="FF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neonový 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hydroklatrát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140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5 dní vakuování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kontrola Ne neutrony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fáze XVI, 0,81 g/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cm</a:t>
            </a:r>
            <a:r>
              <a:rPr lang="cs-CZ" sz="1600" b="0" baseline="30000" dirty="0" err="1" smtClean="0">
                <a:solidFill>
                  <a:schemeClr val="tx2"/>
                </a:solidFill>
                <a:latin typeface="+mn-lt"/>
              </a:rPr>
              <a:t>3</a:t>
            </a:r>
            <a:endParaRPr lang="cs-CZ" sz="1600" b="0" baseline="30000" dirty="0" smtClean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533" y="926457"/>
            <a:ext cx="4834467" cy="2823633"/>
          </a:xfrm>
          <a:prstGeom prst="rect">
            <a:avLst/>
          </a:prstGeom>
        </p:spPr>
      </p:pic>
      <p:pic>
        <p:nvPicPr>
          <p:cNvPr id="8" name="Picture 6" descr="I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1317"/>
            <a:ext cx="4233333" cy="304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ILL neutronový zdroj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533" y="3831317"/>
            <a:ext cx="4834467" cy="302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019799" y="3442313"/>
            <a:ext cx="320792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altLang="cs-CZ" b="0" dirty="0" err="1" smtClean="0">
                <a:solidFill>
                  <a:schemeClr val="accent1"/>
                </a:solidFill>
                <a:latin typeface="Arial" panose="020B0604020202020204" pitchFamily="34" charset="0"/>
              </a:rPr>
              <a:t>Laueho-Langevinův</a:t>
            </a:r>
            <a:r>
              <a:rPr lang="cs-CZ" altLang="cs-CZ" b="0" dirty="0" smtClean="0">
                <a:solidFill>
                  <a:schemeClr val="accent1"/>
                </a:solidFill>
                <a:latin typeface="Arial" panose="020B0604020202020204" pitchFamily="34" charset="0"/>
              </a:rPr>
              <a:t> ústav v Grenoblu 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309533" y="6334780"/>
            <a:ext cx="134844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altLang="cs-CZ" b="0" dirty="0" smtClean="0">
                <a:solidFill>
                  <a:schemeClr val="accent1"/>
                </a:solidFill>
                <a:latin typeface="Arial" panose="020B0604020202020204" pitchFamily="34" charset="0"/>
              </a:rPr>
              <a:t>reaktor</a:t>
            </a:r>
          </a:p>
          <a:p>
            <a:pPr>
              <a:defRPr/>
            </a:pPr>
            <a:r>
              <a:rPr lang="cs-CZ" altLang="cs-CZ" b="0" dirty="0" smtClean="0">
                <a:solidFill>
                  <a:schemeClr val="accent1"/>
                </a:solidFill>
                <a:latin typeface="Arial" panose="020B0604020202020204" pitchFamily="34" charset="0"/>
              </a:rPr>
              <a:t>neutrony 2 </a:t>
            </a:r>
            <a:r>
              <a:rPr lang="cs-CZ" altLang="cs-CZ" b="0" dirty="0" err="1" smtClean="0">
                <a:solidFill>
                  <a:schemeClr val="accent1"/>
                </a:solidFill>
                <a:latin typeface="Arial" panose="020B0604020202020204" pitchFamily="34" charset="0"/>
              </a:rPr>
              <a:t>mK</a:t>
            </a:r>
            <a:endParaRPr lang="cs-CZ" altLang="cs-CZ" b="0" dirty="0" smtClean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4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254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  <a:defRPr/>
            </a:pPr>
            <a:r>
              <a:rPr lang="cs-CZ" altLang="cs-CZ" sz="28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Vlasatý led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7277877" y="6120398"/>
            <a:ext cx="17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Exidiopsis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effusa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192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trpajzlici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838"/>
            <a:ext cx="9144000" cy="650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-1" y="28575"/>
            <a:ext cx="8424809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Interakce</a:t>
            </a:r>
            <a:endParaRPr kumimoji="1" lang="cs-CZ" altLang="cs-CZ" sz="32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45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K Metallic Blue Water Beau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403" y="2523857"/>
            <a:ext cx="4219723" cy="4219723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4" name="TextovéPole 3"/>
          <p:cNvSpPr txBox="1"/>
          <p:nvPr/>
        </p:nvSpPr>
        <p:spPr>
          <a:xfrm>
            <a:off x="2131741" y="384766"/>
            <a:ext cx="4626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0" dirty="0" smtClean="0">
                <a:solidFill>
                  <a:schemeClr val="accent1"/>
                </a:solidFill>
                <a:latin typeface="+mn-lt"/>
              </a:rPr>
              <a:t>A to je pro dnešek vše…</a:t>
            </a:r>
            <a:endParaRPr lang="cs-CZ" sz="3200" b="0" dirty="0">
              <a:solidFill>
                <a:schemeClr val="accen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6185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928" name="Picture 16" descr="sil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31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8842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10</a:t>
            </a:r>
            <a:r>
              <a:rPr kumimoji="1" lang="cs-CZ" altLang="cs-CZ" sz="2800" b="0" i="0" u="none" strike="noStrike" kern="1200" cap="none" spc="0" normalizeH="0" baseline="3000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–5 </a:t>
            </a:r>
            <a:r>
              <a:rPr kumimoji="1" lang="cs-CZ" altLang="cs-CZ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s: </a:t>
            </a:r>
            <a:r>
              <a:rPr lang="cs-CZ" altLang="cs-CZ" sz="2800" b="0" i="1" dirty="0">
                <a:solidFill>
                  <a:schemeClr val="tx2"/>
                </a:solidFill>
              </a:rPr>
              <a:t>T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10</a:t>
            </a:r>
            <a:r>
              <a:rPr lang="cs-CZ" altLang="cs-CZ" sz="2800" b="0" baseline="30000" dirty="0" smtClean="0">
                <a:solidFill>
                  <a:schemeClr val="tx2"/>
                </a:solidFill>
              </a:rPr>
              <a:t>13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 </a:t>
            </a:r>
            <a:r>
              <a:rPr lang="cs-CZ" altLang="cs-CZ" sz="2800" b="0" dirty="0">
                <a:solidFill>
                  <a:schemeClr val="tx2"/>
                </a:solidFill>
              </a:rPr>
              <a:t>K, </a:t>
            </a:r>
            <a:r>
              <a:rPr lang="cs-CZ" altLang="cs-CZ" sz="2800" b="0" i="1" dirty="0">
                <a:solidFill>
                  <a:schemeClr val="tx2"/>
                </a:solidFill>
              </a:rPr>
              <a:t>E</a:t>
            </a:r>
            <a:r>
              <a:rPr lang="cs-CZ" altLang="cs-CZ" sz="2800" b="0" dirty="0">
                <a:solidFill>
                  <a:schemeClr val="tx2"/>
                </a:solidFill>
              </a:rPr>
              <a:t> = </a:t>
            </a:r>
            <a:r>
              <a:rPr lang="cs-CZ" altLang="cs-CZ" sz="2800" b="0" dirty="0" smtClean="0">
                <a:solidFill>
                  <a:schemeClr val="tx2"/>
                </a:solidFill>
              </a:rPr>
              <a:t>1 </a:t>
            </a:r>
            <a:r>
              <a:rPr lang="cs-CZ" altLang="cs-CZ" sz="2800" b="0" dirty="0" err="1" smtClean="0">
                <a:solidFill>
                  <a:schemeClr val="tx2"/>
                </a:solidFill>
              </a:rPr>
              <a:t>GeV</a:t>
            </a:r>
            <a:endParaRPr lang="cs-CZ" altLang="cs-CZ" sz="2800" b="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598160" y="5389341"/>
            <a:ext cx="3545840" cy="132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hadronizace</a:t>
            </a: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hmoty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vznik baryonů a mezonů 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první protony a neutrony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0141"/>
            <a:ext cx="9144000" cy="327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4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" y="77228"/>
            <a:ext cx="6512560" cy="678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4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858" name="Picture 2" descr="Dj_02_hadro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4013"/>
            <a:ext cx="9144000" cy="36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9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8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11873</TotalTime>
  <Words>651</Words>
  <Application>Microsoft Office PowerPoint</Application>
  <PresentationFormat>Předvádění na obrazovce (4:3)</PresentationFormat>
  <Paragraphs>158</Paragraphs>
  <Slides>50</Slides>
  <Notes>3</Notes>
  <HiddenSlides>0</HiddenSlides>
  <MMClips>2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6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50</vt:i4>
      </vt:variant>
    </vt:vector>
  </HeadingPairs>
  <TitlesOfParts>
    <vt:vector size="65" baseType="lpstr">
      <vt:lpstr>ＭＳ Ｐゴシック</vt:lpstr>
      <vt:lpstr>Arial</vt:lpstr>
      <vt:lpstr>Arial Narrow</vt:lpstr>
      <vt:lpstr>Calibri</vt:lpstr>
      <vt:lpstr>Monotype Sorts</vt:lpstr>
      <vt:lpstr>Symbol</vt:lpstr>
      <vt:lpstr>Times New Roman</vt:lpstr>
      <vt:lpstr>Default Design</vt:lpstr>
      <vt:lpstr>6_Default Design</vt:lpstr>
      <vt:lpstr>7_Default Design</vt:lpstr>
      <vt:lpstr>5_Default Design</vt:lpstr>
      <vt:lpstr>8_Default Design</vt:lpstr>
      <vt:lpstr>Motiv sady Office</vt:lpstr>
      <vt:lpstr>PHOTO-PAINT</vt:lpstr>
      <vt:lpstr>Equation</vt:lpstr>
      <vt:lpstr>Příběh vody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RHIC/STAR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Voda</dc:title>
  <dc:creator>Petr Kulhanek</dc:creator>
  <cp:lastModifiedBy>Turban</cp:lastModifiedBy>
  <cp:revision>1085</cp:revision>
  <dcterms:created xsi:type="dcterms:W3CDTF">1998-08-13T14:52:10Z</dcterms:created>
  <dcterms:modified xsi:type="dcterms:W3CDTF">2017-12-19T20:50:35Z</dcterms:modified>
</cp:coreProperties>
</file>