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311" r:id="rId4"/>
    <p:sldId id="313" r:id="rId5"/>
    <p:sldId id="353" r:id="rId6"/>
    <p:sldId id="354" r:id="rId7"/>
    <p:sldId id="363" r:id="rId8"/>
    <p:sldId id="364" r:id="rId9"/>
    <p:sldId id="365" r:id="rId10"/>
    <p:sldId id="366" r:id="rId11"/>
    <p:sldId id="367" r:id="rId12"/>
    <p:sldId id="368" r:id="rId13"/>
    <p:sldId id="369" r:id="rId14"/>
    <p:sldId id="370" r:id="rId15"/>
    <p:sldId id="371" r:id="rId16"/>
    <p:sldId id="372" r:id="rId17"/>
    <p:sldId id="373" r:id="rId18"/>
    <p:sldId id="330" r:id="rId19"/>
    <p:sldId id="327" r:id="rId20"/>
    <p:sldId id="341" r:id="rId21"/>
    <p:sldId id="331" r:id="rId22"/>
    <p:sldId id="325" r:id="rId23"/>
    <p:sldId id="321" r:id="rId24"/>
    <p:sldId id="335" r:id="rId25"/>
    <p:sldId id="326" r:id="rId26"/>
    <p:sldId id="342" r:id="rId27"/>
    <p:sldId id="345" r:id="rId28"/>
    <p:sldId id="346" r:id="rId29"/>
    <p:sldId id="358" r:id="rId30"/>
    <p:sldId id="322" r:id="rId31"/>
    <p:sldId id="324" r:id="rId32"/>
    <p:sldId id="323" r:id="rId33"/>
    <p:sldId id="337" r:id="rId34"/>
    <p:sldId id="356" r:id="rId35"/>
    <p:sldId id="362" r:id="rId36"/>
    <p:sldId id="339" r:id="rId37"/>
    <p:sldId id="347" r:id="rId38"/>
    <p:sldId id="348" r:id="rId39"/>
    <p:sldId id="319" r:id="rId40"/>
    <p:sldId id="317" r:id="rId41"/>
    <p:sldId id="343" r:id="rId42"/>
    <p:sldId id="355" r:id="rId43"/>
    <p:sldId id="320" r:id="rId44"/>
    <p:sldId id="349" r:id="rId45"/>
    <p:sldId id="359" r:id="rId46"/>
    <p:sldId id="340" r:id="rId47"/>
    <p:sldId id="351" r:id="rId48"/>
    <p:sldId id="352" r:id="rId49"/>
    <p:sldId id="315" r:id="rId50"/>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6262"/>
    <a:srgbClr val="FFCC00"/>
    <a:srgbClr val="FF0000"/>
    <a:srgbClr val="FFFF00"/>
    <a:srgbClr val="0000FF"/>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0" autoAdjust="0"/>
    <p:restoredTop sz="99522" autoAdjust="0"/>
  </p:normalViewPr>
  <p:slideViewPr>
    <p:cSldViewPr>
      <p:cViewPr varScale="1">
        <p:scale>
          <a:sx n="80" d="100"/>
          <a:sy n="80" d="100"/>
        </p:scale>
        <p:origin x="109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fld id="{D08FDDDC-C789-4DB2-ACC4-90DD4DC3372B}" type="slidenum">
              <a:rPr lang="cs-CZ" altLang="cs-CZ"/>
              <a:pPr/>
              <a:t>‹#›</a:t>
            </a:fld>
            <a:endParaRPr lang="cs-CZ" altLang="cs-CZ"/>
          </a:p>
        </p:txBody>
      </p:sp>
    </p:spTree>
    <p:extLst>
      <p:ext uri="{BB962C8B-B14F-4D97-AF65-F5344CB8AC3E}">
        <p14:creationId xmlns:p14="http://schemas.microsoft.com/office/powerpoint/2010/main" val="3053618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fld id="{F0F97837-EABF-4382-9AFA-C5532C3A9F0F}" type="slidenum">
              <a:rPr lang="cs-CZ" altLang="cs-CZ"/>
              <a:pPr/>
              <a:t>‹#›</a:t>
            </a:fld>
            <a:endParaRPr lang="cs-CZ" altLang="cs-CZ"/>
          </a:p>
        </p:txBody>
      </p:sp>
    </p:spTree>
    <p:extLst>
      <p:ext uri="{BB962C8B-B14F-4D97-AF65-F5344CB8AC3E}">
        <p14:creationId xmlns:p14="http://schemas.microsoft.com/office/powerpoint/2010/main" val="3122919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fld id="{97F82D4C-8B49-4D49-8ECD-0D871B186A90}" type="slidenum">
              <a:rPr lang="cs-CZ" altLang="cs-CZ"/>
              <a:pPr/>
              <a:t>‹#›</a:t>
            </a:fld>
            <a:endParaRPr lang="cs-CZ" altLang="cs-CZ"/>
          </a:p>
        </p:txBody>
      </p:sp>
    </p:spTree>
    <p:extLst>
      <p:ext uri="{BB962C8B-B14F-4D97-AF65-F5344CB8AC3E}">
        <p14:creationId xmlns:p14="http://schemas.microsoft.com/office/powerpoint/2010/main" val="914483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fld id="{2E49B4CB-7B2C-4D2C-A212-1A240B600B45}" type="slidenum">
              <a:rPr lang="cs-CZ" altLang="cs-CZ"/>
              <a:pPr/>
              <a:t>‹#›</a:t>
            </a:fld>
            <a:endParaRPr lang="cs-CZ" altLang="cs-CZ"/>
          </a:p>
        </p:txBody>
      </p:sp>
    </p:spTree>
    <p:extLst>
      <p:ext uri="{BB962C8B-B14F-4D97-AF65-F5344CB8AC3E}">
        <p14:creationId xmlns:p14="http://schemas.microsoft.com/office/powerpoint/2010/main" val="3847087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fld id="{D8297016-315B-4285-BAA8-DD8F75E11887}" type="slidenum">
              <a:rPr lang="cs-CZ" altLang="cs-CZ"/>
              <a:pPr/>
              <a:t>‹#›</a:t>
            </a:fld>
            <a:endParaRPr lang="cs-CZ" altLang="cs-CZ"/>
          </a:p>
        </p:txBody>
      </p:sp>
    </p:spTree>
    <p:extLst>
      <p:ext uri="{BB962C8B-B14F-4D97-AF65-F5344CB8AC3E}">
        <p14:creationId xmlns:p14="http://schemas.microsoft.com/office/powerpoint/2010/main" val="3561889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fld id="{9363583B-BF78-4673-9591-E6B1D4FB60DA}" type="slidenum">
              <a:rPr lang="cs-CZ" altLang="cs-CZ"/>
              <a:pPr/>
              <a:t>‹#›</a:t>
            </a:fld>
            <a:endParaRPr lang="cs-CZ" altLang="cs-CZ"/>
          </a:p>
        </p:txBody>
      </p:sp>
    </p:spTree>
    <p:extLst>
      <p:ext uri="{BB962C8B-B14F-4D97-AF65-F5344CB8AC3E}">
        <p14:creationId xmlns:p14="http://schemas.microsoft.com/office/powerpoint/2010/main" val="552880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fld id="{9ED0DC2F-06B1-4FF8-A7DF-114274F8784A}" type="slidenum">
              <a:rPr lang="cs-CZ" altLang="cs-CZ"/>
              <a:pPr/>
              <a:t>‹#›</a:t>
            </a:fld>
            <a:endParaRPr lang="cs-CZ" altLang="cs-CZ"/>
          </a:p>
        </p:txBody>
      </p:sp>
    </p:spTree>
    <p:extLst>
      <p:ext uri="{BB962C8B-B14F-4D97-AF65-F5344CB8AC3E}">
        <p14:creationId xmlns:p14="http://schemas.microsoft.com/office/powerpoint/2010/main" val="1239472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fld id="{7708992B-5D4B-4052-94D2-E2AAD56C14ED}" type="slidenum">
              <a:rPr lang="cs-CZ" altLang="cs-CZ"/>
              <a:pPr/>
              <a:t>‹#›</a:t>
            </a:fld>
            <a:endParaRPr lang="cs-CZ" altLang="cs-CZ"/>
          </a:p>
        </p:txBody>
      </p:sp>
    </p:spTree>
    <p:extLst>
      <p:ext uri="{BB962C8B-B14F-4D97-AF65-F5344CB8AC3E}">
        <p14:creationId xmlns:p14="http://schemas.microsoft.com/office/powerpoint/2010/main" val="78423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fld id="{9C5102F1-121B-469D-81C2-28F8CC8CA834}" type="slidenum">
              <a:rPr lang="cs-CZ" altLang="cs-CZ"/>
              <a:pPr/>
              <a:t>‹#›</a:t>
            </a:fld>
            <a:endParaRPr lang="cs-CZ" altLang="cs-CZ"/>
          </a:p>
        </p:txBody>
      </p:sp>
    </p:spTree>
    <p:extLst>
      <p:ext uri="{BB962C8B-B14F-4D97-AF65-F5344CB8AC3E}">
        <p14:creationId xmlns:p14="http://schemas.microsoft.com/office/powerpoint/2010/main" val="4231413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fld id="{0668E4A9-D067-4F94-9E39-C3EE76DFBBDD}" type="slidenum">
              <a:rPr lang="cs-CZ" altLang="cs-CZ"/>
              <a:pPr/>
              <a:t>‹#›</a:t>
            </a:fld>
            <a:endParaRPr lang="cs-CZ" altLang="cs-CZ"/>
          </a:p>
        </p:txBody>
      </p:sp>
    </p:spTree>
    <p:extLst>
      <p:ext uri="{BB962C8B-B14F-4D97-AF65-F5344CB8AC3E}">
        <p14:creationId xmlns:p14="http://schemas.microsoft.com/office/powerpoint/2010/main" val="294327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fld id="{BB98EE6E-34D8-4C48-9C12-34ECC885DD86}" type="slidenum">
              <a:rPr lang="cs-CZ" altLang="cs-CZ"/>
              <a:pPr/>
              <a:t>‹#›</a:t>
            </a:fld>
            <a:endParaRPr lang="cs-CZ" altLang="cs-CZ"/>
          </a:p>
        </p:txBody>
      </p:sp>
    </p:spTree>
    <p:extLst>
      <p:ext uri="{BB962C8B-B14F-4D97-AF65-F5344CB8AC3E}">
        <p14:creationId xmlns:p14="http://schemas.microsoft.com/office/powerpoint/2010/main" val="3672967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cs-CZ" alt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cs-CZ" altLang="cs-CZ" smtClean="0"/>
              <a:t>Klepnutím lze upravit styly předlohy textu.</a:t>
            </a:r>
          </a:p>
          <a:p>
            <a:pPr lvl="1"/>
            <a:r>
              <a:rPr lang="cs-CZ" altLang="cs-CZ" smtClean="0"/>
              <a:t>Druhá úroveň</a:t>
            </a:r>
          </a:p>
          <a:p>
            <a:pPr lvl="2"/>
            <a:r>
              <a:rPr lang="cs-CZ" altLang="cs-CZ" smtClean="0"/>
              <a:t>Třetí úroveň</a:t>
            </a:r>
          </a:p>
          <a:p>
            <a:pPr lvl="3"/>
            <a:r>
              <a:rPr lang="cs-CZ" altLang="cs-CZ" smtClean="0"/>
              <a:t>Čtvrtá úroveň</a:t>
            </a:r>
          </a:p>
          <a:p>
            <a:pPr lvl="4"/>
            <a:r>
              <a:rPr lang="cs-CZ" alt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7A8D035-ABCB-4184-A8FD-3887874F4B84}" type="slidenum">
              <a:rPr lang="cs-CZ" altLang="cs-CZ"/>
              <a:pPr/>
              <a:t>‹#›</a:t>
            </a:fld>
            <a:endParaRPr lang="cs-CZ" alt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eds.org/messier/more/virgo.html" TargetMode="External"/><Relationship Id="rId3" Type="http://schemas.openxmlformats.org/officeDocument/2006/relationships/image" Target="../media/image2.jpeg"/><Relationship Id="rId7" Type="http://schemas.openxmlformats.org/officeDocument/2006/relationships/hyperlink" Target="http://www.astronet.ru/db/msg/1190093"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commons.wikimedia.org/w/index.php?title=Special:Search&amp;search=constellation+map" TargetMode="External"/><Relationship Id="rId5" Type="http://schemas.openxmlformats.org/officeDocument/2006/relationships/hyperlink" Target="http://www.perezmedia.net/beltofvenus/" TargetMode="External"/><Relationship Id="rId10" Type="http://schemas.openxmlformats.org/officeDocument/2006/relationships/hyperlink" Target="http://www.deep-sky.co.uk/asterisms.htm" TargetMode="External"/><Relationship Id="rId4" Type="http://schemas.openxmlformats.org/officeDocument/2006/relationships/image" Target="../media/image3.png"/><Relationship Id="rId9" Type="http://schemas.openxmlformats.org/officeDocument/2006/relationships/hyperlink" Target="http://thebigfoto.com/messier-objects-gallery-m56-m66"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3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hyperlink" Target="http://www.lowell.edu/dct.php" TargetMode="External"/><Relationship Id="rId5" Type="http://schemas.openxmlformats.org/officeDocument/2006/relationships/hyperlink" Target="http://www.bu.edu/dct/" TargetMode="External"/><Relationship Id="rId4" Type="http://schemas.openxmlformats.org/officeDocument/2006/relationships/image" Target="../media/image75.jpeg"/></Relationships>
</file>

<file path=ppt/slides/_rels/slide3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4" Type="http://schemas.openxmlformats.org/officeDocument/2006/relationships/image" Target="../media/image89.jpeg"/></Relationships>
</file>

<file path=ppt/slides/_rels/slide4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mwpan_polar2_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NORD"/>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00" t="1309" r="32866" b="-1028"/>
          <a:stretch>
            <a:fillRect/>
          </a:stretch>
        </p:blipFill>
        <p:spPr bwMode="auto">
          <a:xfrm>
            <a:off x="0" y="0"/>
            <a:ext cx="4554538" cy="46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galchart"/>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t="13495" b="14780"/>
          <a:stretch>
            <a:fillRect/>
          </a:stretch>
        </p:blipFill>
        <p:spPr bwMode="auto">
          <a:xfrm>
            <a:off x="4502150" y="0"/>
            <a:ext cx="4641850" cy="249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 Box 5"/>
          <p:cNvSpPr txBox="1">
            <a:spLocks noChangeArrowheads="1"/>
          </p:cNvSpPr>
          <p:nvPr/>
        </p:nvSpPr>
        <p:spPr bwMode="auto">
          <a:xfrm>
            <a:off x="5534025" y="5445125"/>
            <a:ext cx="28051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cs-CZ" altLang="cs-CZ" sz="1800" b="1">
                <a:solidFill>
                  <a:schemeClr val="bg1"/>
                </a:solidFill>
              </a:rPr>
              <a:t>NEBE NAD ASTREM – 5</a:t>
            </a:r>
          </a:p>
          <a:p>
            <a:pPr algn="ctr" eaLnBrk="1" hangingPunct="1">
              <a:spcBef>
                <a:spcPct val="0"/>
              </a:spcBef>
              <a:buFontTx/>
              <a:buNone/>
            </a:pPr>
            <a:r>
              <a:rPr lang="cs-CZ" altLang="cs-CZ" sz="1800" b="1">
                <a:solidFill>
                  <a:schemeClr val="bg1"/>
                </a:solidFill>
              </a:rPr>
              <a:t>KVĚTEN, ČERVEN</a:t>
            </a:r>
          </a:p>
          <a:p>
            <a:pPr algn="ctr" eaLnBrk="1" hangingPunct="1">
              <a:spcBef>
                <a:spcPct val="0"/>
              </a:spcBef>
              <a:buFontTx/>
              <a:buNone/>
            </a:pPr>
            <a:r>
              <a:rPr lang="cs-CZ" altLang="cs-CZ" sz="1800" b="1">
                <a:solidFill>
                  <a:schemeClr val="bg1"/>
                </a:solidFill>
              </a:rPr>
              <a:t>Hvězdárna Zlín 2015</a:t>
            </a:r>
          </a:p>
          <a:p>
            <a:pPr algn="ctr" eaLnBrk="1" hangingPunct="1">
              <a:spcBef>
                <a:spcPct val="0"/>
              </a:spcBef>
              <a:buFontTx/>
              <a:buNone/>
            </a:pPr>
            <a:r>
              <a:rPr lang="cs-CZ" altLang="cs-CZ" sz="1000" b="1">
                <a:solidFill>
                  <a:schemeClr val="bg1"/>
                </a:solidFill>
              </a:rPr>
              <a:t>Z internetu vykradl a sestavil Ivan Havlíček</a:t>
            </a:r>
          </a:p>
        </p:txBody>
      </p:sp>
      <p:sp>
        <p:nvSpPr>
          <p:cNvPr id="2054" name="Text Box 6"/>
          <p:cNvSpPr txBox="1">
            <a:spLocks noChangeArrowheads="1"/>
          </p:cNvSpPr>
          <p:nvPr/>
        </p:nvSpPr>
        <p:spPr bwMode="auto">
          <a:xfrm>
            <a:off x="0" y="5349875"/>
            <a:ext cx="56007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Použity jsou zejména tyto zdroje:</a:t>
            </a:r>
          </a:p>
          <a:p>
            <a:pPr eaLnBrk="1" hangingPunct="1">
              <a:spcBef>
                <a:spcPct val="0"/>
              </a:spcBef>
              <a:buFontTx/>
              <a:buNone/>
            </a:pPr>
            <a:endParaRPr lang="cs-CZ" altLang="cs-CZ" sz="1000">
              <a:solidFill>
                <a:schemeClr val="bg1"/>
              </a:solidFill>
            </a:endParaRPr>
          </a:p>
          <a:p>
            <a:pPr eaLnBrk="1" hangingPunct="1">
              <a:spcBef>
                <a:spcPct val="0"/>
              </a:spcBef>
              <a:buFontTx/>
              <a:buNone/>
            </a:pPr>
            <a:r>
              <a:rPr lang="cs-CZ" altLang="cs-CZ" sz="1000">
                <a:solidFill>
                  <a:schemeClr val="bg1"/>
                </a:solidFill>
                <a:hlinkClick r:id="rId5"/>
              </a:rPr>
              <a:t>http://www.perezmedia.net/beltofvenus/</a:t>
            </a:r>
            <a:endParaRPr lang="cs-CZ" altLang="cs-CZ" sz="1000">
              <a:solidFill>
                <a:schemeClr val="bg1"/>
              </a:solidFill>
            </a:endParaRPr>
          </a:p>
          <a:p>
            <a:pPr eaLnBrk="1" hangingPunct="1">
              <a:spcBef>
                <a:spcPct val="0"/>
              </a:spcBef>
              <a:buFontTx/>
              <a:buNone/>
            </a:pPr>
            <a:r>
              <a:rPr lang="cs-CZ" altLang="cs-CZ" sz="1000">
                <a:solidFill>
                  <a:schemeClr val="bg1"/>
                </a:solidFill>
                <a:hlinkClick r:id="rId6"/>
              </a:rPr>
              <a:t>http://commons.wikimedia.org/w/index.php?title=Special%3ASearch&amp;search=constellation+map</a:t>
            </a:r>
            <a:endParaRPr lang="cs-CZ" altLang="cs-CZ" sz="1000">
              <a:solidFill>
                <a:schemeClr val="bg1"/>
              </a:solidFill>
            </a:endParaRPr>
          </a:p>
          <a:p>
            <a:pPr eaLnBrk="1" hangingPunct="1">
              <a:spcBef>
                <a:spcPct val="0"/>
              </a:spcBef>
              <a:buFontTx/>
              <a:buNone/>
            </a:pPr>
            <a:r>
              <a:rPr lang="cs-CZ" altLang="cs-CZ" sz="1000">
                <a:solidFill>
                  <a:schemeClr val="bg1"/>
                </a:solidFill>
                <a:hlinkClick r:id="rId7"/>
              </a:rPr>
              <a:t>http://www.astronet.ru/db/msg/1190093</a:t>
            </a:r>
            <a:endParaRPr lang="cs-CZ" altLang="cs-CZ" sz="1000">
              <a:solidFill>
                <a:schemeClr val="bg1"/>
              </a:solidFill>
            </a:endParaRPr>
          </a:p>
          <a:p>
            <a:pPr eaLnBrk="1" hangingPunct="1">
              <a:spcBef>
                <a:spcPct val="0"/>
              </a:spcBef>
              <a:buFontTx/>
              <a:buNone/>
            </a:pPr>
            <a:r>
              <a:rPr lang="cs-CZ" altLang="cs-CZ" sz="1000">
                <a:hlinkClick r:id="rId8"/>
              </a:rPr>
              <a:t>http://seds.org/messier/more/virgo.html</a:t>
            </a:r>
            <a:endParaRPr lang="cs-CZ" altLang="cs-CZ" sz="1000"/>
          </a:p>
          <a:p>
            <a:pPr eaLnBrk="1" hangingPunct="1">
              <a:spcBef>
                <a:spcPct val="0"/>
              </a:spcBef>
              <a:buFontTx/>
              <a:buNone/>
            </a:pPr>
            <a:r>
              <a:rPr lang="cs-CZ" altLang="cs-CZ" sz="1000">
                <a:hlinkClick r:id="rId9"/>
              </a:rPr>
              <a:t>http://thebigfoto.com/messier-objects-gallery-m56-m66</a:t>
            </a:r>
            <a:endParaRPr lang="cs-CZ" altLang="cs-CZ" sz="1000"/>
          </a:p>
          <a:p>
            <a:pPr eaLnBrk="1" hangingPunct="1">
              <a:spcBef>
                <a:spcPct val="0"/>
              </a:spcBef>
              <a:buFontTx/>
              <a:buNone/>
            </a:pPr>
            <a:r>
              <a:rPr lang="cs-CZ" altLang="cs-CZ" sz="1000">
                <a:hlinkClick r:id="rId10"/>
              </a:rPr>
              <a:t>http://www.deep-sky.co.uk/asterisms.htm</a:t>
            </a:r>
            <a:endParaRPr lang="cs-CZ" altLang="cs-CZ" sz="10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3" descr="img2008070801_NGC6543lg"/>
          <p:cNvPicPr>
            <a:picLocks noChangeAspect="1" noChangeArrowheads="1"/>
          </p:cNvPicPr>
          <p:nvPr/>
        </p:nvPicPr>
        <p:blipFill>
          <a:blip r:embed="rId4">
            <a:lum bright="6000"/>
            <a:extLst>
              <a:ext uri="{28A0092B-C50C-407E-A947-70E740481C1C}">
                <a14:useLocalDpi xmlns:a14="http://schemas.microsoft.com/office/drawing/2010/main" val="0"/>
              </a:ext>
            </a:extLst>
          </a:blip>
          <a:srcRect l="2490" t="10089" r="1942" b="19356"/>
          <a:stretch>
            <a:fillRect/>
          </a:stretch>
        </p:blipFill>
        <p:spPr bwMode="auto">
          <a:xfrm>
            <a:off x="0" y="836613"/>
            <a:ext cx="253682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6" descr="ngc6543_resiz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 y="3284538"/>
            <a:ext cx="2492375" cy="35290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268" name="Text Box 8"/>
          <p:cNvSpPr txBox="1">
            <a:spLocks noChangeArrowheads="1"/>
          </p:cNvSpPr>
          <p:nvPr/>
        </p:nvSpPr>
        <p:spPr bwMode="auto">
          <a:xfrm>
            <a:off x="34925" y="50800"/>
            <a:ext cx="1339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Kočičí oko</a:t>
            </a:r>
          </a:p>
          <a:p>
            <a:pPr eaLnBrk="1" hangingPunct="1">
              <a:spcBef>
                <a:spcPct val="0"/>
              </a:spcBef>
              <a:buFontTx/>
              <a:buNone/>
            </a:pPr>
            <a:r>
              <a:rPr lang="cs-CZ" altLang="cs-CZ" sz="1800" b="1">
                <a:solidFill>
                  <a:schemeClr val="bg1"/>
                </a:solidFill>
              </a:rPr>
              <a:t>NGC 6543</a:t>
            </a:r>
          </a:p>
        </p:txBody>
      </p:sp>
      <p:sp>
        <p:nvSpPr>
          <p:cNvPr id="11269" name="Text Box 9"/>
          <p:cNvSpPr txBox="1">
            <a:spLocks noChangeArrowheads="1"/>
          </p:cNvSpPr>
          <p:nvPr/>
        </p:nvSpPr>
        <p:spPr bwMode="auto">
          <a:xfrm>
            <a:off x="2855913" y="5876925"/>
            <a:ext cx="60848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cs-CZ" altLang="cs-CZ" sz="1000">
                <a:solidFill>
                  <a:schemeClr val="bg1"/>
                </a:solidFill>
              </a:rPr>
              <a:t>Planetárna hmlovina stará asi 1 000 rokov. Jej celková jasnosť je 8,8m, takže ju môžeme nájsť i malým ďalekohľadom. V 150 mm prístroji rozlíšime i jasný, malý disk so zelenkastým mačacím okom v podobe centrálnej hviezdy, ktorá dosahuje 11. magnitúdu. Leží vo vzdialenosti 3 600 svetelných rokov. Zaujímavé je, že poloha tejto planetárnej hmloviny sa takmer presne kryje s polohou severného pólu ekliptiky. </a:t>
            </a:r>
          </a:p>
        </p:txBody>
      </p:sp>
      <p:pic>
        <p:nvPicPr>
          <p:cNvPr id="3" name="heic041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17006" y="836613"/>
            <a:ext cx="6362700" cy="4772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8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290" name="Picture 6" descr="img2008070701_M102lg"/>
          <p:cNvPicPr>
            <a:picLocks noChangeAspect="1" noChangeArrowheads="1"/>
          </p:cNvPicPr>
          <p:nvPr/>
        </p:nvPicPr>
        <p:blipFill>
          <a:blip r:embed="rId2">
            <a:extLst>
              <a:ext uri="{28A0092B-C50C-407E-A947-70E740481C1C}">
                <a14:useLocalDpi xmlns:a14="http://schemas.microsoft.com/office/drawing/2010/main" val="0"/>
              </a:ext>
            </a:extLst>
          </a:blip>
          <a:srcRect l="2490" t="9578" r="9387" b="20866"/>
          <a:stretch>
            <a:fillRect/>
          </a:stretch>
        </p:blipFill>
        <p:spPr bwMode="auto">
          <a:xfrm>
            <a:off x="179388" y="549275"/>
            <a:ext cx="273685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Messier 102 (also known as M102) is a galaxy listed in the Messier Catalogue that has not been identified unambiguously. Its original discoverer Pierre Méchain later claimed that it was a duplicate observation of Messier 101, but there are historical and observational reasons to believe that it would actually be NGC 5866, although other galaxies have been suggested as possible identit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1050" y="0"/>
            <a:ext cx="5822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4"/>
          <p:cNvSpPr txBox="1">
            <a:spLocks noChangeArrowheads="1"/>
          </p:cNvSpPr>
          <p:nvPr/>
        </p:nvSpPr>
        <p:spPr bwMode="auto">
          <a:xfrm>
            <a:off x="34925" y="50800"/>
            <a:ext cx="1263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M 102</a:t>
            </a:r>
          </a:p>
          <a:p>
            <a:pPr eaLnBrk="1" hangingPunct="1">
              <a:spcBef>
                <a:spcPct val="0"/>
              </a:spcBef>
              <a:buFontTx/>
              <a:buNone/>
            </a:pPr>
            <a:r>
              <a:rPr lang="cs-CZ" altLang="cs-CZ" sz="1800" b="1">
                <a:solidFill>
                  <a:schemeClr val="bg1"/>
                </a:solidFill>
              </a:rPr>
              <a:t>NGC 5866</a:t>
            </a:r>
          </a:p>
        </p:txBody>
      </p:sp>
      <p:pic>
        <p:nvPicPr>
          <p:cNvPr id="12293" name="Picture 8" descr="fet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738" y="3213100"/>
            <a:ext cx="2403475"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9"/>
          <p:cNvSpPr txBox="1">
            <a:spLocks noChangeArrowheads="1"/>
          </p:cNvSpPr>
          <p:nvPr/>
        </p:nvSpPr>
        <p:spPr bwMode="auto">
          <a:xfrm>
            <a:off x="0" y="5726113"/>
            <a:ext cx="3348038"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Jeden z presne nestotožnených Messierových objektov. Pierre Mechain v roku 1783 potvrdil, že M102 bola pravdepodobne iba ďalším pozorovaním známej M101, rozsiahlej galaxie vo Veľkej medvedici. Owen Gingerich nakoniec k označeniu M102 priradil mladú špirálovú galaxiu s málo vyvinutými ramenami NGC 5866, aby tak zaplnil dieru v Messierovom katalógu.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4" name="Picture 2" descr="her_fl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188" y="0"/>
            <a:ext cx="54848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4" descr="big"/>
          <p:cNvPicPr>
            <a:picLocks noChangeAspect="1" noChangeArrowheads="1"/>
          </p:cNvPicPr>
          <p:nvPr/>
        </p:nvPicPr>
        <p:blipFill>
          <a:blip r:embed="rId3">
            <a:extLst>
              <a:ext uri="{28A0092B-C50C-407E-A947-70E740481C1C}">
                <a14:useLocalDpi xmlns:a14="http://schemas.microsoft.com/office/drawing/2010/main" val="0"/>
              </a:ext>
            </a:extLst>
          </a:blip>
          <a:srcRect l="2220" t="1643" r="1489" b="1643"/>
          <a:stretch>
            <a:fillRect/>
          </a:stretch>
        </p:blipFill>
        <p:spPr bwMode="auto">
          <a:xfrm>
            <a:off x="0" y="404813"/>
            <a:ext cx="363378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ercules_char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0"/>
            <a:ext cx="8243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p:cNvSpPr txBox="1">
            <a:spLocks noChangeArrowheads="1"/>
          </p:cNvSpPr>
          <p:nvPr/>
        </p:nvSpPr>
        <p:spPr bwMode="auto">
          <a:xfrm>
            <a:off x="0" y="1989138"/>
            <a:ext cx="2268538" cy="22256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δ Her</a:t>
            </a:r>
            <a:r>
              <a:rPr lang="cs-CZ" altLang="cs-CZ" sz="1000"/>
              <a:t> - známa optická dvojhviezda, ktorej bledomodré zložky vykazujú celkom odlišný vlastný pohyb, v dôsledku čoho sa vzájomná poloha oboch hviezd za určitý čas pomerne výrazne zmenila. Roku 1830 bola ich vzájomná vzdialenosť 26“, roku 1960 sa priblížili k sebe až na 9“ a odvtedy sa ich odstup opäť postupne zväčšuje. Hlavná hviezda má jasnosť 3,1m a sprievodca 8,2m. Na rozlíšenie tohto zriedkavého páru nám postačí ďalekohľad s priemerom objektívu 6 cm. </a:t>
            </a:r>
          </a:p>
        </p:txBody>
      </p:sp>
      <p:sp>
        <p:nvSpPr>
          <p:cNvPr id="14340" name="Text Box 4"/>
          <p:cNvSpPr txBox="1">
            <a:spLocks noChangeArrowheads="1"/>
          </p:cNvSpPr>
          <p:nvPr/>
        </p:nvSpPr>
        <p:spPr bwMode="auto">
          <a:xfrm>
            <a:off x="0" y="4437063"/>
            <a:ext cx="3348038" cy="20732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ζ Her</a:t>
            </a:r>
            <a:r>
              <a:rPr lang="cs-CZ" altLang="cs-CZ" sz="1000"/>
              <a:t> - pekná dvojhviezda v „kvetináči“. Zložky majú magnitúdu 2,9 a 5,5 a sú od seba vzdialené približne 1,6“. Keďže perióda ich obehu je len 34,5 roka, pozičný uhol a vzájomná vzdialenosť sa rýchlo menia. </a:t>
            </a:r>
            <a:endParaRPr lang="cs-CZ" altLang="cs-CZ" sz="1000" b="1"/>
          </a:p>
          <a:p>
            <a:pPr eaLnBrk="1" hangingPunct="1">
              <a:spcBef>
                <a:spcPct val="0"/>
              </a:spcBef>
              <a:buFontTx/>
              <a:buNone/>
            </a:pPr>
            <a:endParaRPr lang="cs-CZ" altLang="cs-CZ" sz="1000" b="1"/>
          </a:p>
          <a:p>
            <a:pPr eaLnBrk="1" hangingPunct="1">
              <a:spcBef>
                <a:spcPct val="0"/>
              </a:spcBef>
              <a:buFontTx/>
              <a:buNone/>
            </a:pPr>
            <a:r>
              <a:rPr lang="cs-CZ" altLang="cs-CZ" sz="1000" b="1"/>
              <a:t>Marfak (κ Her)</a:t>
            </a:r>
            <a:r>
              <a:rPr lang="cs-CZ" altLang="cs-CZ" sz="1000"/>
              <a:t> - fyzická dvojhviezda, ktorej žlté zložky s jasnosťou 5,3m a 6,5m sú od seba vzdialené 28,4“ a preto ich rozlíšime i v malých ďalekohľadoch. 36“ na JJZ leží ešte spoločník jasnosti 13,6m. </a:t>
            </a:r>
            <a:endParaRPr lang="cs-CZ" altLang="cs-CZ" sz="1000" b="1"/>
          </a:p>
          <a:p>
            <a:pPr eaLnBrk="1" hangingPunct="1">
              <a:spcBef>
                <a:spcPct val="0"/>
              </a:spcBef>
              <a:buFontTx/>
              <a:buNone/>
            </a:pPr>
            <a:endParaRPr lang="cs-CZ" altLang="cs-CZ" sz="1000" b="1"/>
          </a:p>
          <a:p>
            <a:pPr eaLnBrk="1" hangingPunct="1">
              <a:spcBef>
                <a:spcPct val="0"/>
              </a:spcBef>
              <a:buFontTx/>
              <a:buNone/>
            </a:pPr>
            <a:r>
              <a:rPr lang="cs-CZ" altLang="cs-CZ" sz="1000" b="1"/>
              <a:t>μ Her</a:t>
            </a:r>
            <a:r>
              <a:rPr lang="cs-CZ" altLang="cs-CZ" sz="1000"/>
              <a:t> - hlavná a nápadne žltá zložka jasnosti 3,4m má v odstupe 33,8“ sprievodcu 10. hviezdnej veľkosti, ktorý je v skutočnosti tvorený dvomi červenými trpaslíkmi. </a:t>
            </a:r>
          </a:p>
        </p:txBody>
      </p:sp>
      <p:sp>
        <p:nvSpPr>
          <p:cNvPr id="2" name="TextovéPole 1"/>
          <p:cNvSpPr txBox="1"/>
          <p:nvPr/>
        </p:nvSpPr>
        <p:spPr>
          <a:xfrm>
            <a:off x="7143750" y="4797425"/>
            <a:ext cx="452438" cy="192088"/>
          </a:xfrm>
          <a:prstGeom prst="rect">
            <a:avLst/>
          </a:prstGeom>
          <a:noFill/>
        </p:spPr>
        <p:txBody>
          <a:bodyPr wrap="none">
            <a:spAutoFit/>
          </a:bodyPr>
          <a:lstStyle/>
          <a:p>
            <a:pPr>
              <a:defRPr/>
            </a:pPr>
            <a:r>
              <a:rPr lang="cs-CZ" altLang="cs-CZ" sz="650" b="1" dirty="0" err="1">
                <a:latin typeface="Arial" charset="0"/>
              </a:rPr>
              <a:t>Marfak</a:t>
            </a:r>
            <a:endParaRPr lang="cs-CZ" sz="650" dirty="0">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362" name="Picture 3" descr="img2009040502_AlphaHERl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35438"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5" descr="img2009040501_95HERl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8563" y="0"/>
            <a:ext cx="4135437"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6"/>
          <p:cNvSpPr txBox="1">
            <a:spLocks noChangeArrowheads="1"/>
          </p:cNvSpPr>
          <p:nvPr/>
        </p:nvSpPr>
        <p:spPr bwMode="auto">
          <a:xfrm>
            <a:off x="1474788" y="3841750"/>
            <a:ext cx="3313112" cy="29876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solidFill>
                  <a:schemeClr val="bg1"/>
                </a:solidFill>
              </a:rPr>
              <a:t>Ras Algethi (α Her)</a:t>
            </a:r>
            <a:r>
              <a:rPr lang="cs-CZ" altLang="cs-CZ" sz="1000">
                <a:solidFill>
                  <a:schemeClr val="bg1"/>
                </a:solidFill>
              </a:rPr>
              <a:t> - výrazne červená hviezda takmer na rozhraní s Hadonosom, nadobor, ktorého jasnosť sa nepravidelne mení medzi 3,1m a 3,9m, často však iba medzi 3,3m a 3,7m. Perióda je 90 až 100 dní. Vhodnými porovnávajúcimi hviezdami sú ι a κ Ophiuchi, ktoré ležia asi 6,5 stupňa na juhozápad a majú jasnosť 4,3m, resp. 3,2m. </a:t>
            </a:r>
          </a:p>
          <a:p>
            <a:pPr eaLnBrk="1" hangingPunct="1">
              <a:spcBef>
                <a:spcPct val="0"/>
              </a:spcBef>
              <a:buFontTx/>
              <a:buNone/>
            </a:pPr>
            <a:endParaRPr lang="cs-CZ" altLang="cs-CZ" sz="1000">
              <a:solidFill>
                <a:schemeClr val="bg1"/>
              </a:solidFill>
            </a:endParaRPr>
          </a:p>
          <a:p>
            <a:pPr eaLnBrk="1" hangingPunct="1">
              <a:spcBef>
                <a:spcPct val="0"/>
              </a:spcBef>
              <a:buFontTx/>
              <a:buNone/>
            </a:pPr>
            <a:r>
              <a:rPr lang="cs-CZ" altLang="cs-CZ" sz="1000">
                <a:solidFill>
                  <a:schemeClr val="bg1"/>
                </a:solidFill>
              </a:rPr>
              <a:t>Ras Algethi je zároveň dvojhviezdou, ktorej druhá zložka piatej magnitúdy vzdialená 4,7“ je viditeľná aj v malých ďalekohľadoch s priemerom objektívu 6 cm. Má zelenkastý farebný nádych, ktorý pekne kontrastuje s červeným obrom. </a:t>
            </a:r>
          </a:p>
          <a:p>
            <a:pPr eaLnBrk="1" hangingPunct="1">
              <a:spcBef>
                <a:spcPct val="0"/>
              </a:spcBef>
              <a:buFontTx/>
              <a:buNone/>
            </a:pPr>
            <a:r>
              <a:rPr lang="cs-CZ" altLang="cs-CZ" sz="1000">
                <a:solidFill>
                  <a:schemeClr val="bg1"/>
                </a:solidFill>
              </a:rPr>
              <a:t>Hviezda je vzdialená asi 430 svetelných rokov a je 760-krát svietivejšia ako Slnko. Priemerom ho prevýši 400-krát, čo zodpovedá hodnote 560 miliónov km. Teplota jeho povrchu je asi 2 500 K. Ras Algethi vyvrhuje do svojho okolia mraky plynov rýchlosťou asi 10 km/s, do ktorých býva často zahalený i jeho sprievodca.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Backwards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09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6"/>
          <p:cNvSpPr txBox="1">
            <a:spLocks noChangeArrowheads="1"/>
          </p:cNvSpPr>
          <p:nvPr/>
        </p:nvSpPr>
        <p:spPr bwMode="auto">
          <a:xfrm>
            <a:off x="0" y="6092825"/>
            <a:ext cx="91281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chemeClr val="bg1"/>
                </a:solidFill>
              </a:rPr>
              <a:t>Obrácená pětka, Backwards 5</a:t>
            </a:r>
          </a:p>
          <a:p>
            <a:pPr eaLnBrk="1" hangingPunct="1">
              <a:spcBef>
                <a:spcPct val="0"/>
              </a:spcBef>
              <a:buFontTx/>
              <a:buNone/>
            </a:pPr>
            <a:r>
              <a:rPr lang="cs-CZ" altLang="cs-CZ" sz="1200">
                <a:solidFill>
                  <a:schemeClr val="bg1"/>
                </a:solidFill>
              </a:rPr>
              <a:t>Vlevo nahoře na snímku je nejjasnější hvězdou Zeta Herculis, podle které se tento asterismus tvořený slabými hvězdami velmi snadno nalezne. V dalekohledu s jedním rovinným zrcátkem (Newton) nebo se zenitovou kostkou se pětka otočí do čitelného tvaru.</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410" name="Picture 3" descr="Messier 13 or M13 (also designated NGC 6205 and sometimes called the Great Globular Cluster in Hercules or the Hercules Globular Cluster) is a globular cluster in the constellation of Hercules.&#10;M13 was discovered by Edmond Halley in 1714, and catalogued by Charles Messier on June 1, 17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0"/>
            <a:ext cx="68754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5" descr="img2006052402_M13"/>
          <p:cNvPicPr>
            <a:picLocks noChangeAspect="1" noChangeArrowheads="1"/>
          </p:cNvPicPr>
          <p:nvPr/>
        </p:nvPicPr>
        <p:blipFill>
          <a:blip r:embed="rId3">
            <a:extLst>
              <a:ext uri="{28A0092B-C50C-407E-A947-70E740481C1C}">
                <a14:useLocalDpi xmlns:a14="http://schemas.microsoft.com/office/drawing/2010/main" val="0"/>
              </a:ext>
            </a:extLst>
          </a:blip>
          <a:srcRect l="1056" t="8421" r="3166" b="18369"/>
          <a:stretch>
            <a:fillRect/>
          </a:stretch>
        </p:blipFill>
        <p:spPr bwMode="auto">
          <a:xfrm>
            <a:off x="0" y="620713"/>
            <a:ext cx="2268538" cy="220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 Box 6"/>
          <p:cNvSpPr txBox="1">
            <a:spLocks noChangeArrowheads="1"/>
          </p:cNvSpPr>
          <p:nvPr/>
        </p:nvSpPr>
        <p:spPr bwMode="auto">
          <a:xfrm>
            <a:off x="34925" y="50800"/>
            <a:ext cx="1263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M 13</a:t>
            </a:r>
          </a:p>
          <a:p>
            <a:pPr eaLnBrk="1" hangingPunct="1">
              <a:spcBef>
                <a:spcPct val="0"/>
              </a:spcBef>
              <a:buFontTx/>
              <a:buNone/>
            </a:pPr>
            <a:r>
              <a:rPr lang="cs-CZ" altLang="cs-CZ" sz="1800" b="1">
                <a:solidFill>
                  <a:schemeClr val="bg1"/>
                </a:solidFill>
              </a:rPr>
              <a:t>NGC 6205</a:t>
            </a:r>
          </a:p>
        </p:txBody>
      </p:sp>
      <p:sp>
        <p:nvSpPr>
          <p:cNvPr id="17413" name="Text Box 7"/>
          <p:cNvSpPr txBox="1">
            <a:spLocks noChangeArrowheads="1"/>
          </p:cNvSpPr>
          <p:nvPr/>
        </p:nvSpPr>
        <p:spPr bwMode="auto">
          <a:xfrm>
            <a:off x="0" y="2852738"/>
            <a:ext cx="2268538"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Guľová hviezdokopa jasnosti 5,7m, ktorú prvý objavil Edmund Halley v roku 1714. Keď 1. júna 1764 pozoroval Messier túto hviezdokopu, zapísal si, že je to hmlovina bez hviezd, kruhovitá, jasná, má jadro jasnejšie než okraje a je viditeľná v jednostopovom ďalekohľade. Vo všeobecnosti je považovaná za najkrajšiu guľovú hviezdokopu severnej oblohy, jasnejšie sú iba Omega Centauri a 47 Tucanae ďaleko na juhu. Hlavným dôvodom, prečo je M13 tak jasná, veľká a dobre rozlíšiteľná i v menšom ďalekohľade, je, že leží relatívne blízko nás, asi 21 000 svetelných rokov.</a:t>
            </a:r>
          </a:p>
          <a:p>
            <a:pPr eaLnBrk="1" hangingPunct="1">
              <a:spcBef>
                <a:spcPct val="0"/>
              </a:spcBef>
              <a:buFontTx/>
              <a:buNone/>
            </a:pPr>
            <a:r>
              <a:rPr lang="cs-CZ" altLang="cs-CZ" sz="1000">
                <a:solidFill>
                  <a:schemeClr val="bg1"/>
                </a:solidFill>
              </a:rPr>
              <a:t>Stephen James O’Meara určil jej vizuálnu jasnosť na 5.3m, čo je trochu jasnejšie, ako sa udáva v mnohých knihách. Jej skutočný priemer je 140 ly a obsahuje niekoľko stotisíc, možno až milión hviezd.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434" name="Picture 3" descr="Messier 92 (also known as M92 or NGC 6341) is a globular cluster in the constellation Hercules. It was discovered by Johann Elert Bode in 1777 and independently rediscovered by Charles Messier on March 18, 1781. M92 is at a distance of about 26,000 light-years away from Earth."/>
          <p:cNvPicPr>
            <a:picLocks noChangeAspect="1" noChangeArrowheads="1"/>
          </p:cNvPicPr>
          <p:nvPr/>
        </p:nvPicPr>
        <p:blipFill>
          <a:blip r:embed="rId2">
            <a:extLst>
              <a:ext uri="{28A0092B-C50C-407E-A947-70E740481C1C}">
                <a14:useLocalDpi xmlns:a14="http://schemas.microsoft.com/office/drawing/2010/main" val="0"/>
              </a:ext>
            </a:extLst>
          </a:blip>
          <a:srcRect t="10092" b="14667"/>
          <a:stretch>
            <a:fillRect/>
          </a:stretch>
        </p:blipFill>
        <p:spPr bwMode="auto">
          <a:xfrm>
            <a:off x="3003550" y="0"/>
            <a:ext cx="6140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5" descr="img2005063001_M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8050"/>
            <a:ext cx="2874963"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6"/>
          <p:cNvSpPr txBox="1">
            <a:spLocks noChangeArrowheads="1"/>
          </p:cNvSpPr>
          <p:nvPr/>
        </p:nvSpPr>
        <p:spPr bwMode="auto">
          <a:xfrm>
            <a:off x="34925" y="50800"/>
            <a:ext cx="1263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M 92</a:t>
            </a:r>
          </a:p>
          <a:p>
            <a:pPr eaLnBrk="1" hangingPunct="1">
              <a:spcBef>
                <a:spcPct val="0"/>
              </a:spcBef>
              <a:buFontTx/>
              <a:buNone/>
            </a:pPr>
            <a:r>
              <a:rPr lang="cs-CZ" altLang="cs-CZ" sz="1800" b="1">
                <a:solidFill>
                  <a:schemeClr val="bg1"/>
                </a:solidFill>
              </a:rPr>
              <a:t>NGC 6341</a:t>
            </a:r>
          </a:p>
        </p:txBody>
      </p:sp>
      <p:sp>
        <p:nvSpPr>
          <p:cNvPr id="18437" name="Text Box 7"/>
          <p:cNvSpPr txBox="1">
            <a:spLocks noChangeArrowheads="1"/>
          </p:cNvSpPr>
          <p:nvPr/>
        </p:nvSpPr>
        <p:spPr bwMode="auto">
          <a:xfrm>
            <a:off x="0" y="4365625"/>
            <a:ext cx="2900363"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Pozoruhodná a výrazná guľová hviezdokopa (6,4m) v severnej časti súhvezdia uprostred medzi hviezdami η a ι Herkulis. V jej blízkosti sa nenachádzajú jasnejšie hviezdy a preto môže byť niekedy problém ju ľahko nájsť. Tento nádherný objekt si však vyžaduje väčšiu pozornosť, pretože patrí medzi najjasnejšie guľové hviezdokopy na severnej oblohe. Objavil ju J. E. Bode v roku 1777, Ch. Messier ju ako 92. položku pridal do svojho katalógu v roku 1781. Je slabšia a menšia oproti M13. Jej absolútna magnitúda je -8,1, svietivosť 150 000 Sĺnk - 60% svietivosti M13 a jej skutočný priemer 80 ly. Leží vo vzdialenosti 25 000 svetelných rokov.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458" name="Picture 2" descr="boo_fl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2559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ConstellationGroup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33375"/>
            <a:ext cx="5867400"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Bootes_char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0"/>
            <a:ext cx="8243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2" descr="sky_map_2"/>
          <p:cNvPicPr>
            <a:picLocks noChangeAspect="1" noChangeArrowheads="1"/>
          </p:cNvPicPr>
          <p:nvPr/>
        </p:nvPicPr>
        <p:blipFill>
          <a:blip r:embed="rId2">
            <a:extLst>
              <a:ext uri="{28A0092B-C50C-407E-A947-70E740481C1C}">
                <a14:useLocalDpi xmlns:a14="http://schemas.microsoft.com/office/drawing/2010/main" val="0"/>
              </a:ext>
            </a:extLst>
          </a:blip>
          <a:srcRect l="2042" t="4079" r="3290" b="20877"/>
          <a:stretch>
            <a:fillRect/>
          </a:stretch>
        </p:blipFill>
        <p:spPr bwMode="auto">
          <a:xfrm>
            <a:off x="0" y="0"/>
            <a:ext cx="6851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1" descr="sky_map_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9832" t="79555" r="27972" b="2209"/>
          <a:stretch>
            <a:fillRect/>
          </a:stretch>
        </p:blipFill>
        <p:spPr bwMode="auto">
          <a:xfrm>
            <a:off x="5867400" y="5070475"/>
            <a:ext cx="32766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6"/>
          <p:cNvSpPr txBox="1">
            <a:spLocks noChangeArrowheads="1"/>
          </p:cNvSpPr>
          <p:nvPr/>
        </p:nvSpPr>
        <p:spPr bwMode="auto">
          <a:xfrm>
            <a:off x="5173663" y="115888"/>
            <a:ext cx="3816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Pohled na nebe v květnu a v červnu</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OTES_~1"/>
          <p:cNvPicPr>
            <a:picLocks noChangeAspect="1" noChangeArrowheads="1"/>
          </p:cNvPicPr>
          <p:nvPr/>
        </p:nvPicPr>
        <p:blipFill>
          <a:blip r:embed="rId2">
            <a:extLst>
              <a:ext uri="{28A0092B-C50C-407E-A947-70E740481C1C}">
                <a14:useLocalDpi xmlns:a14="http://schemas.microsoft.com/office/drawing/2010/main" val="0"/>
              </a:ext>
            </a:extLst>
          </a:blip>
          <a:srcRect l="15820" t="5556" r="14229" b="22038"/>
          <a:stretch>
            <a:fillRect/>
          </a:stretch>
        </p:blipFill>
        <p:spPr bwMode="auto">
          <a:xfrm>
            <a:off x="3419475" y="452438"/>
            <a:ext cx="2232025"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descr="img2007042901_DeltaBOO"/>
          <p:cNvPicPr>
            <a:picLocks noChangeAspect="1" noChangeArrowheads="1"/>
          </p:cNvPicPr>
          <p:nvPr/>
        </p:nvPicPr>
        <p:blipFill>
          <a:blip r:embed="rId3">
            <a:extLst>
              <a:ext uri="{28A0092B-C50C-407E-A947-70E740481C1C}">
                <a14:useLocalDpi xmlns:a14="http://schemas.microsoft.com/office/drawing/2010/main" val="0"/>
              </a:ext>
            </a:extLst>
          </a:blip>
          <a:srcRect b="19490"/>
          <a:stretch>
            <a:fillRect/>
          </a:stretch>
        </p:blipFill>
        <p:spPr bwMode="auto">
          <a:xfrm>
            <a:off x="0" y="0"/>
            <a:ext cx="3130550"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6" descr="img2006090303_EpsilonBoo"/>
          <p:cNvPicPr>
            <a:picLocks noChangeAspect="1" noChangeArrowheads="1"/>
          </p:cNvPicPr>
          <p:nvPr/>
        </p:nvPicPr>
        <p:blipFill>
          <a:blip r:embed="rId4">
            <a:extLst>
              <a:ext uri="{28A0092B-C50C-407E-A947-70E740481C1C}">
                <a14:useLocalDpi xmlns:a14="http://schemas.microsoft.com/office/drawing/2010/main" val="0"/>
              </a:ext>
            </a:extLst>
          </a:blip>
          <a:srcRect b="15804"/>
          <a:stretch>
            <a:fillRect/>
          </a:stretch>
        </p:blipFill>
        <p:spPr bwMode="auto">
          <a:xfrm>
            <a:off x="0" y="3455988"/>
            <a:ext cx="3130550" cy="340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8" descr="img2008041201_IotaBOOlg"/>
          <p:cNvPicPr>
            <a:picLocks noChangeAspect="1" noChangeArrowheads="1"/>
          </p:cNvPicPr>
          <p:nvPr/>
        </p:nvPicPr>
        <p:blipFill>
          <a:blip r:embed="rId5">
            <a:extLst>
              <a:ext uri="{28A0092B-C50C-407E-A947-70E740481C1C}">
                <a14:useLocalDpi xmlns:a14="http://schemas.microsoft.com/office/drawing/2010/main" val="0"/>
              </a:ext>
            </a:extLst>
          </a:blip>
          <a:srcRect b="26508"/>
          <a:stretch>
            <a:fillRect/>
          </a:stretch>
        </p:blipFill>
        <p:spPr bwMode="auto">
          <a:xfrm>
            <a:off x="5922963" y="3519488"/>
            <a:ext cx="3221037" cy="33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0" descr="img2006092501_KappaBOO"/>
          <p:cNvPicPr>
            <a:picLocks noChangeAspect="1" noChangeArrowheads="1"/>
          </p:cNvPicPr>
          <p:nvPr/>
        </p:nvPicPr>
        <p:blipFill>
          <a:blip r:embed="rId6">
            <a:extLst>
              <a:ext uri="{28A0092B-C50C-407E-A947-70E740481C1C}">
                <a14:useLocalDpi xmlns:a14="http://schemas.microsoft.com/office/drawing/2010/main" val="0"/>
              </a:ext>
            </a:extLst>
          </a:blip>
          <a:srcRect b="15720"/>
          <a:stretch>
            <a:fillRect/>
          </a:stretch>
        </p:blipFill>
        <p:spPr bwMode="auto">
          <a:xfrm>
            <a:off x="5922963" y="0"/>
            <a:ext cx="3221037"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Freeform 11"/>
          <p:cNvSpPr>
            <a:spLocks/>
          </p:cNvSpPr>
          <p:nvPr/>
        </p:nvSpPr>
        <p:spPr bwMode="auto">
          <a:xfrm>
            <a:off x="4876800" y="379413"/>
            <a:ext cx="223838" cy="195262"/>
          </a:xfrm>
          <a:custGeom>
            <a:avLst/>
            <a:gdLst>
              <a:gd name="T0" fmla="*/ 2147483647 w 141"/>
              <a:gd name="T1" fmla="*/ 0 h 123"/>
              <a:gd name="T2" fmla="*/ 2147483647 w 141"/>
              <a:gd name="T3" fmla="*/ 0 h 123"/>
              <a:gd name="T4" fmla="*/ 0 w 141"/>
              <a:gd name="T5" fmla="*/ 2147483647 h 123"/>
              <a:gd name="T6" fmla="*/ 0 60000 65536"/>
              <a:gd name="T7" fmla="*/ 0 60000 65536"/>
              <a:gd name="T8" fmla="*/ 0 60000 65536"/>
              <a:gd name="T9" fmla="*/ 0 w 141"/>
              <a:gd name="T10" fmla="*/ 0 h 123"/>
              <a:gd name="T11" fmla="*/ 141 w 141"/>
              <a:gd name="T12" fmla="*/ 123 h 123"/>
            </a:gdLst>
            <a:ahLst/>
            <a:cxnLst>
              <a:cxn ang="T6">
                <a:pos x="T0" y="T1"/>
              </a:cxn>
              <a:cxn ang="T7">
                <a:pos x="T2" y="T3"/>
              </a:cxn>
              <a:cxn ang="T8">
                <a:pos x="T4" y="T5"/>
              </a:cxn>
            </a:cxnLst>
            <a:rect l="T9" t="T10" r="T11" b="T12"/>
            <a:pathLst>
              <a:path w="141" h="123">
                <a:moveTo>
                  <a:pt x="141" y="0"/>
                </a:moveTo>
                <a:lnTo>
                  <a:pt x="28" y="0"/>
                </a:lnTo>
                <a:lnTo>
                  <a:pt x="0" y="123"/>
                </a:lnTo>
              </a:path>
            </a:pathLst>
          </a:custGeom>
          <a:noFill/>
          <a:ln w="9525">
            <a:solidFill>
              <a:srgbClr val="FF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cs-CZ"/>
          </a:p>
        </p:txBody>
      </p:sp>
      <p:sp>
        <p:nvSpPr>
          <p:cNvPr id="21512" name="Freeform 12"/>
          <p:cNvSpPr>
            <a:spLocks/>
          </p:cNvSpPr>
          <p:nvPr/>
        </p:nvSpPr>
        <p:spPr bwMode="auto">
          <a:xfrm>
            <a:off x="4703763" y="638175"/>
            <a:ext cx="131762" cy="233363"/>
          </a:xfrm>
          <a:custGeom>
            <a:avLst/>
            <a:gdLst>
              <a:gd name="T0" fmla="*/ 0 w 83"/>
              <a:gd name="T1" fmla="*/ 2147483647 h 147"/>
              <a:gd name="T2" fmla="*/ 2147483647 w 83"/>
              <a:gd name="T3" fmla="*/ 2147483647 h 147"/>
              <a:gd name="T4" fmla="*/ 2147483647 w 83"/>
              <a:gd name="T5" fmla="*/ 0 h 147"/>
              <a:gd name="T6" fmla="*/ 0 60000 65536"/>
              <a:gd name="T7" fmla="*/ 0 60000 65536"/>
              <a:gd name="T8" fmla="*/ 0 60000 65536"/>
              <a:gd name="T9" fmla="*/ 0 w 83"/>
              <a:gd name="T10" fmla="*/ 0 h 147"/>
              <a:gd name="T11" fmla="*/ 83 w 83"/>
              <a:gd name="T12" fmla="*/ 147 h 147"/>
            </a:gdLst>
            <a:ahLst/>
            <a:cxnLst>
              <a:cxn ang="T6">
                <a:pos x="T0" y="T1"/>
              </a:cxn>
              <a:cxn ang="T7">
                <a:pos x="T2" y="T3"/>
              </a:cxn>
              <a:cxn ang="T8">
                <a:pos x="T4" y="T5"/>
              </a:cxn>
            </a:cxnLst>
            <a:rect l="T9" t="T10" r="T11" b="T12"/>
            <a:pathLst>
              <a:path w="83" h="147">
                <a:moveTo>
                  <a:pt x="0" y="147"/>
                </a:moveTo>
                <a:lnTo>
                  <a:pt x="83" y="147"/>
                </a:lnTo>
                <a:lnTo>
                  <a:pt x="83" y="0"/>
                </a:lnTo>
              </a:path>
            </a:pathLst>
          </a:custGeom>
          <a:noFill/>
          <a:ln w="9525">
            <a:solidFill>
              <a:srgbClr val="FF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cs-CZ"/>
          </a:p>
        </p:txBody>
      </p:sp>
      <p:sp>
        <p:nvSpPr>
          <p:cNvPr id="21513" name="Text Box 13"/>
          <p:cNvSpPr txBox="1">
            <a:spLocks noChangeArrowheads="1"/>
          </p:cNvSpPr>
          <p:nvPr/>
        </p:nvSpPr>
        <p:spPr bwMode="auto">
          <a:xfrm>
            <a:off x="5003800" y="188913"/>
            <a:ext cx="2921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l-GR" altLang="cs-CZ" sz="1600" b="1" i="1">
                <a:solidFill>
                  <a:srgbClr val="0000FF"/>
                </a:solidFill>
                <a:latin typeface="Times New Roman" panose="02020603050405020304" pitchFamily="18" charset="0"/>
                <a:cs typeface="Times New Roman" panose="02020603050405020304" pitchFamily="18" charset="0"/>
              </a:rPr>
              <a:t>κ</a:t>
            </a:r>
          </a:p>
        </p:txBody>
      </p:sp>
      <p:sp>
        <p:nvSpPr>
          <p:cNvPr id="21514" name="Text Box 14"/>
          <p:cNvSpPr txBox="1">
            <a:spLocks noChangeArrowheads="1"/>
          </p:cNvSpPr>
          <p:nvPr/>
        </p:nvSpPr>
        <p:spPr bwMode="auto">
          <a:xfrm>
            <a:off x="4546600" y="668338"/>
            <a:ext cx="241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l-GR" altLang="cs-CZ" sz="1600" b="1" i="1">
                <a:solidFill>
                  <a:srgbClr val="0000FF"/>
                </a:solidFill>
                <a:latin typeface="Times New Roman" panose="02020603050405020304" pitchFamily="18" charset="0"/>
                <a:cs typeface="Times New Roman" panose="02020603050405020304" pitchFamily="18" charset="0"/>
              </a:rPr>
              <a:t>ι</a:t>
            </a:r>
          </a:p>
        </p:txBody>
      </p:sp>
      <p:sp>
        <p:nvSpPr>
          <p:cNvPr id="21515" name="Text Box 15"/>
          <p:cNvSpPr txBox="1">
            <a:spLocks noChangeArrowheads="1"/>
          </p:cNvSpPr>
          <p:nvPr/>
        </p:nvSpPr>
        <p:spPr bwMode="auto">
          <a:xfrm>
            <a:off x="3132138" y="4652963"/>
            <a:ext cx="2663825"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t>Izar (ε Bootis)</a:t>
            </a:r>
            <a:r>
              <a:rPr lang="cs-CZ" altLang="cs-CZ" sz="1200"/>
              <a:t> - Mirak alebo Pulcherrima - nádherná. Druhá najjasnejšia hviezda súhvezdia je v aspoň 10 cm ďalekohľade krásnou dvojhviezdou, skladajúcou sa s oranžovej (2,7m) a modrej zložky (4,9m) vytvárajúcej farebný kontrast, v odstupe 2,9“. Budete ale potrebovať väčšie zväčšenie a pokojnú noc. Vzdialenosť fyzického systému je 200 svetelných rokov. </a:t>
            </a:r>
          </a:p>
        </p:txBody>
      </p:sp>
      <p:sp>
        <p:nvSpPr>
          <p:cNvPr id="21516" name="Text Box 16"/>
          <p:cNvSpPr txBox="1">
            <a:spLocks noChangeArrowheads="1"/>
          </p:cNvSpPr>
          <p:nvPr/>
        </p:nvSpPr>
        <p:spPr bwMode="auto">
          <a:xfrm>
            <a:off x="3138488" y="38100"/>
            <a:ext cx="1720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DVOJHVĚZDY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2530" name="Picture 2" descr="naph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0"/>
            <a:ext cx="8532812"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3"/>
          <p:cNvSpPr txBox="1">
            <a:spLocks noChangeArrowheads="1"/>
          </p:cNvSpPr>
          <p:nvPr/>
        </p:nvSpPr>
        <p:spPr bwMode="auto">
          <a:xfrm>
            <a:off x="0" y="6400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cs-CZ" altLang="cs-CZ" sz="1200">
                <a:solidFill>
                  <a:schemeClr val="bg1"/>
                </a:solidFill>
              </a:rPr>
              <a:t>Napoleon's Hat, Emperor's hat. Zajímavý řetězec sedmi slabých hvězd 9. a 10. magnitudy 40' jižně od Arktura připomínající Napoleonovu čepici. Označuje se rovněž jako Picot 1 podle objevitele Francouze Fulberta Picota. </a:t>
            </a:r>
          </a:p>
        </p:txBody>
      </p:sp>
      <p:pic>
        <p:nvPicPr>
          <p:cNvPr id="22532" name="Picture 6" descr="napoleonova_cepice"/>
          <p:cNvPicPr>
            <a:picLocks noChangeAspect="1" noChangeArrowheads="1"/>
          </p:cNvPicPr>
          <p:nvPr/>
        </p:nvPicPr>
        <p:blipFill>
          <a:blip r:embed="rId3">
            <a:lum bright="30000" contrast="24000"/>
            <a:extLst>
              <a:ext uri="{28A0092B-C50C-407E-A947-70E740481C1C}">
                <a14:useLocalDpi xmlns:a14="http://schemas.microsoft.com/office/drawing/2010/main" val="0"/>
              </a:ext>
            </a:extLst>
          </a:blip>
          <a:srcRect/>
          <a:stretch>
            <a:fillRect/>
          </a:stretch>
        </p:blipFill>
        <p:spPr bwMode="auto">
          <a:xfrm>
            <a:off x="19050" y="26988"/>
            <a:ext cx="1673225" cy="16732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2533" name="TextovéPole 1"/>
          <p:cNvSpPr txBox="1">
            <a:spLocks noChangeArrowheads="1"/>
          </p:cNvSpPr>
          <p:nvPr/>
        </p:nvSpPr>
        <p:spPr bwMode="auto">
          <a:xfrm>
            <a:off x="5076825" y="0"/>
            <a:ext cx="40671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chemeClr val="bg1"/>
                </a:solidFill>
              </a:rPr>
              <a:t>Arcturus</a:t>
            </a:r>
            <a:r>
              <a:rPr lang="cs-CZ" altLang="cs-CZ" sz="1200">
                <a:solidFill>
                  <a:schemeClr val="bg1"/>
                </a:solidFill>
              </a:rPr>
              <a:t> (</a:t>
            </a:r>
            <a:r>
              <a:rPr lang="cs-CZ" altLang="cs-CZ" sz="1200" b="1">
                <a:solidFill>
                  <a:schemeClr val="bg1"/>
                </a:solidFill>
              </a:rPr>
              <a:t>α Bootes</a:t>
            </a:r>
            <a:r>
              <a:rPr lang="cs-CZ" altLang="cs-CZ" sz="1200">
                <a:solidFill>
                  <a:schemeClr val="bg1"/>
                </a:solidFill>
              </a:rPr>
              <a:t>) je nejjasnější hvězda souhvězdí Pastýře a čtvrtá nejjasnější hvězda noční oblohy. Jedná se o červeného obra ve vzdálenosti 36 světelných let.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vn_01_fl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54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descr="Canes_Venatici_constellation_map"/>
          <p:cNvPicPr>
            <a:picLocks noChangeAspect="1" noChangeArrowheads="1"/>
          </p:cNvPicPr>
          <p:nvPr/>
        </p:nvPicPr>
        <p:blipFill>
          <a:blip r:embed="rId3">
            <a:extLst>
              <a:ext uri="{28A0092B-C50C-407E-A947-70E740481C1C}">
                <a14:useLocalDpi xmlns:a14="http://schemas.microsoft.com/office/drawing/2010/main" val="0"/>
              </a:ext>
            </a:extLst>
          </a:blip>
          <a:srcRect r="2492"/>
          <a:stretch>
            <a:fillRect/>
          </a:stretch>
        </p:blipFill>
        <p:spPr bwMode="auto">
          <a:xfrm>
            <a:off x="5435600" y="549275"/>
            <a:ext cx="3708400"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anes_Venatici_char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243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Messier 3 (also known as M3 or NGC 5272) is a globular cluster in the constellation Canes Venatici. It was discovered by Charles Messier in 1764, and resolved into stars by William Herschel around 1784. This cluster is one of the largest and brightest, and is made up of around 500,000 stars. It is located at a distance of about 33,900 light-years away from Ear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0"/>
            <a:ext cx="56515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5" descr="img2008062504_M3lg"/>
          <p:cNvPicPr>
            <a:picLocks noChangeAspect="1" noChangeArrowheads="1"/>
          </p:cNvPicPr>
          <p:nvPr/>
        </p:nvPicPr>
        <p:blipFill>
          <a:blip r:embed="rId3">
            <a:extLst>
              <a:ext uri="{28A0092B-C50C-407E-A947-70E740481C1C}">
                <a14:useLocalDpi xmlns:a14="http://schemas.microsoft.com/office/drawing/2010/main" val="0"/>
              </a:ext>
            </a:extLst>
          </a:blip>
          <a:srcRect l="5418" t="2312" r="7953" b="21533"/>
          <a:stretch>
            <a:fillRect/>
          </a:stretch>
        </p:blipFill>
        <p:spPr bwMode="auto">
          <a:xfrm>
            <a:off x="6175375" y="3644900"/>
            <a:ext cx="2968625"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8"/>
          <p:cNvSpPr txBox="1">
            <a:spLocks noChangeArrowheads="1"/>
          </p:cNvSpPr>
          <p:nvPr/>
        </p:nvSpPr>
        <p:spPr bwMode="auto">
          <a:xfrm>
            <a:off x="3563938" y="4652963"/>
            <a:ext cx="2592387"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600" b="1"/>
              <a:t>Kulová hvězdokupa M3</a:t>
            </a:r>
            <a:r>
              <a:rPr lang="cs-CZ" altLang="cs-CZ" sz="1200"/>
              <a:t> </a:t>
            </a:r>
          </a:p>
          <a:p>
            <a:pPr algn="r" eaLnBrk="1" hangingPunct="1">
              <a:spcBef>
                <a:spcPct val="0"/>
              </a:spcBef>
              <a:buFontTx/>
              <a:buNone/>
            </a:pPr>
            <a:r>
              <a:rPr lang="cs-CZ" altLang="cs-CZ" sz="1200"/>
              <a:t>Leží blízko okraja súhvezdia neďaleko hviezdy β Coma Berenices, v polovici vzdialenosti medzi hviezdami Cor Caroli - Arktúr. Spolu s M13 a M5 sa radí k trojici najjasnejších guľových hviezdokôp na severnej oblohe. Vzdialená je približne 27 000 svetelných rokov. </a:t>
            </a:r>
          </a:p>
        </p:txBody>
      </p:sp>
      <p:sp>
        <p:nvSpPr>
          <p:cNvPr id="25605" name="Text Box 9"/>
          <p:cNvSpPr txBox="1">
            <a:spLocks noChangeArrowheads="1"/>
          </p:cNvSpPr>
          <p:nvPr/>
        </p:nvSpPr>
        <p:spPr bwMode="auto">
          <a:xfrm>
            <a:off x="0" y="3284538"/>
            <a:ext cx="3348038"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Cor Caroli (α CVn)</a:t>
            </a:r>
            <a:r>
              <a:rPr lang="cs-CZ" altLang="cs-CZ" sz="1000"/>
              <a:t> - „Karolove srdce“, najjasnejšia hviezda súhvezdia. Takto túto hviezdu pomenoval Edmond Halley na návrh dvorného lekára a fyzika Sira Charlesa Scarborougha, ktorý na anglickom dvore tvrdil, že hviezda zažiarila mimoriadne jasne 29. mája 1660, keď sa anglický kráľ Karol II, zakladateľ hvezdárne v Greenwichi, vrátil do Londýna. Iný príbeh hovorí, že sa jedná o srdce kráľa Karola I, popraveného na príkaz Olivera Cromwella v polovici 17. storočia, ktoré sa dostalo na oblohu. </a:t>
            </a:r>
          </a:p>
          <a:p>
            <a:pPr eaLnBrk="1" hangingPunct="1">
              <a:spcBef>
                <a:spcPct val="0"/>
              </a:spcBef>
              <a:buFontTx/>
              <a:buNone/>
            </a:pPr>
            <a:endParaRPr lang="cs-CZ" altLang="cs-CZ" sz="1000"/>
          </a:p>
          <a:p>
            <a:pPr eaLnBrk="1" hangingPunct="1">
              <a:spcBef>
                <a:spcPct val="0"/>
              </a:spcBef>
              <a:buFontTx/>
              <a:buNone/>
            </a:pPr>
            <a:r>
              <a:rPr lang="cs-CZ" altLang="cs-CZ" sz="1000"/>
              <a:t>V malom ďalekohľade s priemerom objektívu 6 cm je to ľahko pozorovateľná optická dvojhviezda, žlté zložky rozdielnych jasností, 2,9m a 5,5m ležia v odstupe 19,7“. Hlavná hviezda je vzdialená 120 svetelných rokov. Je najjasnejším členom triedy magnetických premenných hviezd  - pri otáčaní okolo svojej osi k nám hviezda striedavo otáča svoj severný a južný magnetický pól. Sprievodca je tiež spektroskopickou dvojhviezdou, takže sa vlastne jedná o štvornásobný systém. </a:t>
            </a:r>
          </a:p>
        </p:txBody>
      </p:sp>
      <p:pic>
        <p:nvPicPr>
          <p:cNvPr id="25606" name="Picture 11" descr="http://www.nao.ac.jp/Gallery/Stellar/Multiple/colcaro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463925"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img2009012802_M51lg"/>
          <p:cNvPicPr>
            <a:picLocks noChangeAspect="1" noChangeArrowheads="1"/>
          </p:cNvPicPr>
          <p:nvPr/>
        </p:nvPicPr>
        <p:blipFill>
          <a:blip r:embed="rId2">
            <a:extLst>
              <a:ext uri="{28A0092B-C50C-407E-A947-70E740481C1C}">
                <a14:useLocalDpi xmlns:a14="http://schemas.microsoft.com/office/drawing/2010/main" val="0"/>
              </a:ext>
            </a:extLst>
          </a:blip>
          <a:srcRect l="8276" r="8966" b="32907"/>
          <a:stretch>
            <a:fillRect/>
          </a:stretch>
        </p:blipFill>
        <p:spPr bwMode="auto">
          <a:xfrm>
            <a:off x="0" y="0"/>
            <a:ext cx="4354513"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6"/>
          <p:cNvSpPr txBox="1">
            <a:spLocks noChangeArrowheads="1"/>
          </p:cNvSpPr>
          <p:nvPr/>
        </p:nvSpPr>
        <p:spPr bwMode="auto">
          <a:xfrm>
            <a:off x="0" y="4797425"/>
            <a:ext cx="435610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M 51 Vírová galaxie, NGC 5194</a:t>
            </a:r>
            <a:r>
              <a:rPr lang="cs-CZ" altLang="cs-CZ" sz="1200" b="1"/>
              <a:t> </a:t>
            </a:r>
          </a:p>
          <a:p>
            <a:pPr eaLnBrk="1" hangingPunct="1">
              <a:spcBef>
                <a:spcPct val="0"/>
              </a:spcBef>
              <a:buFontTx/>
              <a:buNone/>
            </a:pPr>
            <a:r>
              <a:rPr lang="cs-CZ" altLang="cs-CZ" sz="1200"/>
              <a:t>Bola objavená Messierom v roku 1773, ale jej „vírová“ špirálová podoba bola odhalená až v roku 1845, keď na ňu namieril svoj šesťstopový reflektor v írskom Parsonstowne Lord Rosse. Stala sa tak prvou galaxiou špirálového typu, u ktorej bola vizuálne zistená jej podoba. Patrí do malej skupiny galaxií v Poľovných psoch, je jej dominantným členom. Nachádza sa dosť blízko od nás, svojou vzdialenosťou 13 miliónov svetelných rokov patrí ešte k našim susedným galaxiám. Patrí k jasnejším galaxiám na oblohe (8,4m). </a:t>
            </a:r>
          </a:p>
        </p:txBody>
      </p:sp>
      <p:pic>
        <p:nvPicPr>
          <p:cNvPr id="26628" name="Picture 7" descr="D:\astronomy\Galaxy\galaxies\sig07-024_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3088" y="0"/>
            <a:ext cx="47609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TextovéPole 7"/>
          <p:cNvSpPr txBox="1">
            <a:spLocks noChangeArrowheads="1"/>
          </p:cNvSpPr>
          <p:nvPr/>
        </p:nvSpPr>
        <p:spPr bwMode="auto">
          <a:xfrm>
            <a:off x="7032625" y="115888"/>
            <a:ext cx="211137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100">
                <a:solidFill>
                  <a:schemeClr val="bg1"/>
                </a:solidFill>
              </a:rPr>
              <a:t>Kompozice: IR – SST, červená</a:t>
            </a:r>
          </a:p>
          <a:p>
            <a:pPr algn="r" eaLnBrk="1" hangingPunct="1">
              <a:spcBef>
                <a:spcPct val="0"/>
              </a:spcBef>
              <a:buFontTx/>
              <a:buNone/>
            </a:pPr>
            <a:r>
              <a:rPr lang="cs-CZ" altLang="cs-CZ" sz="1100">
                <a:solidFill>
                  <a:schemeClr val="bg1"/>
                </a:solidFill>
              </a:rPr>
              <a:t>viditelné – HST, zelená</a:t>
            </a:r>
          </a:p>
          <a:p>
            <a:pPr algn="r" eaLnBrk="1" hangingPunct="1">
              <a:spcBef>
                <a:spcPct val="0"/>
              </a:spcBef>
              <a:buFontTx/>
              <a:buNone/>
            </a:pPr>
            <a:r>
              <a:rPr lang="cs-CZ" altLang="cs-CZ" sz="1100">
                <a:solidFill>
                  <a:schemeClr val="bg1"/>
                </a:solidFill>
              </a:rPr>
              <a:t>UV – GALEX, modrá</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ChangeArrowheads="1"/>
          </p:cNvSpPr>
          <p:nvPr/>
        </p:nvSpPr>
        <p:spPr bwMode="auto">
          <a:xfrm>
            <a:off x="0" y="0"/>
            <a:ext cx="1403350" cy="4941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pic>
        <p:nvPicPr>
          <p:cNvPr id="27651" name="Picture 3" descr="The Sunflower Galaxy (also known as Messier 63, M63, or NGC 5055) is an unbarred spiral galaxy in the Canes Venatici constellation. It is a flocculent spiral galaxy, consisting of a central disc surrounded by many short spiral arm segments. The Sunflower Galaxy is part of the M51 Group, a group of galaxies that also includes the Whirlpool Galaxy (M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0"/>
            <a:ext cx="7812087"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5" descr="img2005070901_M63"/>
          <p:cNvPicPr>
            <a:picLocks noChangeAspect="1" noChangeArrowheads="1"/>
          </p:cNvPicPr>
          <p:nvPr/>
        </p:nvPicPr>
        <p:blipFill>
          <a:blip r:embed="rId3">
            <a:extLst>
              <a:ext uri="{28A0092B-C50C-407E-A947-70E740481C1C}">
                <a14:useLocalDpi xmlns:a14="http://schemas.microsoft.com/office/drawing/2010/main" val="0"/>
              </a:ext>
            </a:extLst>
          </a:blip>
          <a:srcRect t="1628" r="943"/>
          <a:stretch>
            <a:fillRect/>
          </a:stretch>
        </p:blipFill>
        <p:spPr bwMode="auto">
          <a:xfrm>
            <a:off x="0" y="4805363"/>
            <a:ext cx="2411413"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6"/>
          <p:cNvSpPr txBox="1">
            <a:spLocks noChangeArrowheads="1"/>
          </p:cNvSpPr>
          <p:nvPr/>
        </p:nvSpPr>
        <p:spPr bwMode="auto">
          <a:xfrm>
            <a:off x="2484438" y="5300663"/>
            <a:ext cx="665956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M 63 – Slunečnice, NGC 5055  </a:t>
            </a:r>
          </a:p>
          <a:p>
            <a:pPr eaLnBrk="1" hangingPunct="1">
              <a:spcBef>
                <a:spcPct val="0"/>
              </a:spcBef>
              <a:buFontTx/>
              <a:buNone/>
            </a:pPr>
            <a:r>
              <a:rPr lang="cs-CZ" altLang="cs-CZ" sz="1200"/>
              <a:t>Špirálová galaxia s priečkou jasnosti 8,6m, ležiaca na priamke hviezd Cor Caroli - Benatnash. Má oválny tvar s jasným, veľkým jadrom a s menej rozvinutými ramenami. Bola objavená v roku 1779 Pierrom Mechainom a neskôr sa stala jednou z prvých galaxií u ktorých sa rozpoznala špirálová štruktúra. V roku 1973 v nej bola pozorovaná supernova 1971I, ktorá dosiahla 12. magnitúdu. Vzdialená je 35 miliónov svetelných rokov.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ChangeArrowheads="1"/>
          </p:cNvSpPr>
          <p:nvPr/>
        </p:nvSpPr>
        <p:spPr bwMode="auto">
          <a:xfrm>
            <a:off x="0" y="0"/>
            <a:ext cx="2051050" cy="6858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pic>
        <p:nvPicPr>
          <p:cNvPr id="28675" name="Picture 6" descr="Messier 94 (also known as NGC 4736) is a spiral galaxy in the constellation Canes Venatici. It was discovered by Pierre Méchain in 1781, and catalogued by Charles Messier two days later. Although some references describe M94 as a barred spiral galaxy, th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108075"/>
            <a:ext cx="8316912" cy="574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 Box 4"/>
          <p:cNvSpPr txBox="1">
            <a:spLocks noChangeArrowheads="1"/>
          </p:cNvSpPr>
          <p:nvPr/>
        </p:nvSpPr>
        <p:spPr bwMode="auto">
          <a:xfrm>
            <a:off x="2195513" y="0"/>
            <a:ext cx="6948487"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M 94</a:t>
            </a:r>
            <a:r>
              <a:rPr lang="cs-CZ" altLang="cs-CZ" sz="1200"/>
              <a:t>  Malá, ale veľmi kompaktná špirálová galaxia (8,2m), neďaleko spojnice hviezd Cor Caroli - Chara. Na tmavej oblohe ju nájdeme aj v triédri, hlavne vďaka jasnému jadru. Jej ramená sú tesne navinuté na jasnom kompaktnom jadre obklopeného eliptickým „halom“. Vzdialená je približne 21 miliónov svetelných rokov, je súčasťou skupiny Canes Venatici I. Nachádzajú sa v nej hlavne mladé modré otvorené hviezdokopy a rodiace sa hviezdy. Galaxiu objavil v roku 1781 Pierre Mechain </a:t>
            </a:r>
          </a:p>
        </p:txBody>
      </p:sp>
      <p:pic>
        <p:nvPicPr>
          <p:cNvPr id="28677" name="Picture 3" descr="fe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44450"/>
            <a:ext cx="1985963" cy="19859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5"/>
          <p:cNvSpPr>
            <a:spLocks noChangeArrowheads="1"/>
          </p:cNvSpPr>
          <p:nvPr/>
        </p:nvSpPr>
        <p:spPr bwMode="auto">
          <a:xfrm>
            <a:off x="6156325" y="0"/>
            <a:ext cx="2987675" cy="6858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sp>
        <p:nvSpPr>
          <p:cNvPr id="29699" name="Text Box 12"/>
          <p:cNvSpPr txBox="1">
            <a:spLocks noChangeArrowheads="1"/>
          </p:cNvSpPr>
          <p:nvPr/>
        </p:nvSpPr>
        <p:spPr bwMode="auto">
          <a:xfrm>
            <a:off x="539750" y="5486400"/>
            <a:ext cx="45005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M 106, NGC 4258</a:t>
            </a:r>
            <a:r>
              <a:rPr lang="cs-CZ" altLang="cs-CZ" sz="1800"/>
              <a:t> </a:t>
            </a:r>
          </a:p>
          <a:p>
            <a:pPr eaLnBrk="1" hangingPunct="1">
              <a:spcBef>
                <a:spcPct val="0"/>
              </a:spcBef>
              <a:buFontTx/>
              <a:buNone/>
            </a:pPr>
            <a:r>
              <a:rPr lang="cs-CZ" altLang="cs-CZ" sz="1200"/>
              <a:t>Pomerne výrazná a rozsiahla špirálová galaxia (8,4m). </a:t>
            </a:r>
          </a:p>
          <a:p>
            <a:pPr eaLnBrk="1" hangingPunct="1">
              <a:spcBef>
                <a:spcPct val="0"/>
              </a:spcBef>
              <a:buFontTx/>
              <a:buNone/>
            </a:pPr>
            <a:r>
              <a:rPr lang="cs-CZ" altLang="cs-CZ" sz="1200"/>
              <a:t>Na pozorovanie jej špirálovej štruktúry však potrebujeme väčší ďalekohľad. Patrí do malej skupiny galaxií spolu s niektorými ďalšími vo Veľkej Medvedici. Je vzdialená približne 35 miliónov sveteľných rokov. Objavil ju P. Mechain v roku 1779. </a:t>
            </a:r>
          </a:p>
        </p:txBody>
      </p:sp>
      <p:sp>
        <p:nvSpPr>
          <p:cNvPr id="29700" name="Text Box 13"/>
          <p:cNvSpPr txBox="1">
            <a:spLocks noChangeArrowheads="1"/>
          </p:cNvSpPr>
          <p:nvPr/>
        </p:nvSpPr>
        <p:spPr bwMode="auto">
          <a:xfrm>
            <a:off x="8197850" y="1484313"/>
            <a:ext cx="946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chemeClr val="bg1"/>
                </a:solidFill>
              </a:rPr>
              <a:t>GALEX</a:t>
            </a:r>
          </a:p>
        </p:txBody>
      </p:sp>
      <p:sp>
        <p:nvSpPr>
          <p:cNvPr id="29701" name="Text Box 14"/>
          <p:cNvSpPr txBox="1">
            <a:spLocks noChangeArrowheads="1"/>
          </p:cNvSpPr>
          <p:nvPr/>
        </p:nvSpPr>
        <p:spPr bwMode="auto">
          <a:xfrm>
            <a:off x="7038975" y="115888"/>
            <a:ext cx="647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chemeClr val="bg1"/>
                </a:solidFill>
              </a:rPr>
              <a:t>HST</a:t>
            </a:r>
          </a:p>
        </p:txBody>
      </p:sp>
      <p:pic>
        <p:nvPicPr>
          <p:cNvPr id="29702" name="Picture 10" descr="E:\prezentace vlastní\Nebe nad Zlínem\05 Nebe - kveten_cerven\heic1302a_resiz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02468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5" descr="NGC_4258GALE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90472">
            <a:off x="6942138" y="1749425"/>
            <a:ext cx="2082800"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9" descr="Messier_106_by_Spitz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58298">
            <a:off x="6748463" y="4745038"/>
            <a:ext cx="2185987"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Text Box 14"/>
          <p:cNvSpPr txBox="1">
            <a:spLocks noChangeArrowheads="1"/>
          </p:cNvSpPr>
          <p:nvPr/>
        </p:nvSpPr>
        <p:spPr bwMode="auto">
          <a:xfrm>
            <a:off x="8356600" y="4452938"/>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chemeClr val="bg1"/>
                </a:solidFill>
              </a:rPr>
              <a:t>SST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1138_sc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0"/>
            <a:ext cx="69484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2" descr="1138_stacked"/>
          <p:cNvPicPr>
            <a:picLocks noChangeAspect="1" noChangeArrowheads="1"/>
          </p:cNvPicPr>
          <p:nvPr/>
        </p:nvPicPr>
        <p:blipFill>
          <a:blip r:embed="rId3">
            <a:extLst>
              <a:ext uri="{28A0092B-C50C-407E-A947-70E740481C1C}">
                <a14:useLocalDpi xmlns:a14="http://schemas.microsoft.com/office/drawing/2010/main" val="0"/>
              </a:ext>
            </a:extLst>
          </a:blip>
          <a:srcRect t="15840" b="20865"/>
          <a:stretch>
            <a:fillRect/>
          </a:stretch>
        </p:blipFill>
        <p:spPr bwMode="auto">
          <a:xfrm>
            <a:off x="0" y="3500438"/>
            <a:ext cx="284321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4" descr="n4631zeiders_b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87461">
            <a:off x="0" y="0"/>
            <a:ext cx="3240088"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5"/>
          <p:cNvSpPr txBox="1">
            <a:spLocks noChangeArrowheads="1"/>
          </p:cNvSpPr>
          <p:nvPr/>
        </p:nvSpPr>
        <p:spPr bwMode="auto">
          <a:xfrm>
            <a:off x="87313" y="2060575"/>
            <a:ext cx="17478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NGC 4631 – Velrybí galaxie v souhvězdí Honících psů</a:t>
            </a:r>
          </a:p>
        </p:txBody>
      </p:sp>
      <p:sp>
        <p:nvSpPr>
          <p:cNvPr id="30726" name="Text Box 6"/>
          <p:cNvSpPr txBox="1">
            <a:spLocks noChangeArrowheads="1"/>
          </p:cNvSpPr>
          <p:nvPr/>
        </p:nvSpPr>
        <p:spPr bwMode="auto">
          <a:xfrm>
            <a:off x="4643438" y="115888"/>
            <a:ext cx="4360862"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Snímek galaktických fontán v RTG oboru</a:t>
            </a:r>
          </a:p>
          <a:p>
            <a:pPr eaLnBrk="1" hangingPunct="1">
              <a:spcBef>
                <a:spcPct val="0"/>
              </a:spcBef>
              <a:buFontTx/>
              <a:buNone/>
            </a:pPr>
            <a:r>
              <a:rPr lang="cs-CZ" altLang="cs-CZ" sz="1200"/>
              <a:t>zdroj: http://chandra.harvard.edu/photo/2001/1138/index.html</a:t>
            </a:r>
            <a:r>
              <a:rPr lang="cs-CZ" altLang="cs-CZ" sz="1800"/>
              <a:t> </a:t>
            </a:r>
          </a:p>
        </p:txBody>
      </p:sp>
      <p:pic>
        <p:nvPicPr>
          <p:cNvPr id="30727" name="Picture 7" descr="n4631_resiz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021263"/>
            <a:ext cx="2843213"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Text Box 8"/>
          <p:cNvSpPr txBox="1">
            <a:spLocks noChangeArrowheads="1"/>
          </p:cNvSpPr>
          <p:nvPr/>
        </p:nvSpPr>
        <p:spPr bwMode="auto">
          <a:xfrm>
            <a:off x="107950" y="6610350"/>
            <a:ext cx="13684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a:solidFill>
                  <a:schemeClr val="bg1"/>
                </a:solidFill>
              </a:rPr>
              <a:t>3,6 cm Effelsberg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Ursa_Minor_constellation_ma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6877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umi_fl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0"/>
            <a:ext cx="3492500" cy="299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7"/>
          <p:cNvSpPr txBox="1">
            <a:spLocks noChangeArrowheads="1"/>
          </p:cNvSpPr>
          <p:nvPr/>
        </p:nvSpPr>
        <p:spPr bwMode="auto">
          <a:xfrm>
            <a:off x="3203575" y="549275"/>
            <a:ext cx="23764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Alruccaba, Cynosura</a:t>
            </a:r>
          </a:p>
        </p:txBody>
      </p:sp>
      <p:sp>
        <p:nvSpPr>
          <p:cNvPr id="4101" name="Text Box 8"/>
          <p:cNvSpPr txBox="1">
            <a:spLocks noChangeArrowheads="1"/>
          </p:cNvSpPr>
          <p:nvPr/>
        </p:nvSpPr>
        <p:spPr bwMode="auto">
          <a:xfrm>
            <a:off x="2843213" y="5006975"/>
            <a:ext cx="1035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Pherkad</a:t>
            </a:r>
          </a:p>
        </p:txBody>
      </p:sp>
      <p:sp>
        <p:nvSpPr>
          <p:cNvPr id="4102" name="Text Box 9"/>
          <p:cNvSpPr txBox="1">
            <a:spLocks noChangeArrowheads="1"/>
          </p:cNvSpPr>
          <p:nvPr/>
        </p:nvSpPr>
        <p:spPr bwMode="auto">
          <a:xfrm>
            <a:off x="3132138" y="1262063"/>
            <a:ext cx="1873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Pherkard, Yildun</a:t>
            </a:r>
          </a:p>
        </p:txBody>
      </p:sp>
      <p:sp>
        <p:nvSpPr>
          <p:cNvPr id="4103" name="Text Box 10"/>
          <p:cNvSpPr txBox="1">
            <a:spLocks noChangeArrowheads="1"/>
          </p:cNvSpPr>
          <p:nvPr/>
        </p:nvSpPr>
        <p:spPr bwMode="auto">
          <a:xfrm>
            <a:off x="3924300" y="4214813"/>
            <a:ext cx="958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Kochab</a:t>
            </a:r>
          </a:p>
        </p:txBody>
      </p:sp>
      <p:pic>
        <p:nvPicPr>
          <p:cNvPr id="4104" name="Picture 2" descr="D:\_Ozip_Kleczek\01_prezentace\01_Klezcek\NMSkies_Animation2.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935663" y="3000375"/>
            <a:ext cx="3208337"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Virgo_et_Coma_Berenices_-_Merc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6950" y="0"/>
            <a:ext cx="687705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2"/>
          <p:cNvSpPr txBox="1">
            <a:spLocks noChangeArrowheads="1"/>
          </p:cNvSpPr>
          <p:nvPr/>
        </p:nvSpPr>
        <p:spPr bwMode="auto">
          <a:xfrm>
            <a:off x="0" y="0"/>
            <a:ext cx="226853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400"/>
              <a:t>Virgo a Coma Berenices na hvězdném globu Gerarda Mercatora 1551</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oma_Berenices_char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00" y="0"/>
            <a:ext cx="8243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Oval 3"/>
          <p:cNvSpPr>
            <a:spLocks noChangeArrowheads="1"/>
          </p:cNvSpPr>
          <p:nvPr/>
        </p:nvSpPr>
        <p:spPr bwMode="auto">
          <a:xfrm>
            <a:off x="3979863" y="2784475"/>
            <a:ext cx="71437" cy="71438"/>
          </a:xfrm>
          <a:prstGeom prst="ellipse">
            <a:avLst/>
          </a:prstGeom>
          <a:noFill/>
          <a:ln w="15875">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sp>
        <p:nvSpPr>
          <p:cNvPr id="32772" name="Text Box 4"/>
          <p:cNvSpPr txBox="1">
            <a:spLocks noChangeArrowheads="1"/>
          </p:cNvSpPr>
          <p:nvPr/>
        </p:nvSpPr>
        <p:spPr bwMode="auto">
          <a:xfrm>
            <a:off x="3419475" y="2692400"/>
            <a:ext cx="5699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400">
                <a:solidFill>
                  <a:schemeClr val="hlink"/>
                </a:solidFill>
              </a:rPr>
              <a:t>NGP</a:t>
            </a:r>
          </a:p>
        </p:txBody>
      </p:sp>
      <p:sp>
        <p:nvSpPr>
          <p:cNvPr id="32773" name="Freeform 5"/>
          <p:cNvSpPr>
            <a:spLocks/>
          </p:cNvSpPr>
          <p:nvPr/>
        </p:nvSpPr>
        <p:spPr bwMode="auto">
          <a:xfrm>
            <a:off x="3921125" y="2819400"/>
            <a:ext cx="193675" cy="1588"/>
          </a:xfrm>
          <a:custGeom>
            <a:avLst/>
            <a:gdLst>
              <a:gd name="T0" fmla="*/ 2147483647 w 122"/>
              <a:gd name="T1" fmla="*/ 0 h 1"/>
              <a:gd name="T2" fmla="*/ 0 w 122"/>
              <a:gd name="T3" fmla="*/ 0 h 1"/>
              <a:gd name="T4" fmla="*/ 0 60000 65536"/>
              <a:gd name="T5" fmla="*/ 0 60000 65536"/>
              <a:gd name="T6" fmla="*/ 0 w 122"/>
              <a:gd name="T7" fmla="*/ 0 h 1"/>
              <a:gd name="T8" fmla="*/ 122 w 122"/>
              <a:gd name="T9" fmla="*/ 1 h 1"/>
            </a:gdLst>
            <a:ahLst/>
            <a:cxnLst>
              <a:cxn ang="T4">
                <a:pos x="T0" y="T1"/>
              </a:cxn>
              <a:cxn ang="T5">
                <a:pos x="T2" y="T3"/>
              </a:cxn>
            </a:cxnLst>
            <a:rect l="T6" t="T7" r="T8" b="T9"/>
            <a:pathLst>
              <a:path w="122" h="1">
                <a:moveTo>
                  <a:pt x="122" y="0"/>
                </a:moveTo>
                <a:lnTo>
                  <a:pt x="0" y="0"/>
                </a:lnTo>
              </a:path>
            </a:pathLst>
          </a:custGeom>
          <a:noFill/>
          <a:ln w="15875">
            <a:solidFill>
              <a:schemeClr val="hlink"/>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cs-CZ"/>
          </a:p>
        </p:txBody>
      </p:sp>
      <p:sp>
        <p:nvSpPr>
          <p:cNvPr id="32774" name="Freeform 6"/>
          <p:cNvSpPr>
            <a:spLocks/>
          </p:cNvSpPr>
          <p:nvPr/>
        </p:nvSpPr>
        <p:spPr bwMode="auto">
          <a:xfrm>
            <a:off x="4016375" y="2730500"/>
            <a:ext cx="1588" cy="187325"/>
          </a:xfrm>
          <a:custGeom>
            <a:avLst/>
            <a:gdLst>
              <a:gd name="T0" fmla="*/ 0 w 1"/>
              <a:gd name="T1" fmla="*/ 2147483647 h 118"/>
              <a:gd name="T2" fmla="*/ 0 w 1"/>
              <a:gd name="T3" fmla="*/ 0 h 118"/>
              <a:gd name="T4" fmla="*/ 0 60000 65536"/>
              <a:gd name="T5" fmla="*/ 0 60000 65536"/>
              <a:gd name="T6" fmla="*/ 0 w 1"/>
              <a:gd name="T7" fmla="*/ 0 h 118"/>
              <a:gd name="T8" fmla="*/ 1 w 1"/>
              <a:gd name="T9" fmla="*/ 118 h 118"/>
            </a:gdLst>
            <a:ahLst/>
            <a:cxnLst>
              <a:cxn ang="T4">
                <a:pos x="T0" y="T1"/>
              </a:cxn>
              <a:cxn ang="T5">
                <a:pos x="T2" y="T3"/>
              </a:cxn>
            </a:cxnLst>
            <a:rect l="T6" t="T7" r="T8" b="T9"/>
            <a:pathLst>
              <a:path w="1" h="118">
                <a:moveTo>
                  <a:pt x="0" y="118"/>
                </a:moveTo>
                <a:lnTo>
                  <a:pt x="0" y="0"/>
                </a:lnTo>
              </a:path>
            </a:pathLst>
          </a:custGeom>
          <a:noFill/>
          <a:ln w="15875">
            <a:solidFill>
              <a:schemeClr val="hlink"/>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cs-CZ"/>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img2007012601_24COMlg"/>
          <p:cNvPicPr>
            <a:picLocks noChangeAspect="1" noChangeArrowheads="1"/>
          </p:cNvPicPr>
          <p:nvPr/>
        </p:nvPicPr>
        <p:blipFill>
          <a:blip r:embed="rId2">
            <a:extLst>
              <a:ext uri="{28A0092B-C50C-407E-A947-70E740481C1C}">
                <a14:useLocalDpi xmlns:a14="http://schemas.microsoft.com/office/drawing/2010/main" val="0"/>
              </a:ext>
            </a:extLst>
          </a:blip>
          <a:srcRect r="2068" b="18733"/>
          <a:stretch>
            <a:fillRect/>
          </a:stretch>
        </p:blipFill>
        <p:spPr bwMode="auto">
          <a:xfrm>
            <a:off x="6124575" y="2636838"/>
            <a:ext cx="30194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descr="Melotte111_kar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050" y="0"/>
            <a:ext cx="3635375"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5" descr="Coma_Berenices_constellation_ma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3600" y="3429000"/>
            <a:ext cx="3995738"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 Box 6"/>
          <p:cNvSpPr txBox="1">
            <a:spLocks noChangeArrowheads="1"/>
          </p:cNvSpPr>
          <p:nvPr/>
        </p:nvSpPr>
        <p:spPr bwMode="auto">
          <a:xfrm>
            <a:off x="4932363" y="6035675"/>
            <a:ext cx="42116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200" b="1"/>
              <a:t>24 Com</a:t>
            </a:r>
            <a:r>
              <a:rPr lang="cs-CZ" altLang="cs-CZ" sz="1200"/>
              <a:t> - dvojhviezda, zložky 5,2m a 6,7m v odstupe 20,3 oblúkovej sekundy. V aspoň 10 cm ďalekohľade pekný farebný kontrast hlavnej žltooranžovej a slabšej modrej hviezdy. Inak ich rozlíšime i lepším triédrom </a:t>
            </a:r>
          </a:p>
        </p:txBody>
      </p:sp>
      <p:sp>
        <p:nvSpPr>
          <p:cNvPr id="33798" name="Text Box 7"/>
          <p:cNvSpPr txBox="1">
            <a:spLocks noChangeArrowheads="1"/>
          </p:cNvSpPr>
          <p:nvPr/>
        </p:nvSpPr>
        <p:spPr bwMode="auto">
          <a:xfrm>
            <a:off x="0" y="3527425"/>
            <a:ext cx="1162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GALAXIE</a:t>
            </a:r>
          </a:p>
          <a:p>
            <a:pPr eaLnBrk="1" hangingPunct="1">
              <a:spcBef>
                <a:spcPct val="0"/>
              </a:spcBef>
              <a:buFontTx/>
              <a:buNone/>
            </a:pPr>
            <a:r>
              <a:rPr lang="cs-CZ" altLang="cs-CZ" sz="1200"/>
              <a:t>(vyjma M 53)</a:t>
            </a:r>
          </a:p>
        </p:txBody>
      </p:sp>
      <p:sp>
        <p:nvSpPr>
          <p:cNvPr id="33799" name="Text Box 8"/>
          <p:cNvSpPr txBox="1">
            <a:spLocks noChangeArrowheads="1"/>
          </p:cNvSpPr>
          <p:nvPr/>
        </p:nvSpPr>
        <p:spPr bwMode="auto">
          <a:xfrm>
            <a:off x="1042988" y="549275"/>
            <a:ext cx="1111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HVĚZDY</a:t>
            </a:r>
          </a:p>
        </p:txBody>
      </p:sp>
      <p:sp>
        <p:nvSpPr>
          <p:cNvPr id="33800" name="Text Box 9"/>
          <p:cNvSpPr txBox="1">
            <a:spLocks noChangeArrowheads="1"/>
          </p:cNvSpPr>
          <p:nvPr/>
        </p:nvSpPr>
        <p:spPr bwMode="auto">
          <a:xfrm>
            <a:off x="0" y="1268413"/>
            <a:ext cx="2195513"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t>Diadém (α Com)</a:t>
            </a:r>
            <a:r>
              <a:rPr lang="cs-CZ" altLang="cs-CZ" sz="1200"/>
              <a:t> - hviezda, ktorá sa voľným okom javí ako bod 4,3m. V skutočnosti je dvojhviezdou, pozostáva z dvoch zložiek jasnosti 5,1m, malým ďalekohľadom ich ale nerozlíšime. Navzájom sa obehnú za 25,85 roka. </a:t>
            </a:r>
          </a:p>
        </p:txBody>
      </p:sp>
      <p:sp>
        <p:nvSpPr>
          <p:cNvPr id="33801" name="Text Box 10"/>
          <p:cNvSpPr txBox="1">
            <a:spLocks noChangeArrowheads="1"/>
          </p:cNvSpPr>
          <p:nvPr/>
        </p:nvSpPr>
        <p:spPr bwMode="auto">
          <a:xfrm>
            <a:off x="5580063" y="1700213"/>
            <a:ext cx="35639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t>2 Com</a:t>
            </a:r>
            <a:r>
              <a:rPr lang="cs-CZ" altLang="cs-CZ" sz="1200"/>
              <a:t> - pekný pár dvoch žltých zložiek (5,9m a 7,4m). Túto dvojhviezdu nám v odstupe 3,7“ môže pri väčšom zväčšení rozlíšiť ďalekohľad s priemerom objektívu nad 10 cm. </a:t>
            </a:r>
          </a:p>
        </p:txBody>
      </p:sp>
      <p:sp>
        <p:nvSpPr>
          <p:cNvPr id="33802" name="Text Box 11"/>
          <p:cNvSpPr txBox="1">
            <a:spLocks noChangeArrowheads="1"/>
          </p:cNvSpPr>
          <p:nvPr/>
        </p:nvSpPr>
        <p:spPr bwMode="auto">
          <a:xfrm>
            <a:off x="4787900" y="1844675"/>
            <a:ext cx="268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rgbClr val="0000FF"/>
                </a:solidFill>
              </a:rPr>
              <a:t>2</a:t>
            </a:r>
          </a:p>
        </p:txBody>
      </p:sp>
      <p:sp>
        <p:nvSpPr>
          <p:cNvPr id="33803" name="Text Box 12"/>
          <p:cNvSpPr txBox="1">
            <a:spLocks noChangeArrowheads="1"/>
          </p:cNvSpPr>
          <p:nvPr/>
        </p:nvSpPr>
        <p:spPr bwMode="auto">
          <a:xfrm>
            <a:off x="4375150" y="2001838"/>
            <a:ext cx="2682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rgbClr val="0000FF"/>
                </a:solidFill>
              </a:rPr>
              <a:t>5</a:t>
            </a:r>
          </a:p>
        </p:txBody>
      </p:sp>
      <p:sp>
        <p:nvSpPr>
          <p:cNvPr id="33804" name="Oval 13"/>
          <p:cNvSpPr>
            <a:spLocks noChangeArrowheads="1"/>
          </p:cNvSpPr>
          <p:nvPr/>
        </p:nvSpPr>
        <p:spPr bwMode="auto">
          <a:xfrm rot="-2700000">
            <a:off x="2409825" y="4581525"/>
            <a:ext cx="144463" cy="36513"/>
          </a:xfrm>
          <a:prstGeom prst="ellipse">
            <a:avLst/>
          </a:prstGeom>
          <a:solidFill>
            <a:srgbClr val="FF00FF"/>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sp>
        <p:nvSpPr>
          <p:cNvPr id="33805" name="Text Box 14"/>
          <p:cNvSpPr txBox="1">
            <a:spLocks noChangeArrowheads="1"/>
          </p:cNvSpPr>
          <p:nvPr/>
        </p:nvSpPr>
        <p:spPr bwMode="auto">
          <a:xfrm>
            <a:off x="1639888" y="4467225"/>
            <a:ext cx="8445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100" b="1">
                <a:solidFill>
                  <a:srgbClr val="0000FF"/>
                </a:solidFill>
              </a:rPr>
              <a:t>NGC 4565</a:t>
            </a:r>
          </a:p>
        </p:txBody>
      </p:sp>
      <p:sp>
        <p:nvSpPr>
          <p:cNvPr id="33806" name="Text Box 15"/>
          <p:cNvSpPr txBox="1">
            <a:spLocks noChangeArrowheads="1"/>
          </p:cNvSpPr>
          <p:nvPr/>
        </p:nvSpPr>
        <p:spPr bwMode="auto">
          <a:xfrm>
            <a:off x="5580063" y="0"/>
            <a:ext cx="3563937"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200" b="1"/>
              <a:t>Melotte 111</a:t>
            </a:r>
            <a:r>
              <a:rPr lang="cs-CZ" altLang="cs-CZ" sz="1200"/>
              <a:t> </a:t>
            </a:r>
            <a:r>
              <a:rPr lang="cs-CZ" altLang="cs-CZ" sz="1000"/>
              <a:t>Pouhým okem zde lze na tmavé obloze zahlédnout kolem patnácti hvězd. Ovšem ne všechny hvězdy, nacházející se v této oblasti, jsou členy kupy - z jasnějsich hvězd jsou členy kupy 12, 13, 14, 16, 21, 22 Com a snad i 31 Com, naopak 7, 15, 18 Com do ní fyzicky nepatří. Členství v kupě bylo prokázáno asi u čtyřiceti hvězd. Kupa hvězd Vlasu Bereniky leži ve vzdálenosti asi 250 světelných roků, což ji řadí k nejbližším hvězdokupám, snad jen Hyády a tzv. Siriova skupina jsou k nám blíže.</a:t>
            </a:r>
          </a:p>
          <a:p>
            <a:pPr algn="r" eaLnBrk="1" hangingPunct="1">
              <a:spcBef>
                <a:spcPct val="0"/>
              </a:spcBef>
              <a:buFontTx/>
              <a:buNone/>
            </a:pPr>
            <a:r>
              <a:rPr lang="cs-CZ" altLang="cs-CZ" sz="800"/>
              <a:t>http://praha.astro.cz/crp/9605a.phtml</a:t>
            </a:r>
          </a:p>
        </p:txBody>
      </p:sp>
      <p:sp>
        <p:nvSpPr>
          <p:cNvPr id="17" name="Elipsa 16"/>
          <p:cNvSpPr/>
          <p:nvPr/>
        </p:nvSpPr>
        <p:spPr>
          <a:xfrm>
            <a:off x="1249363" y="5589588"/>
            <a:ext cx="90487" cy="88900"/>
          </a:xfrm>
          <a:prstGeom prst="ellipse">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Messier 53 (also known as M53, or NGC 5024) is a globular cluster in the Coma Berenices constellation. It was discovered by Johann Elert Bode in 1775. M53 is one of the more outlying globular clusters, being about 60,000 light-years away from the Galactic Center, and almost the same distance (about 58,000 light-years) from the Solar 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0"/>
            <a:ext cx="68754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4"/>
          <p:cNvSpPr txBox="1">
            <a:spLocks noChangeArrowheads="1"/>
          </p:cNvSpPr>
          <p:nvPr/>
        </p:nvSpPr>
        <p:spPr bwMode="auto">
          <a:xfrm>
            <a:off x="0" y="625475"/>
            <a:ext cx="2124075" cy="3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M 53</a:t>
            </a:r>
          </a:p>
          <a:p>
            <a:pPr eaLnBrk="1" hangingPunct="1">
              <a:spcBef>
                <a:spcPct val="0"/>
              </a:spcBef>
              <a:buFontTx/>
              <a:buNone/>
            </a:pPr>
            <a:endParaRPr lang="cs-CZ" altLang="cs-CZ" sz="1800" b="1"/>
          </a:p>
          <a:p>
            <a:pPr eaLnBrk="1" hangingPunct="1">
              <a:spcBef>
                <a:spcPct val="0"/>
              </a:spcBef>
              <a:buFontTx/>
              <a:buNone/>
            </a:pPr>
            <a:r>
              <a:rPr lang="cs-CZ" altLang="cs-CZ" sz="1200"/>
              <a:t>Pekná guľová hviezdokopa neďaleko hviezdy Diadém, objavená vo februári 1775 Johannom Elertom Bodem a nezávisle o dva roky neskôr aj Charlesom Messierom. Od nás je vzdialená 60 000 – 65 000 ly, nachádza sa vo vnútornej časti našej Galaxie a od stredu ju delí podobná vzdialenosť ako od nás, teda približne 60 000 svetelných rokov. Jej priemer je asi 800 svetelných rokov.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0" y="0"/>
            <a:ext cx="2195513" cy="37163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cs-CZ" altLang="cs-CZ" sz="1800"/>
          </a:p>
        </p:txBody>
      </p:sp>
      <p:sp>
        <p:nvSpPr>
          <p:cNvPr id="35843" name="Text Box 4"/>
          <p:cNvSpPr txBox="1">
            <a:spLocks noChangeArrowheads="1"/>
          </p:cNvSpPr>
          <p:nvPr/>
        </p:nvSpPr>
        <p:spPr bwMode="auto">
          <a:xfrm>
            <a:off x="2195513" y="5808663"/>
            <a:ext cx="69484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100"/>
              <a:t>Špirálová galaxia (8,5m), jedna z najneobvyklejších galaxií celej oblohy. V jej vnútri, severne od stredu sa totiž nachádza tmavý prachový pás, podľa ktorého sa aj nazýva. Vnútorná časť galaxie rotuje v opačnom smere ako vonkajšia. Jedná sa o veľmi mohutný systém (absolútna magnitúda = –21) s priemerom prinajmenšom 65 000 ly, ktorý je súčasťou 24 miliónov svetelných rokov vzdialenej kopy galaxií v Poľovných psoch. M64 bola objavená E. Pigottom a J. E. Bodem v roku 1779, napriek tomu, že bola zaznamenaná iba ako malá hmlistá hviezda. Uvidíte ju už v malom ďalekohľade ako ovál s jasným jadrom. </a:t>
            </a:r>
          </a:p>
        </p:txBody>
      </p:sp>
      <p:pic>
        <p:nvPicPr>
          <p:cNvPr id="35844" name="Picture 7" descr="A collision of two galaxies has left a merged star system with an unusual appearance as well as bizarre internal motions. Messier 64 (M64) has a spectacular dark band of absorbing dust in front of the galaxy's bright nucleus, giving rise to its nicknames of th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0"/>
            <a:ext cx="6945312"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9" descr="img2008033001_M64lg"/>
          <p:cNvPicPr>
            <a:picLocks noChangeAspect="1" noChangeArrowheads="1"/>
          </p:cNvPicPr>
          <p:nvPr/>
        </p:nvPicPr>
        <p:blipFill>
          <a:blip r:embed="rId3">
            <a:extLst>
              <a:ext uri="{28A0092B-C50C-407E-A947-70E740481C1C}">
                <a14:useLocalDpi xmlns:a14="http://schemas.microsoft.com/office/drawing/2010/main" val="0"/>
              </a:ext>
            </a:extLst>
          </a:blip>
          <a:srcRect l="7443" t="10089" r="9387" b="22377"/>
          <a:stretch>
            <a:fillRect/>
          </a:stretch>
        </p:blipFill>
        <p:spPr bwMode="auto">
          <a:xfrm>
            <a:off x="0" y="769938"/>
            <a:ext cx="2195513"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Text Box 10"/>
          <p:cNvSpPr txBox="1">
            <a:spLocks noChangeArrowheads="1"/>
          </p:cNvSpPr>
          <p:nvPr/>
        </p:nvSpPr>
        <p:spPr bwMode="auto">
          <a:xfrm>
            <a:off x="369888" y="44450"/>
            <a:ext cx="1898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800" b="1">
                <a:solidFill>
                  <a:schemeClr val="bg1"/>
                </a:solidFill>
              </a:rPr>
              <a:t>M64, NGC 4826 </a:t>
            </a:r>
          </a:p>
          <a:p>
            <a:pPr algn="r" eaLnBrk="1" hangingPunct="1">
              <a:spcBef>
                <a:spcPct val="0"/>
              </a:spcBef>
              <a:buFontTx/>
              <a:buNone/>
            </a:pPr>
            <a:r>
              <a:rPr lang="cs-CZ" altLang="cs-CZ" sz="1800" b="1">
                <a:solidFill>
                  <a:schemeClr val="bg1"/>
                </a:solidFill>
              </a:rPr>
              <a:t>Černé oko </a:t>
            </a:r>
          </a:p>
        </p:txBody>
      </p:sp>
      <p:pic>
        <p:nvPicPr>
          <p:cNvPr id="35847" name="Picture 7" descr="E:\Astronomy\galaxy\M64_RC_tamanti_full_resiz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635375"/>
            <a:ext cx="2197101"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6866" name="Picture 2" descr="http://www.perezmedia.net/beltofvenus/archives/images/2013/img20130617_DCT_M64_lg.jpg"/>
          <p:cNvPicPr>
            <a:picLocks noChangeAspect="1" noChangeArrowheads="1"/>
          </p:cNvPicPr>
          <p:nvPr/>
        </p:nvPicPr>
        <p:blipFill>
          <a:blip r:embed="rId2">
            <a:extLst>
              <a:ext uri="{28A0092B-C50C-407E-A947-70E740481C1C}">
                <a14:useLocalDpi xmlns:a14="http://schemas.microsoft.com/office/drawing/2010/main" val="0"/>
              </a:ext>
            </a:extLst>
          </a:blip>
          <a:srcRect l="14589" t="75623" r="14784"/>
          <a:stretch>
            <a:fillRect/>
          </a:stretch>
        </p:blipFill>
        <p:spPr bwMode="auto">
          <a:xfrm>
            <a:off x="466725" y="5445125"/>
            <a:ext cx="3097213"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10"/>
          <p:cNvSpPr txBox="1">
            <a:spLocks noChangeArrowheads="1"/>
          </p:cNvSpPr>
          <p:nvPr/>
        </p:nvSpPr>
        <p:spPr bwMode="auto">
          <a:xfrm>
            <a:off x="369888" y="44450"/>
            <a:ext cx="1898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800" b="1">
                <a:solidFill>
                  <a:schemeClr val="bg1"/>
                </a:solidFill>
              </a:rPr>
              <a:t>M64, NGC 4826 </a:t>
            </a:r>
          </a:p>
          <a:p>
            <a:pPr algn="r" eaLnBrk="1" hangingPunct="1">
              <a:spcBef>
                <a:spcPct val="0"/>
              </a:spcBef>
              <a:buFontTx/>
              <a:buNone/>
            </a:pPr>
            <a:r>
              <a:rPr lang="cs-CZ" altLang="cs-CZ" sz="1800" b="1">
                <a:solidFill>
                  <a:schemeClr val="bg1"/>
                </a:solidFill>
              </a:rPr>
              <a:t>Černé oko </a:t>
            </a:r>
          </a:p>
        </p:txBody>
      </p:sp>
      <p:pic>
        <p:nvPicPr>
          <p:cNvPr id="36868" name="Picture 4" descr="http://www.perezmedia.net/beltofvenus/archives/images/2013/img20130617_IMG_9488-Edit_l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75" y="3186113"/>
            <a:ext cx="550862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 descr="http://www.perezmedia.net/beltofvenus/archives/images/2013/img20130617_DCT_M64_lg.jpg"/>
          <p:cNvPicPr>
            <a:picLocks noChangeAspect="1" noChangeArrowheads="1"/>
          </p:cNvPicPr>
          <p:nvPr/>
        </p:nvPicPr>
        <p:blipFill>
          <a:blip r:embed="rId2">
            <a:extLst>
              <a:ext uri="{28A0092B-C50C-407E-A947-70E740481C1C}">
                <a14:useLocalDpi xmlns:a14="http://schemas.microsoft.com/office/drawing/2010/main" val="0"/>
              </a:ext>
            </a:extLst>
          </a:blip>
          <a:srcRect l="7883" t="11055" r="8704" b="24858"/>
          <a:stretch>
            <a:fillRect/>
          </a:stretch>
        </p:blipFill>
        <p:spPr bwMode="auto">
          <a:xfrm>
            <a:off x="0" y="1381125"/>
            <a:ext cx="406717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5" descr="G:\Astronomy\telescopes\pan-dct3dim30-36mp_resiz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2600" y="44450"/>
            <a:ext cx="2262188"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ovéPole 1"/>
          <p:cNvSpPr txBox="1">
            <a:spLocks noChangeArrowheads="1"/>
          </p:cNvSpPr>
          <p:nvPr/>
        </p:nvSpPr>
        <p:spPr bwMode="auto">
          <a:xfrm>
            <a:off x="2297113" y="0"/>
            <a:ext cx="4535487"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US" altLang="cs-CZ" sz="1000">
                <a:solidFill>
                  <a:schemeClr val="bg1"/>
                </a:solidFill>
              </a:rPr>
              <a:t>The Discovery Channel Telescope (DCT) is a new, state-of-the art, 4.3m telescope that is optimized for use in the optical and near infrared parts of the spectrum. The DCT was built by our long-time partner, Lowell Observatory, and is located approximately 40 miles southwest of Flagstaff, AZ. In October 2011 BU and Lowell Observatory signed a formal agreement that grants BU astronomers access to the DCT in perpetuity.</a:t>
            </a:r>
          </a:p>
          <a:p>
            <a:pPr algn="r" eaLnBrk="1" hangingPunct="1">
              <a:spcBef>
                <a:spcPct val="0"/>
              </a:spcBef>
              <a:buFontTx/>
              <a:buNone/>
            </a:pPr>
            <a:r>
              <a:rPr lang="en-US" altLang="cs-CZ" sz="1000">
                <a:solidFill>
                  <a:schemeClr val="bg1"/>
                </a:solidFill>
              </a:rPr>
              <a:t>We obtained first light images with Lowell's Discovery Channel Telescope in mid-2012, in time for unveiling at our First Light Gala on July 21, 2012. Over 700 people attended the celebration, which featured a keynote address by Neil Armstrong, making what would be his last public appearance.</a:t>
            </a:r>
          </a:p>
          <a:p>
            <a:pPr algn="r" eaLnBrk="1" hangingPunct="1">
              <a:spcBef>
                <a:spcPct val="0"/>
              </a:spcBef>
              <a:buFontTx/>
              <a:buNone/>
            </a:pPr>
            <a:r>
              <a:rPr lang="en-US" altLang="cs-CZ" sz="1000">
                <a:solidFill>
                  <a:schemeClr val="bg1"/>
                </a:solidFill>
                <a:hlinkClick r:id="rId5"/>
              </a:rPr>
              <a:t>http://www.bu.edu/dct/</a:t>
            </a:r>
            <a:endParaRPr lang="cs-CZ" altLang="cs-CZ" sz="1000">
              <a:solidFill>
                <a:schemeClr val="bg1"/>
              </a:solidFill>
            </a:endParaRPr>
          </a:p>
          <a:p>
            <a:pPr algn="r" eaLnBrk="1" hangingPunct="1">
              <a:spcBef>
                <a:spcPct val="0"/>
              </a:spcBef>
              <a:buFontTx/>
              <a:buNone/>
            </a:pPr>
            <a:r>
              <a:rPr lang="en-US" altLang="cs-CZ" sz="1000">
                <a:solidFill>
                  <a:schemeClr val="bg1"/>
                </a:solidFill>
                <a:hlinkClick r:id="rId6"/>
              </a:rPr>
              <a:t>http://www.lowell.edu/dct.php</a:t>
            </a:r>
            <a:endParaRPr lang="cs-CZ" altLang="cs-CZ" sz="100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7890" name="Picture 16" descr="NGC4565b_v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0"/>
            <a:ext cx="8316912" cy="66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5" descr="n4565_hugo_fu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2088" y="2997200"/>
            <a:ext cx="2601912"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Text Box 17"/>
          <p:cNvSpPr txBox="1">
            <a:spLocks noChangeArrowheads="1"/>
          </p:cNvSpPr>
          <p:nvPr/>
        </p:nvSpPr>
        <p:spPr bwMode="auto">
          <a:xfrm>
            <a:off x="827088" y="6613525"/>
            <a:ext cx="29940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http://hvezdarna.plzen.eu/foto/pol/pol_galaxie.html</a:t>
            </a:r>
          </a:p>
        </p:txBody>
      </p:sp>
      <p:sp>
        <p:nvSpPr>
          <p:cNvPr id="37893" name="Text Box 18"/>
          <p:cNvSpPr txBox="1">
            <a:spLocks noChangeArrowheads="1"/>
          </p:cNvSpPr>
          <p:nvPr/>
        </p:nvSpPr>
        <p:spPr bwMode="auto">
          <a:xfrm>
            <a:off x="0" y="5445125"/>
            <a:ext cx="50768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400">
                <a:solidFill>
                  <a:schemeClr val="bg1"/>
                </a:solidFill>
              </a:rPr>
              <a:t>NGC 4565 </a:t>
            </a:r>
            <a:r>
              <a:rPr lang="cs-CZ" altLang="cs-CZ" sz="1200">
                <a:solidFill>
                  <a:schemeClr val="bg1"/>
                </a:solidFill>
              </a:rPr>
              <a:t>Jedna z jasnejších členov (9,6 mag) 31 miliónov svetelných rokov vzdialenej kopy galaxií Coma I a absolútnom magnitúdou –20,3. So skutočným priemerom 125 000 ly je veľká asi ako naša Galaxia.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8914" name="Text Box 3"/>
          <p:cNvSpPr txBox="1">
            <a:spLocks noChangeArrowheads="1"/>
          </p:cNvSpPr>
          <p:nvPr/>
        </p:nvSpPr>
        <p:spPr bwMode="auto">
          <a:xfrm>
            <a:off x="0" y="5157788"/>
            <a:ext cx="285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chemeClr val="bg1"/>
                </a:solidFill>
              </a:rPr>
              <a:t>Kupa ve Vlasech Bereniky</a:t>
            </a:r>
          </a:p>
        </p:txBody>
      </p:sp>
      <p:sp>
        <p:nvSpPr>
          <p:cNvPr id="38915" name="Text Box 4"/>
          <p:cNvSpPr txBox="1">
            <a:spLocks noChangeArrowheads="1"/>
          </p:cNvSpPr>
          <p:nvPr/>
        </p:nvSpPr>
        <p:spPr bwMode="auto">
          <a:xfrm>
            <a:off x="0" y="5662613"/>
            <a:ext cx="252571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Coma Cluster</a:t>
            </a:r>
          </a:p>
          <a:p>
            <a:pPr eaLnBrk="1" hangingPunct="1">
              <a:spcBef>
                <a:spcPct val="0"/>
              </a:spcBef>
              <a:buFontTx/>
              <a:buNone/>
            </a:pPr>
            <a:r>
              <a:rPr lang="cs-CZ" altLang="cs-CZ" sz="1000">
                <a:solidFill>
                  <a:schemeClr val="bg1"/>
                </a:solidFill>
              </a:rPr>
              <a:t>KATALOGOVÉ ČÍSLO: Abell 1656</a:t>
            </a:r>
          </a:p>
          <a:p>
            <a:pPr eaLnBrk="1" hangingPunct="1">
              <a:spcBef>
                <a:spcPct val="0"/>
              </a:spcBef>
              <a:buFontTx/>
              <a:buNone/>
            </a:pPr>
            <a:r>
              <a:rPr lang="cs-CZ" altLang="cs-CZ" sz="1000">
                <a:solidFill>
                  <a:schemeClr val="bg1"/>
                </a:solidFill>
              </a:rPr>
              <a:t>VZDÁLENOST: 300x10</a:t>
            </a:r>
            <a:r>
              <a:rPr lang="cs-CZ" altLang="cs-CZ" sz="1000" baseline="30000">
                <a:solidFill>
                  <a:schemeClr val="bg1"/>
                </a:solidFill>
              </a:rPr>
              <a:t>6</a:t>
            </a:r>
            <a:r>
              <a:rPr lang="cs-CZ" altLang="cs-CZ" sz="1000">
                <a:solidFill>
                  <a:schemeClr val="bg1"/>
                </a:solidFill>
              </a:rPr>
              <a:t> ly</a:t>
            </a:r>
          </a:p>
          <a:p>
            <a:pPr eaLnBrk="1" hangingPunct="1">
              <a:spcBef>
                <a:spcPct val="0"/>
              </a:spcBef>
              <a:buFontTx/>
              <a:buNone/>
            </a:pPr>
            <a:r>
              <a:rPr lang="cs-CZ" altLang="cs-CZ" sz="1000">
                <a:solidFill>
                  <a:schemeClr val="bg1"/>
                </a:solidFill>
              </a:rPr>
              <a:t>POČET GALAXIÍ více jak 3 000</a:t>
            </a:r>
          </a:p>
          <a:p>
            <a:pPr eaLnBrk="1" hangingPunct="1">
              <a:spcBef>
                <a:spcPct val="0"/>
              </a:spcBef>
              <a:buFontTx/>
              <a:buNone/>
            </a:pPr>
            <a:r>
              <a:rPr lang="cs-CZ" altLang="cs-CZ" sz="1000">
                <a:solidFill>
                  <a:schemeClr val="bg1"/>
                </a:solidFill>
              </a:rPr>
              <a:t>NEJJASNĚJŠÍ ČLEN: NGC 4889 (13,2m)</a:t>
            </a:r>
          </a:p>
        </p:txBody>
      </p:sp>
      <p:sp>
        <p:nvSpPr>
          <p:cNvPr id="38916" name="Text Box 5"/>
          <p:cNvSpPr txBox="1">
            <a:spLocks noChangeArrowheads="1"/>
          </p:cNvSpPr>
          <p:nvPr/>
        </p:nvSpPr>
        <p:spPr bwMode="auto">
          <a:xfrm>
            <a:off x="2987675" y="5394325"/>
            <a:ext cx="61563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solidFill>
                  <a:schemeClr val="bg1"/>
                </a:solidFill>
              </a:rPr>
              <a:t>Na obloze leží blízko Kupy v Panně, přesto je v prostoru mnohem dále. Poprvé byla rozpoznána v roce 1785 Williamem Herschelem. Jde o jednu z nejbližších uzavřených nebo „klidných“ galaktických kup. Je velmi hustá a skládá se z více než 3 000 galaxií, převládají eliptické a čočkovité galaxie. Protože je poblíž severního galaktického pólu (zde je nebe bez hustých oblastí Mléčné dráhy), je velmi dobře pozorovatelná. Celá kupa se od nás vzdaluje rychlostí 25 miliónů km/h. V jejím středu leží obrovitá eliptická galaxie NGC 4889 a čočkovitá galaxie NGC 4874. Většina spirálních a nepravidelných galaxií leží ve vnějších oblastech kupy. Rentgenový obraz ukazuje dvě oddělené oblasti mezigalaktického plynu. Z toho se dá usuzovat, že kupa vzniká slučováním menších galaktických kup. Stejně jako kupy v Panně a v Hydře, tvoří i kupa ve Vlasech Bereniky jádro obří galaktické nadkupy. </a:t>
            </a:r>
          </a:p>
        </p:txBody>
      </p:sp>
      <p:pic>
        <p:nvPicPr>
          <p:cNvPr id="3" name="heic0813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7504" y="77789"/>
            <a:ext cx="8902036" cy="5007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9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A1656_60_60F_resiz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57338"/>
            <a:ext cx="4500563" cy="448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3" descr="coma_jpg"/>
          <p:cNvPicPr>
            <a:picLocks noChangeAspect="1" noChangeArrowheads="1"/>
          </p:cNvPicPr>
          <p:nvPr/>
        </p:nvPicPr>
        <p:blipFill>
          <a:blip r:embed="rId3" cstate="print">
            <a:extLst>
              <a:ext uri="{28A0092B-C50C-407E-A947-70E740481C1C}">
                <a14:useLocalDpi xmlns:a14="http://schemas.microsoft.com/office/drawing/2010/main" val="0"/>
              </a:ext>
            </a:extLst>
          </a:blip>
          <a:srcRect l="21500" t="11995" r="21477" b="3969"/>
          <a:stretch>
            <a:fillRect/>
          </a:stretch>
        </p:blipFill>
        <p:spPr bwMode="auto">
          <a:xfrm>
            <a:off x="4489450" y="0"/>
            <a:ext cx="46545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 Box 4"/>
          <p:cNvSpPr txBox="1">
            <a:spLocks noChangeArrowheads="1"/>
          </p:cNvSpPr>
          <p:nvPr/>
        </p:nvSpPr>
        <p:spPr bwMode="auto">
          <a:xfrm>
            <a:off x="0" y="19050"/>
            <a:ext cx="3744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2400"/>
              <a:t>Kupa ve Vlasech Bereniky</a:t>
            </a:r>
          </a:p>
        </p:txBody>
      </p:sp>
      <p:sp>
        <p:nvSpPr>
          <p:cNvPr id="39941" name="Text Box 5"/>
          <p:cNvSpPr txBox="1">
            <a:spLocks noChangeArrowheads="1"/>
          </p:cNvSpPr>
          <p:nvPr/>
        </p:nvSpPr>
        <p:spPr bwMode="auto">
          <a:xfrm>
            <a:off x="0" y="549275"/>
            <a:ext cx="252571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a:t>Coma Cluster</a:t>
            </a:r>
          </a:p>
          <a:p>
            <a:pPr eaLnBrk="1" hangingPunct="1">
              <a:spcBef>
                <a:spcPct val="0"/>
              </a:spcBef>
              <a:buFontTx/>
              <a:buNone/>
            </a:pPr>
            <a:r>
              <a:rPr lang="cs-CZ" altLang="cs-CZ" sz="1000"/>
              <a:t>KATALOGOVÉ ČÍSLO: Abell 1656</a:t>
            </a:r>
          </a:p>
          <a:p>
            <a:pPr eaLnBrk="1" hangingPunct="1">
              <a:spcBef>
                <a:spcPct val="0"/>
              </a:spcBef>
              <a:buFontTx/>
              <a:buNone/>
            </a:pPr>
            <a:r>
              <a:rPr lang="cs-CZ" altLang="cs-CZ" sz="1000"/>
              <a:t>VZDÁLENOST: 300x10</a:t>
            </a:r>
            <a:r>
              <a:rPr lang="cs-CZ" altLang="cs-CZ" sz="1000" baseline="30000"/>
              <a:t>6</a:t>
            </a:r>
            <a:r>
              <a:rPr lang="cs-CZ" altLang="cs-CZ" sz="1000"/>
              <a:t> ly</a:t>
            </a:r>
          </a:p>
          <a:p>
            <a:pPr eaLnBrk="1" hangingPunct="1">
              <a:spcBef>
                <a:spcPct val="0"/>
              </a:spcBef>
              <a:buFontTx/>
              <a:buNone/>
            </a:pPr>
            <a:r>
              <a:rPr lang="cs-CZ" altLang="cs-CZ" sz="1000"/>
              <a:t>POČET GALAXIÍ více jak 3 000</a:t>
            </a:r>
          </a:p>
          <a:p>
            <a:pPr eaLnBrk="1" hangingPunct="1">
              <a:spcBef>
                <a:spcPct val="0"/>
              </a:spcBef>
              <a:buFontTx/>
              <a:buNone/>
            </a:pPr>
            <a:r>
              <a:rPr lang="cs-CZ" altLang="cs-CZ" sz="1000"/>
              <a:t>NEJJASNĚJŠÍ ČLEN: NGC 4889 (m13,2)</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62" name="Picture 2" descr="vir_flip"/>
          <p:cNvPicPr>
            <a:picLocks noChangeAspect="1" noChangeArrowheads="1"/>
          </p:cNvPicPr>
          <p:nvPr/>
        </p:nvPicPr>
        <p:blipFill>
          <a:blip r:embed="rId2">
            <a:lum bright="12000" contrast="-6000"/>
            <a:extLst>
              <a:ext uri="{28A0092B-C50C-407E-A947-70E740481C1C}">
                <a14:useLocalDpi xmlns:a14="http://schemas.microsoft.com/office/drawing/2010/main" val="0"/>
              </a:ext>
            </a:extLst>
          </a:blip>
          <a:srcRect/>
          <a:stretch>
            <a:fillRect/>
          </a:stretch>
        </p:blipFill>
        <p:spPr bwMode="auto">
          <a:xfrm>
            <a:off x="0" y="0"/>
            <a:ext cx="9144000"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img2007092002_AlphaUMIlg"/>
          <p:cNvPicPr>
            <a:picLocks noChangeAspect="1" noChangeArrowheads="1"/>
          </p:cNvPicPr>
          <p:nvPr/>
        </p:nvPicPr>
        <p:blipFill>
          <a:blip r:embed="rId2">
            <a:extLst>
              <a:ext uri="{28A0092B-C50C-407E-A947-70E740481C1C}">
                <a14:useLocalDpi xmlns:a14="http://schemas.microsoft.com/office/drawing/2010/main" val="0"/>
              </a:ext>
            </a:extLst>
          </a:blip>
          <a:srcRect r="6670" b="21669"/>
          <a:stretch>
            <a:fillRect/>
          </a:stretch>
        </p:blipFill>
        <p:spPr bwMode="auto">
          <a:xfrm>
            <a:off x="0" y="0"/>
            <a:ext cx="3598863"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7" descr="polarka"/>
          <p:cNvPicPr>
            <a:picLocks noChangeAspect="1" noChangeArrowheads="1"/>
          </p:cNvPicPr>
          <p:nvPr/>
        </p:nvPicPr>
        <p:blipFill>
          <a:blip r:embed="rId3">
            <a:extLst>
              <a:ext uri="{28A0092B-C50C-407E-A947-70E740481C1C}">
                <a14:useLocalDpi xmlns:a14="http://schemas.microsoft.com/office/drawing/2010/main" val="0"/>
              </a:ext>
            </a:extLst>
          </a:blip>
          <a:srcRect b="13605"/>
          <a:stretch>
            <a:fillRect/>
          </a:stretch>
        </p:blipFill>
        <p:spPr bwMode="auto">
          <a:xfrm>
            <a:off x="3608388" y="0"/>
            <a:ext cx="55356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 Box 8"/>
          <p:cNvSpPr txBox="1">
            <a:spLocks noChangeArrowheads="1"/>
          </p:cNvSpPr>
          <p:nvPr/>
        </p:nvSpPr>
        <p:spPr bwMode="auto">
          <a:xfrm>
            <a:off x="0" y="3935413"/>
            <a:ext cx="3708400" cy="295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t>Polárka</a:t>
            </a:r>
          </a:p>
          <a:p>
            <a:pPr eaLnBrk="1" hangingPunct="1">
              <a:spcBef>
                <a:spcPct val="0"/>
              </a:spcBef>
              <a:buFontTx/>
              <a:buNone/>
            </a:pPr>
            <a:r>
              <a:rPr lang="cs-CZ" altLang="cs-CZ" sz="1200"/>
              <a:t>Tento bledožltý nadobor je nám najbližšia hviezda typu δ Cephei. Povrchová teplota vykazuje 6 300 K, je miliónkrát väčšia, osemkrát hmotnejšia a 9 000-krát svietivejšia než naše Slnko. Jasnosť sa mení v rozpätí 0,1m. Stredná jasnosť je 2,1m s periódou 3,97 dní. Je 820 svetelných rokov ďaleko. Pomocou 80 mm ďalekohľadu uvidíme vo vzdialenosti 18,5 oblúkových sekúnd bledomodrého sprievodcu jasnosti 9m. Je to pravdepodobne len optická dvojhviezda, ktorú objavil v roku 1780 W. Herschel. Polárka je v skutočnosti dvojhviezdou – spektroskopickou, sprievodca, ktorý ju obehne raz za 30 rokov však nebol nikdy pozorovaný, prejavuje sa iba v jej spektre.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Virgo_constellation_map"/>
          <p:cNvPicPr>
            <a:picLocks noChangeAspect="1" noChangeArrowheads="1"/>
          </p:cNvPicPr>
          <p:nvPr/>
        </p:nvPicPr>
        <p:blipFill>
          <a:blip r:embed="rId2" cstate="print">
            <a:extLst>
              <a:ext uri="{28A0092B-C50C-407E-A947-70E740481C1C}">
                <a14:useLocalDpi xmlns:a14="http://schemas.microsoft.com/office/drawing/2010/main" val="0"/>
              </a:ext>
            </a:extLst>
          </a:blip>
          <a:srcRect b="350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 Box 3"/>
          <p:cNvSpPr txBox="1">
            <a:spLocks noChangeArrowheads="1"/>
          </p:cNvSpPr>
          <p:nvPr/>
        </p:nvSpPr>
        <p:spPr bwMode="auto">
          <a:xfrm>
            <a:off x="2986088" y="1549400"/>
            <a:ext cx="1441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Vindemiatrix</a:t>
            </a:r>
          </a:p>
        </p:txBody>
      </p:sp>
      <p:sp>
        <p:nvSpPr>
          <p:cNvPr id="41988" name="Text Box 4"/>
          <p:cNvSpPr txBox="1">
            <a:spLocks noChangeArrowheads="1"/>
          </p:cNvSpPr>
          <p:nvPr/>
        </p:nvSpPr>
        <p:spPr bwMode="auto">
          <a:xfrm rot="2004995">
            <a:off x="8089900" y="4214813"/>
            <a:ext cx="1035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Alaraph,</a:t>
            </a:r>
          </a:p>
          <a:p>
            <a:pPr eaLnBrk="1" hangingPunct="1">
              <a:spcBef>
                <a:spcPct val="0"/>
              </a:spcBef>
              <a:buFontTx/>
              <a:buNone/>
            </a:pPr>
            <a:r>
              <a:rPr lang="cs-CZ" altLang="cs-CZ" sz="1800">
                <a:solidFill>
                  <a:srgbClr val="0000FF"/>
                </a:solidFill>
              </a:rPr>
              <a:t>Zavijah</a:t>
            </a:r>
          </a:p>
        </p:txBody>
      </p:sp>
      <p:sp>
        <p:nvSpPr>
          <p:cNvPr id="41989" name="Text Box 5"/>
          <p:cNvSpPr txBox="1">
            <a:spLocks noChangeArrowheads="1"/>
          </p:cNvSpPr>
          <p:nvPr/>
        </p:nvSpPr>
        <p:spPr bwMode="auto">
          <a:xfrm>
            <a:off x="5724525" y="4508500"/>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Arich,</a:t>
            </a:r>
          </a:p>
          <a:p>
            <a:pPr eaLnBrk="1" hangingPunct="1">
              <a:spcBef>
                <a:spcPct val="0"/>
              </a:spcBef>
              <a:buFontTx/>
              <a:buNone/>
            </a:pPr>
            <a:r>
              <a:rPr lang="cs-CZ" altLang="cs-CZ" sz="1800">
                <a:solidFill>
                  <a:srgbClr val="0000FF"/>
                </a:solidFill>
              </a:rPr>
              <a:t>Porrima</a:t>
            </a:r>
          </a:p>
        </p:txBody>
      </p:sp>
      <p:sp>
        <p:nvSpPr>
          <p:cNvPr id="41990" name="Text Box 6"/>
          <p:cNvSpPr txBox="1">
            <a:spLocks noChangeArrowheads="1"/>
          </p:cNvSpPr>
          <p:nvPr/>
        </p:nvSpPr>
        <p:spPr bwMode="auto">
          <a:xfrm rot="1727936">
            <a:off x="3049588" y="2852738"/>
            <a:ext cx="1809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Minelauva,Auva</a:t>
            </a:r>
          </a:p>
        </p:txBody>
      </p:sp>
      <p:sp>
        <p:nvSpPr>
          <p:cNvPr id="41991" name="Text Box 7"/>
          <p:cNvSpPr txBox="1">
            <a:spLocks noChangeArrowheads="1"/>
          </p:cNvSpPr>
          <p:nvPr/>
        </p:nvSpPr>
        <p:spPr bwMode="auto">
          <a:xfrm>
            <a:off x="2195513" y="6381750"/>
            <a:ext cx="1060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Azimech</a:t>
            </a:r>
          </a:p>
        </p:txBody>
      </p:sp>
      <p:sp>
        <p:nvSpPr>
          <p:cNvPr id="41992" name="Text Box 8"/>
          <p:cNvSpPr txBox="1">
            <a:spLocks noChangeArrowheads="1"/>
          </p:cNvSpPr>
          <p:nvPr/>
        </p:nvSpPr>
        <p:spPr bwMode="auto">
          <a:xfrm>
            <a:off x="2054225" y="3860800"/>
            <a:ext cx="717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rgbClr val="0000FF"/>
                </a:solidFill>
              </a:rPr>
              <a:t>Heze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3" descr="img2008041001_GammaVIRlg"/>
          <p:cNvPicPr>
            <a:picLocks noChangeAspect="1" noChangeArrowheads="1"/>
          </p:cNvPicPr>
          <p:nvPr/>
        </p:nvPicPr>
        <p:blipFill>
          <a:blip r:embed="rId2">
            <a:extLst>
              <a:ext uri="{28A0092B-C50C-407E-A947-70E740481C1C}">
                <a14:useLocalDpi xmlns:a14="http://schemas.microsoft.com/office/drawing/2010/main" val="0"/>
              </a:ext>
            </a:extLst>
          </a:blip>
          <a:srcRect l="3299" r="4028" b="18733"/>
          <a:stretch>
            <a:fillRect/>
          </a:stretch>
        </p:blipFill>
        <p:spPr bwMode="auto">
          <a:xfrm>
            <a:off x="0" y="0"/>
            <a:ext cx="3351213"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4"/>
          <p:cNvSpPr txBox="1">
            <a:spLocks noChangeArrowheads="1"/>
          </p:cNvSpPr>
          <p:nvPr/>
        </p:nvSpPr>
        <p:spPr bwMode="auto">
          <a:xfrm>
            <a:off x="0" y="3844925"/>
            <a:ext cx="3779838"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t>Porrima (γ Virginis)</a:t>
            </a:r>
            <a:r>
              <a:rPr lang="cs-CZ" altLang="cs-CZ" sz="1200"/>
              <a:t> - jedna z najkrajších dvojhviezd na oblohe, obe žltobiele zložky majú takmer rovnakú jasnosť 3,5m a pri súčasnom odstupe 3 oblúkových sekúnd ich môžeme pozorovať aj 6 cm ďalekohľadom. Ich obežná doba okolo spoločného ťažiska je 171,85 roka. Najväčší odstup dosiahli v roku 1920 – 6,2“, preto sa dali rozoznať aj v 5 cm ďalekohľade. Medzitým sa ich vzájomná vzdialenosť rýchlo zmenšuje. V roku 1985 hodnota dosiahla 3,5“, v roku 2000 už iba 1,8“. Preto v súčasnosti už potrebujeme minimálne 200 mm, aby sme za dobrého seeingu rozoznali dve bodové hviezdy. Systém je od nás vzdialený 32 svetelných rokov. Päť oblúkových stupňov severne leží najjasnejší kvazar – trinástej magnitúdy, s označením 3 C 273, vzdialený približne 3 miliardy svetelných rokov. </a:t>
            </a:r>
          </a:p>
        </p:txBody>
      </p:sp>
      <p:sp>
        <p:nvSpPr>
          <p:cNvPr id="43012" name="Text Box 5"/>
          <p:cNvSpPr txBox="1">
            <a:spLocks noChangeArrowheads="1"/>
          </p:cNvSpPr>
          <p:nvPr/>
        </p:nvSpPr>
        <p:spPr bwMode="auto">
          <a:xfrm>
            <a:off x="3563938" y="333375"/>
            <a:ext cx="5580062"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latin typeface="Times New Roman" panose="02020603050405020304" pitchFamily="18" charset="0"/>
              </a:rPr>
              <a:t>θ</a:t>
            </a:r>
            <a:r>
              <a:rPr lang="cs-CZ" altLang="cs-CZ" sz="1200" b="1"/>
              <a:t> Virginis</a:t>
            </a:r>
            <a:r>
              <a:rPr lang="cs-CZ" altLang="cs-CZ" sz="1200"/>
              <a:t> - pozoruhodná trojhviezda, nachádzajúca sa vo vzdialenosti 200 svetelných rokov. Dve jasnejšie zložky sú od seba vzdialené 7,2 oblúkovej sekundy a majú jasnosť 4,4m a 9,4m. Na ich rozlíšenie potrebujeme ďalekohľad s priemerom objektívu 6 až 8 cm. V dobrom 100 prístroji sa ukáže aj tretí sprievodca 10,4m v odstupe 69,6“ od hlavnej bielej hviezdy (druhá zložka sa javí matne žltá). </a:t>
            </a:r>
            <a:endParaRPr lang="cs-CZ" altLang="cs-CZ" sz="1200" b="1"/>
          </a:p>
          <a:p>
            <a:pPr eaLnBrk="1" hangingPunct="1">
              <a:spcBef>
                <a:spcPct val="0"/>
              </a:spcBef>
              <a:buFontTx/>
              <a:buNone/>
            </a:pPr>
            <a:r>
              <a:rPr lang="cs-CZ" altLang="cs-CZ" sz="1200" b="1">
                <a:latin typeface="Times New Roman" panose="02020603050405020304" pitchFamily="18" charset="0"/>
              </a:rPr>
              <a:t>φ</a:t>
            </a:r>
            <a:r>
              <a:rPr lang="cs-CZ" altLang="cs-CZ" sz="1200" b="1"/>
              <a:t> Virginis</a:t>
            </a:r>
            <a:r>
              <a:rPr lang="cs-CZ" altLang="cs-CZ" sz="1200"/>
              <a:t> - trojhviezda, ktorú tvoria dve hviezdy (žltá a oranžová) s jasnosťou 4,8m a 9,3m, vzdialené od seba 4,8“ a tretia modrastá zložka 12,4 magnitúdy v odstupe 93“. </a:t>
            </a:r>
            <a:endParaRPr lang="cs-CZ" altLang="cs-CZ" sz="1200" b="1"/>
          </a:p>
          <a:p>
            <a:pPr eaLnBrk="1" hangingPunct="1">
              <a:spcBef>
                <a:spcPct val="0"/>
              </a:spcBef>
              <a:buFontTx/>
              <a:buNone/>
            </a:pPr>
            <a:r>
              <a:rPr lang="cs-CZ" altLang="cs-CZ" sz="1200" b="1"/>
              <a:t>84 Virginis</a:t>
            </a:r>
            <a:r>
              <a:rPr lang="cs-CZ" altLang="cs-CZ" sz="1200"/>
              <a:t> - dvojhviezda pozostávajúca z tesného páru nápadne oranžovej (5,5m) a matne žltej zložky (7,9m) v odstupe 2,9“. Na rozlíšenie sa doporučuje ďalekohľad s priemerom objektívu okolo 100 mm.</a:t>
            </a:r>
          </a:p>
          <a:p>
            <a:pPr eaLnBrk="1" hangingPunct="1">
              <a:spcBef>
                <a:spcPct val="0"/>
              </a:spcBef>
              <a:buFontTx/>
              <a:buNone/>
            </a:pPr>
            <a:r>
              <a:rPr lang="el-GR" altLang="cs-CZ" sz="1200" b="1">
                <a:latin typeface="Times New Roman" panose="02020603050405020304" pitchFamily="18" charset="0"/>
                <a:cs typeface="Times New Roman" panose="02020603050405020304" pitchFamily="18" charset="0"/>
              </a:rPr>
              <a:t>τ</a:t>
            </a:r>
            <a:r>
              <a:rPr lang="cs-CZ" altLang="cs-CZ" sz="1200" b="1"/>
              <a:t> Virginis</a:t>
            </a:r>
            <a:r>
              <a:rPr lang="cs-CZ" altLang="cs-CZ" sz="1200"/>
              <a:t> je vzdálen 218 světelných roků. Primární složka </a:t>
            </a:r>
            <a:r>
              <a:rPr lang="el-GR" altLang="cs-CZ" sz="1200" b="1">
                <a:latin typeface="Times New Roman" panose="02020603050405020304" pitchFamily="18" charset="0"/>
                <a:cs typeface="Times New Roman" panose="02020603050405020304" pitchFamily="18" charset="0"/>
              </a:rPr>
              <a:t>τ</a:t>
            </a:r>
            <a:r>
              <a:rPr lang="cs-CZ" altLang="cs-CZ" sz="1200" b="1"/>
              <a:t> Virginis A</a:t>
            </a:r>
            <a:r>
              <a:rPr lang="cs-CZ" altLang="cs-CZ" sz="1200"/>
              <a:t> je trpasličí hvězdou typu A na hlavní posloupnosti o +4.23m. Průvodcem je ve vzdálenosti 80 úhlových vteřin </a:t>
            </a:r>
            <a:r>
              <a:rPr lang="el-GR" altLang="cs-CZ" sz="1200" b="1">
                <a:latin typeface="Times New Roman" panose="02020603050405020304" pitchFamily="18" charset="0"/>
                <a:cs typeface="Times New Roman" panose="02020603050405020304" pitchFamily="18" charset="0"/>
              </a:rPr>
              <a:t>τ</a:t>
            </a:r>
            <a:r>
              <a:rPr lang="cs-CZ" altLang="cs-CZ" sz="1200" b="1"/>
              <a:t> Virginis B</a:t>
            </a:r>
            <a:r>
              <a:rPr lang="cs-CZ" altLang="cs-CZ" sz="1200"/>
              <a:t>, hvězda 9m.  </a:t>
            </a:r>
          </a:p>
        </p:txBody>
      </p:sp>
      <p:pic>
        <p:nvPicPr>
          <p:cNvPr id="43013" name="Picture 6" descr="Virgo_constellation_map"/>
          <p:cNvPicPr>
            <a:picLocks noChangeAspect="1" noChangeArrowheads="1"/>
          </p:cNvPicPr>
          <p:nvPr/>
        </p:nvPicPr>
        <p:blipFill>
          <a:blip r:embed="rId3" cstate="print">
            <a:extLst>
              <a:ext uri="{28A0092B-C50C-407E-A947-70E740481C1C}">
                <a14:useLocalDpi xmlns:a14="http://schemas.microsoft.com/office/drawing/2010/main" val="0"/>
              </a:ext>
            </a:extLst>
          </a:blip>
          <a:srcRect b="737"/>
          <a:stretch>
            <a:fillRect/>
          </a:stretch>
        </p:blipFill>
        <p:spPr bwMode="auto">
          <a:xfrm>
            <a:off x="4211638" y="3219450"/>
            <a:ext cx="4716462"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 Box 7"/>
          <p:cNvSpPr txBox="1">
            <a:spLocks noChangeArrowheads="1"/>
          </p:cNvSpPr>
          <p:nvPr/>
        </p:nvSpPr>
        <p:spPr bwMode="auto">
          <a:xfrm>
            <a:off x="5254625" y="4940300"/>
            <a:ext cx="3238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solidFill>
                  <a:srgbClr val="0000FF"/>
                </a:solidFill>
              </a:rPr>
              <a:t>84</a:t>
            </a:r>
          </a:p>
        </p:txBody>
      </p:sp>
      <p:sp>
        <p:nvSpPr>
          <p:cNvPr id="43015" name="Text Box 8"/>
          <p:cNvSpPr txBox="1">
            <a:spLocks noChangeArrowheads="1"/>
          </p:cNvSpPr>
          <p:nvPr/>
        </p:nvSpPr>
        <p:spPr bwMode="auto">
          <a:xfrm>
            <a:off x="3563938" y="-26988"/>
            <a:ext cx="1720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DVOJHVĚZDY</a:t>
            </a:r>
          </a:p>
        </p:txBody>
      </p:sp>
      <p:sp>
        <p:nvSpPr>
          <p:cNvPr id="43016" name="Text Box 9"/>
          <p:cNvSpPr txBox="1">
            <a:spLocks noChangeArrowheads="1"/>
          </p:cNvSpPr>
          <p:nvPr/>
        </p:nvSpPr>
        <p:spPr bwMode="auto">
          <a:xfrm>
            <a:off x="4716463" y="5019675"/>
            <a:ext cx="28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l-GR" altLang="cs-CZ" sz="1800" b="1" i="1">
                <a:solidFill>
                  <a:srgbClr val="0000FF"/>
                </a:solidFill>
                <a:latin typeface="Times New Roman" panose="02020603050405020304" pitchFamily="18" charset="0"/>
                <a:cs typeface="Times New Roman" panose="02020603050405020304" pitchFamily="18" charset="0"/>
              </a:rPr>
              <a:t>τ</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5" descr="ja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6"/>
          <p:cNvSpPr txBox="1">
            <a:spLocks noChangeArrowheads="1"/>
          </p:cNvSpPr>
          <p:nvPr/>
        </p:nvSpPr>
        <p:spPr bwMode="auto">
          <a:xfrm>
            <a:off x="50800" y="38100"/>
            <a:ext cx="2000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solidFill>
                  <a:schemeClr val="bg1"/>
                </a:solidFill>
              </a:rPr>
              <a:t>Asterismus Čelisti</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3" descr="4_300"/>
          <p:cNvPicPr>
            <a:picLocks noChangeAspect="1" noChangeArrowheads="1"/>
          </p:cNvPicPr>
          <p:nvPr/>
        </p:nvPicPr>
        <p:blipFill>
          <a:blip r:embed="rId2">
            <a:extLst>
              <a:ext uri="{28A0092B-C50C-407E-A947-70E740481C1C}">
                <a14:useLocalDpi xmlns:a14="http://schemas.microsoft.com/office/drawing/2010/main" val="0"/>
              </a:ext>
            </a:extLst>
          </a:blip>
          <a:srcRect l="6363" t="2960" r="8475" b="3383"/>
          <a:stretch>
            <a:fillRect/>
          </a:stretch>
        </p:blipFill>
        <p:spPr bwMode="auto">
          <a:xfrm>
            <a:off x="4884738" y="115888"/>
            <a:ext cx="4259262" cy="640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4" descr="3_300"/>
          <p:cNvPicPr>
            <a:picLocks noChangeAspect="1" noChangeArrowheads="1"/>
          </p:cNvPicPr>
          <p:nvPr/>
        </p:nvPicPr>
        <p:blipFill>
          <a:blip r:embed="rId3">
            <a:extLst>
              <a:ext uri="{28A0092B-C50C-407E-A947-70E740481C1C}">
                <a14:useLocalDpi xmlns:a14="http://schemas.microsoft.com/office/drawing/2010/main" val="0"/>
              </a:ext>
            </a:extLst>
          </a:blip>
          <a:srcRect l="2397" t="5270" r="18387" b="5688"/>
          <a:stretch>
            <a:fillRect/>
          </a:stretch>
        </p:blipFill>
        <p:spPr bwMode="auto">
          <a:xfrm>
            <a:off x="0" y="254000"/>
            <a:ext cx="4932363"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 Box 5"/>
          <p:cNvSpPr txBox="1">
            <a:spLocks noChangeArrowheads="1"/>
          </p:cNvSpPr>
          <p:nvPr/>
        </p:nvSpPr>
        <p:spPr bwMode="auto">
          <a:xfrm>
            <a:off x="0" y="6491288"/>
            <a:ext cx="607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a:t>Kometa z roku 1779 zaznamenaná Charlesem Messierem</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virgoclust_bendaniel_la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118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5"/>
          <p:cNvSpPr txBox="1">
            <a:spLocks noChangeArrowheads="1"/>
          </p:cNvSpPr>
          <p:nvPr/>
        </p:nvSpPr>
        <p:spPr bwMode="auto">
          <a:xfrm>
            <a:off x="6011863" y="-57150"/>
            <a:ext cx="23050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2400"/>
              <a:t>KUPA GALAXIÍ V PANNĚ</a:t>
            </a:r>
          </a:p>
        </p:txBody>
      </p:sp>
      <p:pic>
        <p:nvPicPr>
          <p:cNvPr id="46084" name="Picture 7" descr="img2010011502_MarkariansChain01l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5675" y="1916113"/>
            <a:ext cx="3108325" cy="494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8"/>
          <p:cNvSpPr txBox="1">
            <a:spLocks noChangeArrowheads="1"/>
          </p:cNvSpPr>
          <p:nvPr/>
        </p:nvSpPr>
        <p:spPr bwMode="auto">
          <a:xfrm>
            <a:off x="6013450" y="1628775"/>
            <a:ext cx="3167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t>Markarianova řada (řetěz) galaxií</a:t>
            </a:r>
          </a:p>
        </p:txBody>
      </p:sp>
      <p:sp>
        <p:nvSpPr>
          <p:cNvPr id="9" name="TextovéPole 8"/>
          <p:cNvSpPr txBox="1"/>
          <p:nvPr/>
        </p:nvSpPr>
        <p:spPr>
          <a:xfrm>
            <a:off x="6300788" y="1212850"/>
            <a:ext cx="1727200" cy="415925"/>
          </a:xfrm>
          <a:prstGeom prst="rect">
            <a:avLst/>
          </a:prstGeom>
          <a:noFill/>
        </p:spPr>
        <p:txBody>
          <a:bodyPr>
            <a:spAutoFit/>
          </a:bodyPr>
          <a:lstStyle/>
          <a:p>
            <a:pPr algn="r">
              <a:defRPr/>
            </a:pPr>
            <a:r>
              <a:rPr lang="en-US" sz="1050" b="1" i="1" dirty="0">
                <a:latin typeface="Arial" charset="0"/>
              </a:rPr>
              <a:t>Benyamin </a:t>
            </a:r>
            <a:r>
              <a:rPr lang="en-US" sz="1050" b="1" i="1" cap="all" dirty="0" err="1">
                <a:latin typeface="Arial" charset="0"/>
              </a:rPr>
              <a:t>Markarian</a:t>
            </a:r>
            <a:r>
              <a:rPr lang="en-US" sz="1050" b="1" i="1" dirty="0">
                <a:latin typeface="Arial" charset="0"/>
              </a:rPr>
              <a:t> (1913-1985)</a:t>
            </a:r>
            <a:endParaRPr lang="cs-CZ" sz="1050" dirty="0">
              <a:latin typeface="Arial" charset="0"/>
            </a:endParaRPr>
          </a:p>
        </p:txBody>
      </p:sp>
      <p:sp>
        <p:nvSpPr>
          <p:cNvPr id="46087" name="TextovéPole 9"/>
          <p:cNvSpPr txBox="1">
            <a:spLocks noChangeArrowheads="1"/>
          </p:cNvSpPr>
          <p:nvPr/>
        </p:nvSpPr>
        <p:spPr bwMode="auto">
          <a:xfrm>
            <a:off x="5969000" y="1916113"/>
            <a:ext cx="3175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100">
                <a:solidFill>
                  <a:schemeClr val="bg1"/>
                </a:solidFill>
              </a:rPr>
              <a:t>http://www.aras.am/Dfbs/markariangalaxies.htm</a:t>
            </a:r>
          </a:p>
        </p:txBody>
      </p:sp>
      <p:pic>
        <p:nvPicPr>
          <p:cNvPr id="46088" name="Picture 11" descr="C:\Documents and Settings\Ivan\Plocha\markari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9575" y="309563"/>
            <a:ext cx="11144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D:\Kleczek\08_zdroje\26_virgogcm_andre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5"/>
          <p:cNvSpPr txBox="1">
            <a:spLocks noChangeArrowheads="1"/>
          </p:cNvSpPr>
          <p:nvPr/>
        </p:nvSpPr>
        <p:spPr bwMode="auto">
          <a:xfrm>
            <a:off x="360363" y="187325"/>
            <a:ext cx="2886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cs typeface="Arial" panose="020B0604020202020204" pitchFamily="34" charset="0"/>
              </a:rPr>
              <a:t>KUPA GALAXIÍ V PANNĚ</a:t>
            </a:r>
          </a:p>
        </p:txBody>
      </p:sp>
      <p:sp>
        <p:nvSpPr>
          <p:cNvPr id="47108" name="Text Box 7"/>
          <p:cNvSpPr txBox="1">
            <a:spLocks noChangeArrowheads="1"/>
          </p:cNvSpPr>
          <p:nvPr/>
        </p:nvSpPr>
        <p:spPr bwMode="auto">
          <a:xfrm>
            <a:off x="5724525" y="1652588"/>
            <a:ext cx="641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86</a:t>
            </a:r>
          </a:p>
        </p:txBody>
      </p:sp>
      <p:sp>
        <p:nvSpPr>
          <p:cNvPr id="47109" name="Text Box 8"/>
          <p:cNvSpPr txBox="1">
            <a:spLocks noChangeArrowheads="1"/>
          </p:cNvSpPr>
          <p:nvPr/>
        </p:nvSpPr>
        <p:spPr bwMode="auto">
          <a:xfrm>
            <a:off x="2279650" y="1484313"/>
            <a:ext cx="636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88</a:t>
            </a:r>
          </a:p>
        </p:txBody>
      </p:sp>
      <p:sp>
        <p:nvSpPr>
          <p:cNvPr id="47110" name="Text Box 9"/>
          <p:cNvSpPr txBox="1">
            <a:spLocks noChangeArrowheads="1"/>
          </p:cNvSpPr>
          <p:nvPr/>
        </p:nvSpPr>
        <p:spPr bwMode="auto">
          <a:xfrm>
            <a:off x="4799013" y="4149725"/>
            <a:ext cx="6365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87</a:t>
            </a:r>
          </a:p>
        </p:txBody>
      </p:sp>
      <p:sp>
        <p:nvSpPr>
          <p:cNvPr id="47111" name="Text Box 10"/>
          <p:cNvSpPr txBox="1">
            <a:spLocks noChangeArrowheads="1"/>
          </p:cNvSpPr>
          <p:nvPr/>
        </p:nvSpPr>
        <p:spPr bwMode="auto">
          <a:xfrm>
            <a:off x="3348038" y="5324475"/>
            <a:ext cx="6365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89</a:t>
            </a:r>
          </a:p>
        </p:txBody>
      </p:sp>
      <p:sp>
        <p:nvSpPr>
          <p:cNvPr id="47112" name="Text Box 11"/>
          <p:cNvSpPr txBox="1">
            <a:spLocks noChangeArrowheads="1"/>
          </p:cNvSpPr>
          <p:nvPr/>
        </p:nvSpPr>
        <p:spPr bwMode="auto">
          <a:xfrm>
            <a:off x="1414463" y="5180013"/>
            <a:ext cx="6365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90</a:t>
            </a:r>
          </a:p>
        </p:txBody>
      </p:sp>
      <p:sp>
        <p:nvSpPr>
          <p:cNvPr id="47113" name="Text Box 12"/>
          <p:cNvSpPr txBox="1">
            <a:spLocks noChangeArrowheads="1"/>
          </p:cNvSpPr>
          <p:nvPr/>
        </p:nvSpPr>
        <p:spPr bwMode="auto">
          <a:xfrm>
            <a:off x="479425" y="2997200"/>
            <a:ext cx="636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91</a:t>
            </a:r>
          </a:p>
        </p:txBody>
      </p:sp>
      <p:sp>
        <p:nvSpPr>
          <p:cNvPr id="47114" name="Text Box 7"/>
          <p:cNvSpPr txBox="1">
            <a:spLocks noChangeArrowheads="1"/>
          </p:cNvSpPr>
          <p:nvPr/>
        </p:nvSpPr>
        <p:spPr bwMode="auto">
          <a:xfrm>
            <a:off x="7248525" y="1220788"/>
            <a:ext cx="6365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600">
                <a:solidFill>
                  <a:schemeClr val="bg1"/>
                </a:solidFill>
                <a:cs typeface="Arial" panose="020B0604020202020204" pitchFamily="34" charset="0"/>
              </a:rPr>
              <a:t>M 84</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8130" name="Picture 3" descr="Messier 61 (also known as M61 or NGC 4303) is a spiral galaxy in the Virgo Cluster. It was discovered by Barnabus Oriani on May 5, 1779.&#10;M61 is one of the larger members of the Virgo Cluster."/>
          <p:cNvPicPr>
            <a:picLocks noChangeAspect="1" noChangeArrowheads="1"/>
          </p:cNvPicPr>
          <p:nvPr/>
        </p:nvPicPr>
        <p:blipFill>
          <a:blip r:embed="rId2">
            <a:extLst>
              <a:ext uri="{28A0092B-C50C-407E-A947-70E740481C1C}">
                <a14:useLocalDpi xmlns:a14="http://schemas.microsoft.com/office/drawing/2010/main" val="0"/>
              </a:ext>
            </a:extLst>
          </a:blip>
          <a:srcRect r="20274"/>
          <a:stretch>
            <a:fillRect/>
          </a:stretch>
        </p:blipFill>
        <p:spPr bwMode="auto">
          <a:xfrm>
            <a:off x="1042988" y="0"/>
            <a:ext cx="8101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5" descr="img2009042101_M61lg"/>
          <p:cNvPicPr>
            <a:picLocks noChangeAspect="1" noChangeArrowheads="1"/>
          </p:cNvPicPr>
          <p:nvPr/>
        </p:nvPicPr>
        <p:blipFill>
          <a:blip r:embed="rId3">
            <a:extLst>
              <a:ext uri="{28A0092B-C50C-407E-A947-70E740481C1C}">
                <a14:useLocalDpi xmlns:a14="http://schemas.microsoft.com/office/drawing/2010/main" val="0"/>
              </a:ext>
            </a:extLst>
          </a:blip>
          <a:srcRect l="6905" r="8942" b="33467"/>
          <a:stretch>
            <a:fillRect/>
          </a:stretch>
        </p:blipFill>
        <p:spPr bwMode="auto">
          <a:xfrm>
            <a:off x="57150" y="71438"/>
            <a:ext cx="2570163" cy="27813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8132" name="Text Box 6"/>
          <p:cNvSpPr txBox="1">
            <a:spLocks noChangeArrowheads="1"/>
          </p:cNvSpPr>
          <p:nvPr/>
        </p:nvSpPr>
        <p:spPr bwMode="auto">
          <a:xfrm>
            <a:off x="0" y="4757738"/>
            <a:ext cx="3405188"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a:solidFill>
                  <a:schemeClr val="bg1"/>
                </a:solidFill>
              </a:rPr>
              <a:t>Túto galaxiu objavil Barnabus Oriani 5. mája 1779. Charles Messier si ju pomýlil s kométou, ale 11. mája svoju chybu napravil a pridal ju do svojho katalógu. M61 je obrovskou špirálovou galaxiou s priečkou, ktorá je členom galaktickej kopy Coma-Virgo. Leží 65 miliónov svetelných rokov ďaleko. Môžeme v nej pozorovať niekoľko špirálových výbežkov v blízkosti jej stredu. Jej celková jasnosť dosahuje 9,7m. Priemer celej galaxie sa odhaduje na 160 000 svetelných rokov.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9154" name="Picture 7" descr="m90_ddugg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0"/>
            <a:ext cx="6875462"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5" descr="fe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44450"/>
            <a:ext cx="2484438" cy="24844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9156" name="Text Box 8"/>
          <p:cNvSpPr txBox="1">
            <a:spLocks noChangeArrowheads="1"/>
          </p:cNvSpPr>
          <p:nvPr/>
        </p:nvSpPr>
        <p:spPr bwMode="auto">
          <a:xfrm>
            <a:off x="0" y="4076700"/>
            <a:ext cx="233997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a:solidFill>
                  <a:schemeClr val="bg1"/>
                </a:solidFill>
              </a:rPr>
              <a:t>Túto galaxiu objavil 18. marca 1781 Charles Messier. Je jednou z veľkých špirálových galaxií v jadre kopy Coma-Virgo a jednou z galaxií, ktoré vykazujú modrý posun. Ten naznačuje, že M90 je trochu bližšie než 65 miliónov svetelných rokov vzdialené centrum galaktickej superkopy. Ak M90 leží 50 miliónov svetelných rokov ďaleko, jej absolútna magnitúda dosahuje –21,4.  </a:t>
            </a:r>
          </a:p>
        </p:txBody>
      </p:sp>
      <p:sp>
        <p:nvSpPr>
          <p:cNvPr id="49157" name="Text Box 9"/>
          <p:cNvSpPr txBox="1">
            <a:spLocks noChangeArrowheads="1"/>
          </p:cNvSpPr>
          <p:nvPr/>
        </p:nvSpPr>
        <p:spPr bwMode="auto">
          <a:xfrm>
            <a:off x="-7938" y="2557463"/>
            <a:ext cx="692151"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M 90</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0178" name="Picture 5" descr="The Sombrero Galaxy (also known as M104 or NGC 4594) is an unbarred spiral galaxy in the constellation Virgo. It has a bright nucleus, an unusually large central bulge, and a prominent dust lane in its inclined disk. The dark dust lane and the bulge give this galaxy the appearance of a sombrero. The galaxy has an apparent magnitude of +9.0, making it easily visible with amateur telescopes. The large bulge, the central supermassive black hole, and the dust lane all attract the attention of professional astronom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3" descr="img2008062101_M104_240Xlg"/>
          <p:cNvPicPr>
            <a:picLocks noChangeAspect="1" noChangeArrowheads="1"/>
          </p:cNvPicPr>
          <p:nvPr/>
        </p:nvPicPr>
        <p:blipFill>
          <a:blip r:embed="rId3">
            <a:extLst>
              <a:ext uri="{28A0092B-C50C-407E-A947-70E740481C1C}">
                <a14:useLocalDpi xmlns:a14="http://schemas.microsoft.com/office/drawing/2010/main" val="0"/>
              </a:ext>
            </a:extLst>
          </a:blip>
          <a:srcRect l="7443" t="8937" r="8156" b="22379"/>
          <a:stretch>
            <a:fillRect/>
          </a:stretch>
        </p:blipFill>
        <p:spPr bwMode="auto">
          <a:xfrm>
            <a:off x="0" y="4437063"/>
            <a:ext cx="2416175"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 Box 6"/>
          <p:cNvSpPr txBox="1">
            <a:spLocks noChangeArrowheads="1"/>
          </p:cNvSpPr>
          <p:nvPr/>
        </p:nvSpPr>
        <p:spPr bwMode="auto">
          <a:xfrm>
            <a:off x="2339975" y="5187950"/>
            <a:ext cx="680402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800" b="1">
                <a:solidFill>
                  <a:schemeClr val="bg1"/>
                </a:solidFill>
              </a:rPr>
              <a:t>M104, NGC 4594 – Sombrero</a:t>
            </a:r>
          </a:p>
          <a:p>
            <a:pPr eaLnBrk="1" hangingPunct="1">
              <a:spcBef>
                <a:spcPct val="0"/>
              </a:spcBef>
              <a:buFontTx/>
              <a:buNone/>
            </a:pPr>
            <a:endParaRPr lang="cs-CZ" altLang="cs-CZ" sz="1800" b="1">
              <a:solidFill>
                <a:schemeClr val="bg1"/>
              </a:solidFill>
            </a:endParaRPr>
          </a:p>
          <a:p>
            <a:pPr eaLnBrk="1" hangingPunct="1">
              <a:spcBef>
                <a:spcPct val="0"/>
              </a:spcBef>
              <a:buFontTx/>
              <a:buNone/>
            </a:pPr>
            <a:r>
              <a:rPr lang="cs-CZ" altLang="cs-CZ" sz="1200">
                <a:solidFill>
                  <a:schemeClr val="bg1"/>
                </a:solidFill>
              </a:rPr>
              <a:t>Špirálová galaxia s tmavým prachovým pásom pripomínajúca vzhľad mexického sombrera objavená Pierrom Mechainom v máji 1781. Je jednou z najjasnejších a najväčších galaxií v kope Coma-Virgo, avšak leží ďalej od jej jadra, vzdialená je 65 miliónov svetelných rokov. M104 má absolútnu magnitúdu –23,5, väčšina jej svietivosti pochádza z veľmi nezvyčajnej centrálnej vypukliny.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02" name="Picture 2" descr="um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38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Engagement Ring"/>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6"/>
          <p:cNvSpPr txBox="1">
            <a:spLocks noChangeArrowheads="1"/>
          </p:cNvSpPr>
          <p:nvPr/>
        </p:nvSpPr>
        <p:spPr bwMode="auto">
          <a:xfrm>
            <a:off x="0" y="6613525"/>
            <a:ext cx="91440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cs-CZ" altLang="cs-CZ" sz="1000">
                <a:solidFill>
                  <a:schemeClr val="bg1"/>
                </a:solidFill>
              </a:rPr>
              <a:t>Južne od Polárky je v binokuláre vidieť pekné zoskupenie hviezd nazvané „</a:t>
            </a:r>
            <a:r>
              <a:rPr lang="cs-CZ" altLang="cs-CZ" sz="1000" b="1">
                <a:solidFill>
                  <a:schemeClr val="bg1"/>
                </a:solidFill>
              </a:rPr>
              <a:t>Snubný prsteň</a:t>
            </a:r>
            <a:r>
              <a:rPr lang="cs-CZ" altLang="cs-CZ" sz="1000">
                <a:solidFill>
                  <a:schemeClr val="bg1"/>
                </a:solidFill>
              </a:rPr>
              <a:t>“ – krúžok hviezd 7-8m, Polárka v ňom reprezentuje diamant.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descr="sist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5" descr="location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8" y="4868863"/>
            <a:ext cx="2916237"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 Box 8"/>
          <p:cNvSpPr txBox="1">
            <a:spLocks noChangeArrowheads="1"/>
          </p:cNvSpPr>
          <p:nvPr/>
        </p:nvSpPr>
        <p:spPr bwMode="auto">
          <a:xfrm>
            <a:off x="111125" y="6423025"/>
            <a:ext cx="2830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chemeClr val="bg1"/>
                </a:solidFill>
              </a:rPr>
              <a:t>Sedm sester u pólu </a:t>
            </a:r>
            <a:r>
              <a:rPr lang="cs-CZ" altLang="cs-CZ" sz="1200">
                <a:solidFill>
                  <a:schemeClr val="bg1"/>
                </a:solidFill>
              </a:rPr>
              <a:t>– obdoba Plejád</a:t>
            </a:r>
          </a:p>
          <a:p>
            <a:pPr eaLnBrk="1" hangingPunct="1">
              <a:spcBef>
                <a:spcPct val="0"/>
              </a:spcBef>
              <a:buFontTx/>
              <a:buNone/>
            </a:pPr>
            <a:r>
              <a:rPr lang="cs-CZ" altLang="cs-CZ" sz="1200">
                <a:solidFill>
                  <a:schemeClr val="bg1"/>
                </a:solidFill>
              </a:rPr>
              <a:t>patří do souhvězdí Cephea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5" descr="visu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8820000">
            <a:off x="4987925" y="188913"/>
            <a:ext cx="2463800"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descr="dra_fl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022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3" descr="b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836273">
            <a:off x="3671888" y="2349500"/>
            <a:ext cx="507682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raco_char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0"/>
            <a:ext cx="8243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3"/>
          <p:cNvSpPr txBox="1">
            <a:spLocks noChangeArrowheads="1"/>
          </p:cNvSpPr>
          <p:nvPr/>
        </p:nvSpPr>
        <p:spPr bwMode="auto">
          <a:xfrm>
            <a:off x="179388" y="36449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cs-CZ" altLang="cs-CZ" sz="1800"/>
          </a:p>
        </p:txBody>
      </p:sp>
      <p:sp>
        <p:nvSpPr>
          <p:cNvPr id="9220" name="Text Box 4"/>
          <p:cNvSpPr txBox="1">
            <a:spLocks noChangeArrowheads="1"/>
          </p:cNvSpPr>
          <p:nvPr/>
        </p:nvSpPr>
        <p:spPr bwMode="auto">
          <a:xfrm>
            <a:off x="6659563" y="188913"/>
            <a:ext cx="2484437" cy="1616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cs-CZ" altLang="cs-CZ" sz="1000" b="1"/>
              <a:t>Thuban (α Dra)</a:t>
            </a:r>
            <a:r>
              <a:rPr lang="cs-CZ" altLang="cs-CZ" sz="1000"/>
              <a:t> - kedysi najjasnejšia hviezda súhvezdia, dnes má iba 4. magnitúdu. Pred 4 800 rokmi bola od  severného nebeského pólu vzdialená iba 10 oblúkových minút. Ten sa však odvtedy posunul k Polárke a Thuban je dnes od neho vzdialený vyše 25 stupňov. Thuban patrí do spektrálnej triedy AO,  je vzdialený 215 svetelných rokov a je 135-krát jasnejší ako Slnko. </a:t>
            </a:r>
          </a:p>
        </p:txBody>
      </p:sp>
      <p:sp>
        <p:nvSpPr>
          <p:cNvPr id="9221" name="Text Box 5"/>
          <p:cNvSpPr txBox="1">
            <a:spLocks noChangeArrowheads="1"/>
          </p:cNvSpPr>
          <p:nvPr/>
        </p:nvSpPr>
        <p:spPr bwMode="auto">
          <a:xfrm>
            <a:off x="0" y="5734050"/>
            <a:ext cx="3563938" cy="854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Rastaban (β Dra)</a:t>
            </a:r>
            <a:r>
              <a:rPr lang="cs-CZ" altLang="cs-CZ" sz="1000"/>
              <a:t> - hviezda má jasnosť 2,8m a je vzdialená 300 svetelných rokov. Spolu s Etaminom tvoria „dračie oči“. Beta Draconis je dvojhviezdou tvorenou hlavnou žltou zložkou a slabým sprievodcom 14 mag v uhľovej vzdialenosti 4,2“, ktorého nie je ľahké vidieť </a:t>
            </a:r>
          </a:p>
        </p:txBody>
      </p:sp>
      <p:sp>
        <p:nvSpPr>
          <p:cNvPr id="9222" name="Text Box 6"/>
          <p:cNvSpPr txBox="1">
            <a:spLocks noChangeArrowheads="1"/>
          </p:cNvSpPr>
          <p:nvPr/>
        </p:nvSpPr>
        <p:spPr bwMode="auto">
          <a:xfrm>
            <a:off x="0" y="3284538"/>
            <a:ext cx="1835150" cy="1768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Kuma (ν Dra)</a:t>
            </a:r>
            <a:r>
              <a:rPr lang="cs-CZ" altLang="cs-CZ" sz="1000"/>
              <a:t> - široká dvojhviezda zložená z dvoch takmer rovnako jasných bielych hviezd (4,9m), ktoré sa nachádzajú vo vzájomnom odstupe 61,9“. Už pri pozorovaní tejto dvojice triédrom sa naskytne znamenitý pohľad. Obidve zložky sú od nás vzdialené 100 svetelných rokov. </a:t>
            </a:r>
          </a:p>
        </p:txBody>
      </p:sp>
      <p:sp>
        <p:nvSpPr>
          <p:cNvPr id="9223" name="Text Box 7"/>
          <p:cNvSpPr txBox="1">
            <a:spLocks noChangeArrowheads="1"/>
          </p:cNvSpPr>
          <p:nvPr/>
        </p:nvSpPr>
        <p:spPr bwMode="auto">
          <a:xfrm>
            <a:off x="3651250" y="6021388"/>
            <a:ext cx="5492750" cy="7016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000" b="1"/>
              <a:t>Arrakis (μ Dra)</a:t>
            </a:r>
            <a:r>
              <a:rPr lang="cs-CZ" altLang="cs-CZ" sz="1000"/>
              <a:t> - známa dvojhviezda, ktorej obe biele zložky majú jasnosť asi 5,65m, ale voľnému oku sa javia ako jeden bod 5. magnitúdy. Ku koncu 20. storočia boli obe hviezdy vo vzájomnom odstupe asi 1,9“ a vyžadovali väčšie zväčšenie, aby boli od seba oddelené. Jedná sa teda o vhodný test pre dobrý 100 mm ďalekohľad.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5" descr="Kembl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8" y="0"/>
            <a:ext cx="8101012" cy="607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6"/>
          <p:cNvSpPr txBox="1">
            <a:spLocks noChangeArrowheads="1"/>
          </p:cNvSpPr>
          <p:nvPr/>
        </p:nvSpPr>
        <p:spPr bwMode="auto">
          <a:xfrm>
            <a:off x="0" y="6035675"/>
            <a:ext cx="9144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cs-CZ" altLang="cs-CZ" sz="1200" b="1">
                <a:solidFill>
                  <a:schemeClr val="bg1"/>
                </a:solidFill>
              </a:rPr>
              <a:t>Kemble 2, Mini-Cassiopeia</a:t>
            </a:r>
          </a:p>
          <a:p>
            <a:pPr eaLnBrk="1" hangingPunct="1">
              <a:spcBef>
                <a:spcPct val="0"/>
              </a:spcBef>
              <a:buFontTx/>
              <a:buNone/>
            </a:pPr>
            <a:r>
              <a:rPr lang="cs-CZ" altLang="cs-CZ" sz="1200">
                <a:solidFill>
                  <a:schemeClr val="bg1"/>
                </a:solidFill>
              </a:rPr>
              <a:t>Poblíž Chi Draconis (vpravo nahoře) se nalézá asterismus tvořený barevnými hvězdami 7 a 8 magnitudy.  Je mnohem menší než jiné Kembleovy asterismy a proto je vhodný pro malé dalekohledy. Tvarem se překvapivě podobá souhvězdí Cassiopeia. Bývá proto také označován jako Kembleova Kassiopeia.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ýchozí návrh">
  <a:themeElements>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3313</TotalTime>
  <Words>3181</Words>
  <Application>Microsoft Office PowerPoint</Application>
  <PresentationFormat>Předvádění na obrazovce (4:3)</PresentationFormat>
  <Paragraphs>159</Paragraphs>
  <Slides>49</Slides>
  <Notes>0</Notes>
  <HiddenSlides>0</HiddenSlides>
  <MMClips>2</MMClips>
  <ScaleCrop>false</ScaleCrop>
  <HeadingPairs>
    <vt:vector size="6" baseType="variant">
      <vt:variant>
        <vt:lpstr>Použitá písma</vt:lpstr>
      </vt:variant>
      <vt:variant>
        <vt:i4>2</vt:i4>
      </vt:variant>
      <vt:variant>
        <vt:lpstr>Motiv</vt:lpstr>
      </vt:variant>
      <vt:variant>
        <vt:i4>1</vt:i4>
      </vt:variant>
      <vt:variant>
        <vt:lpstr>Nadpisy snímků</vt:lpstr>
      </vt:variant>
      <vt:variant>
        <vt:i4>49</vt:i4>
      </vt:variant>
    </vt:vector>
  </HeadingPairs>
  <TitlesOfParts>
    <vt:vector size="52" baseType="lpstr">
      <vt:lpstr>Arial</vt:lpstr>
      <vt:lpstr>Times New Roman</vt:lpstr>
      <vt:lpstr>Výchozí návrh</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FEE CTU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Ivan Havlíček</dc:creator>
  <cp:lastModifiedBy>Petr</cp:lastModifiedBy>
  <cp:revision>89</cp:revision>
  <dcterms:created xsi:type="dcterms:W3CDTF">2009-12-09T15:47:32Z</dcterms:created>
  <dcterms:modified xsi:type="dcterms:W3CDTF">2015-07-01T08:46:24Z</dcterms:modified>
</cp:coreProperties>
</file>