
<file path=[Content_Types].xml><?xml version="1.0" encoding="utf-8"?>
<Types xmlns="http://schemas.openxmlformats.org/package/2006/content-types">
  <Default Extension="png" ContentType="image/png"/>
  <Default Extension="jpeg" ContentType="image/jpeg"/>
  <Default Extension="ogg" ContentType="video/unknown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avi" ContentType="video/avi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0" r:id="rId1"/>
  </p:sldMasterIdLst>
  <p:notesMasterIdLst>
    <p:notesMasterId r:id="rId42"/>
  </p:notesMasterIdLst>
  <p:sldIdLst>
    <p:sldId id="256" r:id="rId2"/>
    <p:sldId id="263" r:id="rId3"/>
    <p:sldId id="290" r:id="rId4"/>
    <p:sldId id="265" r:id="rId5"/>
    <p:sldId id="264" r:id="rId6"/>
    <p:sldId id="291" r:id="rId7"/>
    <p:sldId id="292" r:id="rId8"/>
    <p:sldId id="293" r:id="rId9"/>
    <p:sldId id="271" r:id="rId10"/>
    <p:sldId id="259" r:id="rId11"/>
    <p:sldId id="258" r:id="rId12"/>
    <p:sldId id="260" r:id="rId13"/>
    <p:sldId id="261" r:id="rId14"/>
    <p:sldId id="294" r:id="rId15"/>
    <p:sldId id="295" r:id="rId16"/>
    <p:sldId id="298" r:id="rId17"/>
    <p:sldId id="296" r:id="rId18"/>
    <p:sldId id="297" r:id="rId19"/>
    <p:sldId id="299" r:id="rId20"/>
    <p:sldId id="268" r:id="rId21"/>
    <p:sldId id="300" r:id="rId22"/>
    <p:sldId id="279" r:id="rId23"/>
    <p:sldId id="301" r:id="rId24"/>
    <p:sldId id="302" r:id="rId25"/>
    <p:sldId id="303" r:id="rId26"/>
    <p:sldId id="304" r:id="rId27"/>
    <p:sldId id="305" r:id="rId28"/>
    <p:sldId id="306" r:id="rId29"/>
    <p:sldId id="307" r:id="rId30"/>
    <p:sldId id="308" r:id="rId31"/>
    <p:sldId id="309" r:id="rId32"/>
    <p:sldId id="310" r:id="rId33"/>
    <p:sldId id="311" r:id="rId34"/>
    <p:sldId id="313" r:id="rId35"/>
    <p:sldId id="314" r:id="rId36"/>
    <p:sldId id="312" r:id="rId37"/>
    <p:sldId id="315" r:id="rId38"/>
    <p:sldId id="316" r:id="rId39"/>
    <p:sldId id="317" r:id="rId40"/>
    <p:sldId id="318" r:id="rId4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615E78-93D0-4634-A325-603305526415}" type="datetimeFigureOut">
              <a:rPr lang="cs-CZ" smtClean="0"/>
              <a:t>12.6.2015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0AAA01-2328-402D-8569-8D05077146C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9419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AAA01-2328-402D-8569-8D05077146CD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04288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AAA01-2328-402D-8569-8D05077146CD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3140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4EFE-809C-4C10-82CB-0703B42600E9}" type="datetime1">
              <a:rPr lang="cs-CZ" smtClean="0"/>
              <a:t>12.6.2015</a:t>
            </a:fld>
            <a:endParaRPr lang="cs-C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7BD93-DFC5-40B1-9800-7614938B23D9}" type="datetime1">
              <a:rPr lang="cs-CZ" smtClean="0"/>
              <a:t>12.6.2015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FE3C-C33F-45DD-AEF9-5DCAAB5A0545}" type="datetime1">
              <a:rPr lang="cs-CZ" smtClean="0"/>
              <a:t>12.6.2015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DB7B5-36A4-4443-B2F9-9DDB4A522B68}" type="datetime1">
              <a:rPr lang="cs-CZ" smtClean="0"/>
              <a:t>12.6.2015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C2C77-47F2-4157-9390-FE272BE873D2}" type="datetime1">
              <a:rPr lang="cs-CZ" smtClean="0"/>
              <a:t>12.6.2015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AACCD-6155-4425-A392-586BEE205560}" type="datetime1">
              <a:rPr lang="cs-CZ" smtClean="0"/>
              <a:t>12.6.2015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75CB3-F63B-4E55-A17F-C9C568239987}" type="datetime1">
              <a:rPr lang="cs-CZ" smtClean="0"/>
              <a:t>12.6.2015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CB835-8881-4998-A830-AFE10595699E}" type="datetime1">
              <a:rPr lang="cs-CZ" smtClean="0"/>
              <a:t>12.6.2015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97211-5638-41AD-AE3F-DA3C7408BEEF}" type="datetime1">
              <a:rPr lang="cs-CZ" smtClean="0"/>
              <a:t>12.6.2015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E5F94-B216-4027-826D-158C1F0E0CD6}" type="datetime1">
              <a:rPr lang="cs-CZ" smtClean="0"/>
              <a:t>12.6.2015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D0BEB-51CA-4778-BC87-ECE585AA2B1C}" type="datetime1">
              <a:rPr lang="cs-CZ" smtClean="0"/>
              <a:t>12.6.2015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4F78E3A-198F-4E5B-A71F-49B2CA338B4C}" type="slidenum">
              <a:rPr lang="cs-CZ" smtClean="0"/>
              <a:t>‹#›</a:t>
            </a:fld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C9BEA94-03AE-45DE-AD8D-675049CDFC8E}" type="datetime1">
              <a:rPr lang="cs-CZ" smtClean="0"/>
              <a:t>12.6.2015</a:t>
            </a:fld>
            <a:endParaRPr lang="cs-C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4F78E3A-198F-4E5B-A71F-49B2CA338B4C}" type="slidenum">
              <a:rPr lang="cs-CZ" smtClean="0"/>
              <a:t>‹#›</a:t>
            </a:fld>
            <a:endParaRPr lang="cs-CZ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ogg"/><Relationship Id="rId1" Type="http://schemas.microsoft.com/office/2007/relationships/media" Target="../media/media1.og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délník 12"/>
          <p:cNvSpPr/>
          <p:nvPr/>
        </p:nvSpPr>
        <p:spPr>
          <a:xfrm>
            <a:off x="0" y="6021288"/>
            <a:ext cx="2267744" cy="79208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cs-CZ" dirty="0" smtClean="0"/>
              <a:t>Plazma ve vesmíru</a:t>
            </a:r>
            <a:br>
              <a:rPr lang="cs-CZ" dirty="0" smtClean="0"/>
            </a:br>
            <a:r>
              <a:rPr lang="cs-CZ" dirty="0" smtClean="0"/>
              <a:t>a v laboratoři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cs-CZ" dirty="0" smtClean="0"/>
              <a:t>Miroslav Horký</a:t>
            </a:r>
          </a:p>
          <a:p>
            <a:pPr algn="ctr"/>
            <a:endParaRPr lang="cs-CZ" dirty="0" smtClean="0"/>
          </a:p>
          <a:p>
            <a:pPr algn="l"/>
            <a:r>
              <a:rPr lang="cs-CZ" dirty="0" err="1"/>
              <a:t>Aldebaran</a:t>
            </a:r>
            <a:r>
              <a:rPr lang="cs-CZ" dirty="0"/>
              <a:t> Group </a:t>
            </a:r>
            <a:r>
              <a:rPr lang="cs-CZ" dirty="0" err="1"/>
              <a:t>for</a:t>
            </a:r>
            <a:r>
              <a:rPr lang="cs-CZ" dirty="0"/>
              <a:t> </a:t>
            </a:r>
            <a:r>
              <a:rPr lang="cs-CZ" dirty="0" err="1"/>
              <a:t>Astrophysics</a:t>
            </a:r>
            <a:endParaRPr lang="cs-CZ" dirty="0"/>
          </a:p>
          <a:p>
            <a:pPr algn="l"/>
            <a:r>
              <a:rPr lang="cs-CZ" dirty="0" smtClean="0"/>
              <a:t>Katedra </a:t>
            </a:r>
            <a:r>
              <a:rPr lang="cs-CZ" dirty="0" smtClean="0"/>
              <a:t>fyziky, FEL ČVUT</a:t>
            </a:r>
          </a:p>
          <a:p>
            <a:pPr algn="l"/>
            <a:r>
              <a:rPr lang="cs-CZ" dirty="0" smtClean="0"/>
              <a:t>Astronomický </a:t>
            </a:r>
            <a:r>
              <a:rPr lang="cs-CZ" dirty="0" smtClean="0"/>
              <a:t>ústav, AVČR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6101968"/>
            <a:ext cx="432048" cy="630727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8" y="6021288"/>
            <a:ext cx="792088" cy="792088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6" y="6043216"/>
            <a:ext cx="733719" cy="73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79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Co je ionosféra?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Vrstva atmosféry obsahující volné nosiče náboje.</a:t>
            </a:r>
          </a:p>
          <a:p>
            <a:r>
              <a:rPr lang="cs-CZ" dirty="0" smtClean="0"/>
              <a:t>Vzdálenost od Země: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cs-CZ" dirty="0" smtClean="0"/>
              <a:t>Dolní hranice ~ 60 – 90 km.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cs-CZ" dirty="0" smtClean="0"/>
              <a:t>Horní hranice ~ 600 km.</a:t>
            </a:r>
          </a:p>
          <a:p>
            <a:r>
              <a:rPr lang="cs-CZ" dirty="0" err="1" smtClean="0"/>
              <a:t>Karmánova</a:t>
            </a:r>
            <a:r>
              <a:rPr lang="cs-CZ" dirty="0" smtClean="0"/>
              <a:t> hranice = 100 km.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=&gt;	Ionosféra = kosmické plazma.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4F78E3A-198F-4E5B-A71F-49B2CA338B4C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021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Profil koncentrace ionosféry</a:t>
            </a:r>
            <a:endParaRPr lang="cs-CZ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635578"/>
            <a:ext cx="5406312" cy="5201284"/>
          </a:xfrm>
        </p:spPr>
      </p:pic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4F78E3A-198F-4E5B-A71F-49B2CA338B4C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968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Vznik ionosféry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Ionizace neutrálních částic: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cs-CZ" dirty="0" smtClean="0"/>
              <a:t>UV zářením.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cs-CZ" dirty="0" smtClean="0"/>
              <a:t>Energetickými částicemi.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4F78E3A-198F-4E5B-A71F-49B2CA338B4C}" type="slidenum">
              <a:rPr lang="cs-CZ" smtClean="0"/>
              <a:t>12</a:t>
            </a:fld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33876"/>
            <a:ext cx="4259879" cy="2948331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201" y="3265570"/>
            <a:ext cx="4970524" cy="359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41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Variace v koncentraci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88840"/>
            <a:ext cx="4567040" cy="3819128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4F78E3A-198F-4E5B-A71F-49B2CA338B4C}" type="slidenum">
              <a:rPr lang="cs-CZ" smtClean="0"/>
              <a:t>13</a:t>
            </a:fld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032336"/>
            <a:ext cx="3853685" cy="3716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10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Plazmasféra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Van Allenovy radiační pásy</a:t>
            </a:r>
          </a:p>
          <a:p>
            <a:pPr lvl="1"/>
            <a:r>
              <a:rPr lang="cs-CZ" dirty="0" smtClean="0"/>
              <a:t>Předpovězeny na začátku 20. století C. </a:t>
            </a:r>
            <a:r>
              <a:rPr lang="cs-CZ" dirty="0" err="1" smtClean="0"/>
              <a:t>St</a:t>
            </a:r>
            <a:r>
              <a:rPr lang="cs-CZ" dirty="0" err="1" smtClean="0">
                <a:latin typeface="Times New Roman"/>
                <a:cs typeface="Times New Roman"/>
              </a:rPr>
              <a:t>ørmerem</a:t>
            </a:r>
            <a:r>
              <a:rPr lang="cs-CZ" dirty="0" smtClean="0">
                <a:latin typeface="Times New Roman"/>
                <a:cs typeface="Times New Roman"/>
              </a:rPr>
              <a:t>,</a:t>
            </a:r>
            <a:br>
              <a:rPr lang="cs-CZ" dirty="0" smtClean="0">
                <a:latin typeface="Times New Roman"/>
                <a:cs typeface="Times New Roman"/>
              </a:rPr>
            </a:br>
            <a:r>
              <a:rPr lang="cs-CZ" dirty="0" smtClean="0">
                <a:latin typeface="Times New Roman"/>
                <a:cs typeface="Times New Roman"/>
              </a:rPr>
              <a:t>K. </a:t>
            </a:r>
            <a:r>
              <a:rPr lang="cs-CZ" dirty="0" err="1" smtClean="0">
                <a:latin typeface="Times New Roman"/>
                <a:cs typeface="Times New Roman"/>
              </a:rPr>
              <a:t>Birkelandem</a:t>
            </a:r>
            <a:r>
              <a:rPr lang="cs-CZ" dirty="0" smtClean="0">
                <a:latin typeface="Times New Roman"/>
                <a:cs typeface="Times New Roman"/>
              </a:rPr>
              <a:t> a N. </a:t>
            </a:r>
            <a:r>
              <a:rPr lang="cs-CZ" dirty="0" err="1" smtClean="0">
                <a:latin typeface="Times New Roman"/>
                <a:cs typeface="Times New Roman"/>
              </a:rPr>
              <a:t>Christofilosem</a:t>
            </a:r>
            <a:r>
              <a:rPr lang="cs-CZ" dirty="0" smtClean="0">
                <a:latin typeface="Times New Roman"/>
                <a:cs typeface="Times New Roman"/>
              </a:rPr>
              <a:t>.</a:t>
            </a:r>
          </a:p>
          <a:p>
            <a:pPr lvl="1"/>
            <a:r>
              <a:rPr lang="cs-CZ" dirty="0" smtClean="0">
                <a:latin typeface="Times New Roman"/>
                <a:cs typeface="Times New Roman"/>
              </a:rPr>
              <a:t>Objev vnitřního pásu v roce 1958 Jamesem </a:t>
            </a:r>
            <a:r>
              <a:rPr lang="cs-CZ" dirty="0">
                <a:latin typeface="Times New Roman"/>
                <a:cs typeface="Times New Roman"/>
              </a:rPr>
              <a:t>V</a:t>
            </a:r>
            <a:r>
              <a:rPr lang="cs-CZ" dirty="0" smtClean="0">
                <a:latin typeface="Times New Roman"/>
                <a:cs typeface="Times New Roman"/>
              </a:rPr>
              <a:t>an Allenem (měření z družic Explorer 1 a Explorer 3)</a:t>
            </a:r>
          </a:p>
          <a:p>
            <a:pPr lvl="1"/>
            <a:r>
              <a:rPr lang="cs-CZ" dirty="0" smtClean="0">
                <a:latin typeface="Times New Roman"/>
                <a:cs typeface="Times New Roman"/>
              </a:rPr>
              <a:t>Vnější pás detekovala sonda Luna 1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14</a:t>
            </a:fld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614" y="4509120"/>
            <a:ext cx="2619375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09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Van Allenovy pásy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709" y="1935163"/>
            <a:ext cx="5852582" cy="4389437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411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Jihoatlantická</a:t>
            </a:r>
            <a:r>
              <a:rPr lang="cs-CZ" dirty="0" smtClean="0"/>
              <a:t> anomálie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Vznik v důsledku sklonu magnetické osy.</a:t>
            </a:r>
          </a:p>
          <a:p>
            <a:r>
              <a:rPr lang="cs-CZ" dirty="0" smtClean="0"/>
              <a:t>Vnitřní Van Allenův pás pouze 200 km nad zemským povrchem.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16</a:t>
            </a:fld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549" y="3428999"/>
            <a:ext cx="45148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84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Jihoatlantická</a:t>
            </a:r>
            <a:r>
              <a:rPr lang="cs-CZ" dirty="0" smtClean="0"/>
              <a:t> anomálie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785" y="1935163"/>
            <a:ext cx="6574429" cy="4389437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381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Plazma v sluneční soustavě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935480"/>
            <a:ext cx="4114800" cy="4389120"/>
          </a:xfrm>
        </p:spPr>
        <p:txBody>
          <a:bodyPr/>
          <a:lstStyle/>
          <a:p>
            <a:r>
              <a:rPr lang="cs-CZ" dirty="0" smtClean="0"/>
              <a:t>Slunce.</a:t>
            </a:r>
          </a:p>
          <a:p>
            <a:r>
              <a:rPr lang="cs-CZ" dirty="0" smtClean="0"/>
              <a:t>Sluneční vítr.</a:t>
            </a:r>
          </a:p>
          <a:p>
            <a:r>
              <a:rPr lang="cs-CZ" dirty="0" smtClean="0"/>
              <a:t>Magnetosféry planet – kromě Země má magnetosféru Merkur, Jupiter, Saturn, Uran a Neptun.</a:t>
            </a:r>
          </a:p>
          <a:p>
            <a:r>
              <a:rPr lang="cs-CZ" dirty="0" smtClean="0"/>
              <a:t>Ohony komet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18</a:t>
            </a:fld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916832"/>
            <a:ext cx="3540266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59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Sluneční vítr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19</a:t>
            </a:fld>
            <a:endParaRPr lang="cs-CZ"/>
          </a:p>
        </p:txBody>
      </p:sp>
      <p:pic>
        <p:nvPicPr>
          <p:cNvPr id="9" name="Zástupný symbol pro obsah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80393"/>
            <a:ext cx="6336704" cy="4498976"/>
          </a:xfrm>
        </p:spPr>
      </p:pic>
    </p:spTree>
    <p:extLst>
      <p:ext uri="{BB962C8B-B14F-4D97-AF65-F5344CB8AC3E}">
        <p14:creationId xmlns:p14="http://schemas.microsoft.com/office/powerpoint/2010/main" val="274380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Co je plazma?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457200" y="1935480"/>
            <a:ext cx="5122912" cy="4389120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Obecně: ionizovaný plyn, čtvrté skupenství  hmoty apod.</a:t>
            </a:r>
          </a:p>
          <a:p>
            <a:r>
              <a:rPr lang="cs-CZ" dirty="0" smtClean="0"/>
              <a:t>Exaktní definici vytvořil </a:t>
            </a:r>
            <a:r>
              <a:rPr lang="cs-CZ" dirty="0" err="1" smtClean="0"/>
              <a:t>Irving</a:t>
            </a:r>
            <a:r>
              <a:rPr lang="cs-CZ" dirty="0" smtClean="0"/>
              <a:t> </a:t>
            </a:r>
            <a:r>
              <a:rPr lang="cs-CZ" dirty="0" err="1" smtClean="0"/>
              <a:t>Langmuir</a:t>
            </a:r>
            <a:r>
              <a:rPr lang="cs-CZ" dirty="0" smtClean="0"/>
              <a:t> (1881-1957).</a:t>
            </a:r>
          </a:p>
          <a:p>
            <a:r>
              <a:rPr lang="cs-CZ" dirty="0" smtClean="0"/>
              <a:t>Plazma: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cs-CZ" dirty="0"/>
              <a:t>Obsahuje volné nosiče elektrického náboje.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cs-CZ" dirty="0"/>
              <a:t>Kolektivně reaguje na elektrická a magnetická pole a také je vytváří.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cs-CZ" dirty="0"/>
              <a:t>Je </a:t>
            </a:r>
            <a:r>
              <a:rPr lang="cs-CZ" dirty="0" err="1"/>
              <a:t>kvazineutrální</a:t>
            </a:r>
            <a:r>
              <a:rPr lang="cs-CZ" dirty="0"/>
              <a:t>.</a:t>
            </a:r>
          </a:p>
          <a:p>
            <a:endParaRPr lang="cs-CZ" dirty="0" smtClean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4F78E3A-198F-4E5B-A71F-49B2CA338B4C}" type="slidenum">
              <a:rPr lang="cs-CZ" smtClean="0"/>
              <a:t>2</a:t>
            </a:fld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988840"/>
            <a:ext cx="2743200" cy="3627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00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Polární záře - Norsko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242" y="1935163"/>
            <a:ext cx="6557515" cy="4389437"/>
          </a:xfrm>
        </p:spPr>
      </p:pic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4F78E3A-198F-4E5B-A71F-49B2CA338B4C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706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Magnetosféry planet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916832"/>
            <a:ext cx="6478458" cy="4579254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985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Polární záře - Jupiter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143919"/>
            <a:ext cx="7162800" cy="3971925"/>
          </a:xfrm>
        </p:spPr>
      </p:pic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4F78E3A-198F-4E5B-A71F-49B2CA338B4C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661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Kometární ohon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916832"/>
            <a:ext cx="3222941" cy="4389437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23</a:t>
            </a:fld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916832"/>
            <a:ext cx="3182357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06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Plazma v naší galaxii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Mezihvězdné prostředí</a:t>
            </a:r>
          </a:p>
          <a:p>
            <a:r>
              <a:rPr lang="cs-CZ" dirty="0" smtClean="0"/>
              <a:t>Akreční disky kolem kompaktních objektů</a:t>
            </a:r>
          </a:p>
          <a:p>
            <a:r>
              <a:rPr lang="cs-CZ" dirty="0" smtClean="0"/>
              <a:t>Výtrysky (</a:t>
            </a:r>
            <a:r>
              <a:rPr lang="cs-CZ" dirty="0" err="1" smtClean="0"/>
              <a:t>astrophysicsl</a:t>
            </a:r>
            <a:r>
              <a:rPr lang="cs-CZ" dirty="0" smtClean="0"/>
              <a:t> </a:t>
            </a:r>
            <a:r>
              <a:rPr lang="cs-CZ" dirty="0" err="1" smtClean="0"/>
              <a:t>jets</a:t>
            </a:r>
            <a:r>
              <a:rPr lang="cs-CZ" dirty="0" smtClean="0"/>
              <a:t>) od kompaktních objektů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283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Mezihvězdné prostředí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321" y="1935163"/>
            <a:ext cx="6015357" cy="4389437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189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Akreční disky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83581"/>
            <a:ext cx="5080000" cy="4292600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316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Akreční disky</a:t>
            </a:r>
            <a:endParaRPr lang="cs-CZ" dirty="0"/>
          </a:p>
        </p:txBody>
      </p:sp>
      <p:pic>
        <p:nvPicPr>
          <p:cNvPr id="5" name="NASA-led_Study_Explains_How_Black_Holes_Shine_in_Hard_X-rays.og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9925" y="1935163"/>
            <a:ext cx="7804150" cy="4389437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823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Výtrysky (</a:t>
            </a:r>
            <a:r>
              <a:rPr lang="cs-CZ" dirty="0" err="1" smtClean="0"/>
              <a:t>jets</a:t>
            </a:r>
            <a:r>
              <a:rPr lang="cs-CZ" dirty="0" smtClean="0"/>
              <a:t>)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833" y="1935163"/>
            <a:ext cx="4966334" cy="4389437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299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Výtrysky – M87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161" y="1935163"/>
            <a:ext cx="4203677" cy="4389437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748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Plazma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988840"/>
            <a:ext cx="4114800" cy="4389120"/>
          </a:xfrm>
        </p:spPr>
        <p:txBody>
          <a:bodyPr/>
          <a:lstStyle/>
          <a:p>
            <a:r>
              <a:rPr lang="cs-CZ" dirty="0" smtClean="0"/>
              <a:t>Základní parametry:</a:t>
            </a:r>
          </a:p>
          <a:p>
            <a:pPr lvl="1"/>
            <a:r>
              <a:rPr lang="cs-CZ" dirty="0" smtClean="0"/>
              <a:t>Koncentrace elektronů,</a:t>
            </a:r>
          </a:p>
          <a:p>
            <a:pPr lvl="1"/>
            <a:r>
              <a:rPr lang="cs-CZ" dirty="0" smtClean="0"/>
              <a:t>Teplota elektronů,</a:t>
            </a:r>
          </a:p>
          <a:p>
            <a:pPr lvl="1"/>
            <a:r>
              <a:rPr lang="cs-CZ" dirty="0" smtClean="0"/>
              <a:t>Magnetické pole,</a:t>
            </a:r>
          </a:p>
          <a:p>
            <a:pPr lvl="1"/>
            <a:r>
              <a:rPr lang="cs-CZ" dirty="0" smtClean="0"/>
              <a:t>Srážková frekvence,</a:t>
            </a:r>
          </a:p>
          <a:p>
            <a:pPr lvl="1"/>
            <a:r>
              <a:rPr lang="cs-CZ" dirty="0" smtClean="0"/>
              <a:t>Střední volná dráha.</a:t>
            </a:r>
          </a:p>
          <a:p>
            <a:pPr lvl="1"/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3</a:t>
            </a:fld>
            <a:endParaRPr lang="cs-CZ"/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>
          <a:xfrm>
            <a:off x="4716016" y="1988840"/>
            <a:ext cx="4114800" cy="43891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smtClean="0"/>
              <a:t>Odvozené parametry:</a:t>
            </a:r>
          </a:p>
          <a:p>
            <a:pPr lvl="1"/>
            <a:r>
              <a:rPr lang="cs-CZ" dirty="0" smtClean="0"/>
              <a:t>Plazmová frekvence,</a:t>
            </a:r>
          </a:p>
          <a:p>
            <a:pPr lvl="1"/>
            <a:r>
              <a:rPr lang="cs-CZ" dirty="0" err="1" smtClean="0"/>
              <a:t>Debyeův</a:t>
            </a:r>
            <a:r>
              <a:rPr lang="cs-CZ" dirty="0" smtClean="0"/>
              <a:t> poloměr,</a:t>
            </a:r>
          </a:p>
          <a:p>
            <a:pPr lvl="1"/>
            <a:r>
              <a:rPr lang="cs-CZ" dirty="0" err="1" smtClean="0"/>
              <a:t>Cyklotronní</a:t>
            </a:r>
            <a:r>
              <a:rPr lang="cs-CZ" dirty="0" smtClean="0"/>
              <a:t> frekvence,</a:t>
            </a:r>
          </a:p>
          <a:p>
            <a:pPr lvl="1"/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/>
              <a:t> </a:t>
            </a: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5993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Plazma v laboratoři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Technologické aplikace:</a:t>
            </a:r>
          </a:p>
          <a:p>
            <a:pPr lvl="1"/>
            <a:r>
              <a:rPr lang="cs-CZ" dirty="0" smtClean="0"/>
              <a:t>Ú</a:t>
            </a:r>
            <a:r>
              <a:rPr lang="cs-CZ" dirty="0" smtClean="0"/>
              <a:t>prava </a:t>
            </a:r>
            <a:r>
              <a:rPr lang="cs-CZ" dirty="0" smtClean="0"/>
              <a:t>materiálů </a:t>
            </a:r>
            <a:r>
              <a:rPr lang="cs-CZ" dirty="0" smtClean="0"/>
              <a:t>(řezání broušení</a:t>
            </a:r>
            <a:r>
              <a:rPr lang="cs-CZ" dirty="0" smtClean="0"/>
              <a:t>, leštění, atd</a:t>
            </a:r>
            <a:r>
              <a:rPr lang="cs-CZ" dirty="0" smtClean="0"/>
              <a:t>.),</a:t>
            </a:r>
            <a:endParaRPr lang="cs-CZ" dirty="0" smtClean="0"/>
          </a:p>
          <a:p>
            <a:pPr lvl="1"/>
            <a:r>
              <a:rPr lang="cs-CZ" dirty="0" smtClean="0"/>
              <a:t>Ošetření textilií, </a:t>
            </a:r>
            <a:r>
              <a:rPr lang="cs-CZ" dirty="0" smtClean="0"/>
              <a:t>osiva, atd.,</a:t>
            </a:r>
          </a:p>
          <a:p>
            <a:pPr lvl="1"/>
            <a:r>
              <a:rPr lang="cs-CZ" dirty="0" smtClean="0"/>
              <a:t>Fúzní experimenty,</a:t>
            </a:r>
            <a:endParaRPr lang="cs-CZ" dirty="0" smtClean="0"/>
          </a:p>
          <a:p>
            <a:pPr lvl="1"/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/>
              <a:t> </a:t>
            </a:r>
            <a:endParaRPr lang="cs-CZ" dirty="0" smtClean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646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Plazmové řezání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48880"/>
            <a:ext cx="4708275" cy="3250952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31</a:t>
            </a:fld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348880"/>
            <a:ext cx="4054804" cy="3300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02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Ošetření textilií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655" y="2243668"/>
            <a:ext cx="3686690" cy="3772427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440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Fúzní experimenty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517856"/>
          </a:xfrm>
        </p:spPr>
        <p:txBody>
          <a:bodyPr/>
          <a:lstStyle/>
          <a:p>
            <a:r>
              <a:rPr lang="cs-CZ" dirty="0" err="1" smtClean="0"/>
              <a:t>Stellarátor</a:t>
            </a:r>
            <a:endParaRPr lang="cs-CZ" dirty="0" smtClean="0"/>
          </a:p>
          <a:p>
            <a:pPr lvl="1"/>
            <a:r>
              <a:rPr lang="cs-CZ" dirty="0" smtClean="0"/>
              <a:t>1950 </a:t>
            </a:r>
            <a:r>
              <a:rPr lang="cs-CZ" dirty="0" err="1" smtClean="0"/>
              <a:t>Lyman</a:t>
            </a:r>
            <a:r>
              <a:rPr lang="cs-CZ" dirty="0" smtClean="0"/>
              <a:t> </a:t>
            </a:r>
            <a:r>
              <a:rPr lang="cs-CZ" dirty="0" err="1" smtClean="0"/>
              <a:t>Spitzer</a:t>
            </a:r>
            <a:endParaRPr lang="cs-CZ" dirty="0" smtClean="0"/>
          </a:p>
          <a:p>
            <a:r>
              <a:rPr lang="cs-CZ" dirty="0" smtClean="0"/>
              <a:t>Tokamak</a:t>
            </a:r>
          </a:p>
          <a:p>
            <a:pPr lvl="1"/>
            <a:r>
              <a:rPr lang="az-Cyrl-AZ" dirty="0"/>
              <a:t>"тороидальная камера с магнитными катушками" (</a:t>
            </a:r>
            <a:r>
              <a:rPr lang="cs-CZ" dirty="0" err="1"/>
              <a:t>toroidal'naya</a:t>
            </a:r>
            <a:r>
              <a:rPr lang="cs-CZ" dirty="0"/>
              <a:t> kamera s </a:t>
            </a:r>
            <a:r>
              <a:rPr lang="cs-CZ" dirty="0" err="1"/>
              <a:t>magnitnymi</a:t>
            </a:r>
            <a:r>
              <a:rPr lang="cs-CZ" dirty="0"/>
              <a:t> </a:t>
            </a:r>
            <a:r>
              <a:rPr lang="cs-CZ" dirty="0" err="1"/>
              <a:t>katushkami</a:t>
            </a:r>
            <a:r>
              <a:rPr lang="cs-CZ" dirty="0" smtClean="0"/>
              <a:t>)</a:t>
            </a:r>
          </a:p>
          <a:p>
            <a:pPr lvl="1"/>
            <a:r>
              <a:rPr lang="cs-CZ" dirty="0" smtClean="0"/>
              <a:t>1956 Lev </a:t>
            </a:r>
            <a:r>
              <a:rPr lang="cs-CZ" dirty="0" err="1" smtClean="0"/>
              <a:t>Arcimovič</a:t>
            </a:r>
            <a:endParaRPr lang="cs-CZ" dirty="0" smtClean="0"/>
          </a:p>
          <a:p>
            <a:r>
              <a:rPr lang="cs-CZ" dirty="0" smtClean="0"/>
              <a:t>Pinč</a:t>
            </a:r>
          </a:p>
          <a:p>
            <a:pPr lvl="1"/>
            <a:r>
              <a:rPr lang="cs-CZ" dirty="0" smtClean="0"/>
              <a:t>50. léta – první fúze na experimentu SCYLA</a:t>
            </a:r>
          </a:p>
          <a:p>
            <a:r>
              <a:rPr lang="cs-CZ" dirty="0" smtClean="0"/>
              <a:t>Inerciální fúze</a:t>
            </a:r>
          </a:p>
          <a:p>
            <a:pPr lvl="1"/>
            <a:r>
              <a:rPr lang="cs-CZ" dirty="0" smtClean="0"/>
              <a:t>60. a 70. léta Edward </a:t>
            </a:r>
            <a:r>
              <a:rPr lang="cs-CZ" dirty="0" err="1" smtClean="0"/>
              <a:t>Teller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339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Stellarátor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861629"/>
            <a:ext cx="6120680" cy="4590510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539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Tokamak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86756"/>
            <a:ext cx="7620000" cy="4286250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28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Tokamak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217" y="1935163"/>
            <a:ext cx="6625565" cy="4389437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36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45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Pinč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913176"/>
            <a:ext cx="1357557" cy="4389437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37</a:t>
            </a:fld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412776"/>
            <a:ext cx="4616679" cy="494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5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Inerciální fúze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916832"/>
            <a:ext cx="7048500" cy="2000250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38</a:t>
            </a:fld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474" y="4077072"/>
            <a:ext cx="3189767" cy="2466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36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Inerciální fúze</a:t>
            </a:r>
            <a:endParaRPr lang="cs-CZ" dirty="0"/>
          </a:p>
        </p:txBody>
      </p:sp>
      <p:pic>
        <p:nvPicPr>
          <p:cNvPr id="5" name="nif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9925" y="1935163"/>
            <a:ext cx="7804150" cy="4389437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39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071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Plazma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661806"/>
            <a:ext cx="6768752" cy="5178095"/>
          </a:xfrm>
        </p:spPr>
      </p:pic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4F78E3A-198F-4E5B-A71F-49B2CA338B4C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639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836712"/>
            <a:ext cx="4990678" cy="5107283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40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558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Fyzikální popis plazmatu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cs-CZ" dirty="0" smtClean="0"/>
                  <a:t>Částicový popis:</a:t>
                </a:r>
              </a:p>
              <a:p>
                <a:pPr lvl="1"/>
                <a:r>
                  <a:rPr lang="cs-CZ" dirty="0" smtClean="0"/>
                  <a:t>Sledujeme pohyb jednotlivých částic.</a:t>
                </a:r>
              </a:p>
              <a:p>
                <a:pPr marL="393192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cs-CZ" b="0" i="0" smtClean="0">
                              <a:latin typeface="Cambria Math"/>
                            </a:rPr>
                            <m:t>d</m:t>
                          </m:r>
                          <m:r>
                            <m:rPr>
                              <m:nor/>
                            </m:rPr>
                            <a:rPr lang="cs-CZ" b="0" i="0" baseline="30000" smtClean="0">
                              <a:latin typeface="Cambria Math"/>
                            </a:rPr>
                            <m:t>2</m:t>
                          </m:r>
                          <m:r>
                            <a:rPr lang="cs-CZ" b="1" i="0" baseline="0" smtClean="0">
                              <a:latin typeface="Cambria Math"/>
                            </a:rPr>
                            <m:t>𝐱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cs-CZ" b="0" i="0" smtClean="0">
                              <a:latin typeface="Cambria Math"/>
                            </a:rPr>
                            <m:t>d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𝑡</m:t>
                          </m:r>
                          <m:r>
                            <a:rPr lang="cs-CZ" b="0" i="1" baseline="30000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𝑄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𝑚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</a:rPr>
                        <m:t>(</m:t>
                      </m:r>
                      <m:r>
                        <a:rPr lang="cs-CZ" b="1" i="0" baseline="0" smtClean="0">
                          <a:latin typeface="Cambria Math"/>
                        </a:rPr>
                        <m:t>𝐄</m:t>
                      </m:r>
                      <m:r>
                        <a:rPr lang="cs-CZ" b="0" i="1" smtClean="0">
                          <a:latin typeface="Cambria Math"/>
                        </a:rPr>
                        <m:t>+</m:t>
                      </m:r>
                      <m:r>
                        <a:rPr lang="cs-CZ" b="1" i="0" baseline="0" smtClean="0">
                          <a:latin typeface="Cambria Math"/>
                        </a:rPr>
                        <m:t>𝐯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cs-CZ" b="1" i="0" baseline="0" smtClean="0">
                          <a:latin typeface="Cambria Math"/>
                          <a:ea typeface="Cambria Math"/>
                        </a:rPr>
                        <m:t>𝐁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cs-CZ" dirty="0" smtClean="0"/>
              </a:p>
              <a:p>
                <a:pPr lvl="1"/>
                <a:r>
                  <a:rPr lang="cs-CZ" dirty="0" smtClean="0"/>
                  <a:t>Adiabatické přiblížení: Sledujeme pohyb </a:t>
                </a:r>
                <a:r>
                  <a:rPr lang="cs-CZ" dirty="0" err="1" smtClean="0"/>
                  <a:t>gyračního</a:t>
                </a:r>
                <a:r>
                  <a:rPr lang="cs-CZ" dirty="0" smtClean="0"/>
                  <a:t> středu </a:t>
                </a:r>
                <a14:m>
                  <m:oMath xmlns:m="http://schemas.openxmlformats.org/officeDocument/2006/math">
                    <m:r>
                      <a:rPr lang="cs-CZ" i="1" smtClean="0">
                        <a:latin typeface="Cambria Math"/>
                        <a:ea typeface="Cambria Math"/>
                      </a:rPr>
                      <m:t>→</m:t>
                    </m:r>
                  </m:oMath>
                </a14:m>
                <a:r>
                  <a:rPr lang="cs-CZ" dirty="0" smtClean="0"/>
                  <a:t> drifty, magnetická zrcadla apod.</a:t>
                </a:r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89" t="-111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4F78E3A-198F-4E5B-A71F-49B2CA338B4C}" type="slidenum">
              <a:rPr lang="cs-CZ" smtClean="0"/>
              <a:t>5</a:t>
            </a:fld>
            <a:endParaRPr lang="cs-CZ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298" y="4437112"/>
            <a:ext cx="4034419" cy="242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084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Fyzikální popis plazmatu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dirty="0" smtClean="0"/>
                  <a:t>Kinetická teorie: </a:t>
                </a:r>
              </a:p>
              <a:p>
                <a:pPr lvl="1"/>
                <a:r>
                  <a:rPr lang="cs-CZ" dirty="0" smtClean="0"/>
                  <a:t>Statistický </a:t>
                </a:r>
                <a:r>
                  <a:rPr lang="cs-CZ" dirty="0"/>
                  <a:t>popis </a:t>
                </a:r>
                <a:r>
                  <a:rPr lang="cs-CZ" dirty="0" err="1"/>
                  <a:t>mnohočásticového</a:t>
                </a:r>
                <a:r>
                  <a:rPr lang="cs-CZ" dirty="0"/>
                  <a:t> </a:t>
                </a:r>
                <a:r>
                  <a:rPr lang="cs-CZ" dirty="0" smtClean="0"/>
                  <a:t>systému pomocí </a:t>
                </a:r>
                <a:r>
                  <a:rPr lang="cs-CZ" dirty="0" err="1" smtClean="0"/>
                  <a:t>Boltzmannovy</a:t>
                </a:r>
                <a:r>
                  <a:rPr lang="cs-CZ" dirty="0" smtClean="0"/>
                  <a:t> rovnice.</a:t>
                </a:r>
              </a:p>
              <a:p>
                <a:pPr marL="393192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i="1" smtClean="0">
                              <a:latin typeface="Cambria Math"/>
                              <a:ea typeface="Cambria Math"/>
                            </a:rPr>
                            <m:t>𝜕</m:t>
                          </m:r>
                        </m:num>
                        <m:den>
                          <m:r>
                            <a:rPr lang="cs-CZ" i="1">
                              <a:latin typeface="Cambria Math"/>
                              <a:ea typeface="Cambria Math"/>
                            </a:rPr>
                            <m:t>𝜕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0" i="1" smtClean="0">
                              <a:latin typeface="Cambria Math"/>
                            </a:rPr>
                            <m:t>𝑡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,</m:t>
                          </m:r>
                          <m:r>
                            <a:rPr lang="cs-CZ" b="1" i="0" baseline="0" smtClean="0">
                              <a:latin typeface="Cambria Math"/>
                            </a:rPr>
                            <m:t>𝐱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,</m:t>
                          </m:r>
                          <m:r>
                            <a:rPr lang="cs-CZ" b="1" i="0" baseline="0" smtClean="0">
                              <a:latin typeface="Cambria Math"/>
                            </a:rPr>
                            <m:t>𝐯</m:t>
                          </m:r>
                        </m:e>
                      </m:d>
                      <m:r>
                        <a:rPr lang="cs-CZ" b="0" i="1" smtClean="0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>
                              <a:latin typeface="Cambria Math"/>
                            </a:rPr>
                            <m:t>𝐯</m:t>
                          </m:r>
                          <m:r>
                            <a:rPr lang="cs-CZ" i="1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cs-CZ" b="0" i="0" baseline="0">
                              <a:latin typeface="Cambria Math"/>
                              <a:ea typeface="Cambria Math"/>
                            </a:rPr>
                            <m:t>𝛻</m:t>
                          </m:r>
                          <m:r>
                            <a:rPr lang="cs-CZ" b="1" baseline="-25000">
                              <a:latin typeface="Cambria Math"/>
                              <a:ea typeface="Cambria Math"/>
                            </a:rPr>
                            <m:t>𝐱</m:t>
                          </m:r>
                        </m:e>
                      </m:d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𝑓</m:t>
                      </m:r>
                      <m:d>
                        <m:d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cs-CZ" b="1" i="0" baseline="0" smtClean="0">
                              <a:latin typeface="Cambria Math"/>
                              <a:ea typeface="Cambria Math"/>
                            </a:rPr>
                            <m:t>𝐱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cs-CZ" b="1" i="0" baseline="0" smtClean="0">
                              <a:latin typeface="Cambria Math"/>
                              <a:ea typeface="Cambria Math"/>
                            </a:rPr>
                            <m:t>𝐯</m:t>
                          </m:r>
                        </m:e>
                      </m:d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+</m:t>
                      </m:r>
                      <m:d>
                        <m:d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cs-CZ" i="1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cs-CZ" b="1" i="0" baseline="0">
                                  <a:latin typeface="Cambria Math"/>
                                  <a:ea typeface="Cambria Math"/>
                                </a:rPr>
                                <m:t>𝐅</m:t>
                              </m:r>
                            </m:num>
                            <m:den>
                              <m:r>
                                <a:rPr lang="cs-CZ" i="1">
                                  <a:latin typeface="Cambria Math"/>
                                  <a:ea typeface="Cambria Math"/>
                                </a:rPr>
                                <m:t>𝑚</m:t>
                              </m:r>
                            </m:den>
                          </m:f>
                          <m:r>
                            <a:rPr lang="cs-CZ" i="1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cs-CZ" b="0" i="0" baseline="0">
                              <a:latin typeface="Cambria Math"/>
                              <a:ea typeface="Cambria Math"/>
                            </a:rPr>
                            <m:t>𝛻</m:t>
                          </m:r>
                          <m:r>
                            <a:rPr lang="cs-CZ" b="1" i="0" baseline="-25000">
                              <a:latin typeface="Cambria Math"/>
                              <a:ea typeface="Cambria Math"/>
                            </a:rPr>
                            <m:t>𝐯</m:t>
                          </m:r>
                        </m:e>
                      </m:d>
                      <m:r>
                        <a:rPr lang="cs-CZ" i="1">
                          <a:latin typeface="Cambria Math"/>
                          <a:ea typeface="Cambria Math"/>
                        </a:rPr>
                        <m:t>𝑓</m:t>
                      </m:r>
                      <m:d>
                        <m:dPr>
                          <m:ctrlPr>
                            <a:rPr lang="cs-CZ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i="1"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cs-CZ" i="1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cs-CZ" b="1" i="0" baseline="0">
                              <a:latin typeface="Cambria Math"/>
                              <a:ea typeface="Cambria Math"/>
                            </a:rPr>
                            <m:t>𝐱</m:t>
                          </m:r>
                          <m:r>
                            <a:rPr lang="cs-CZ" i="1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cs-CZ" b="1" i="0" baseline="0">
                              <a:latin typeface="Cambria Math"/>
                              <a:ea typeface="Cambria Math"/>
                            </a:rPr>
                            <m:t>𝐯</m:t>
                          </m:r>
                        </m:e>
                      </m:d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𝑆</m:t>
                      </m:r>
                    </m:oMath>
                  </m:oMathPara>
                </a14:m>
                <a:endParaRPr lang="cs-CZ" dirty="0"/>
              </a:p>
              <a:p>
                <a:pPr lvl="1"/>
                <a:r>
                  <a:rPr lang="cs-CZ" dirty="0" smtClean="0"/>
                  <a:t>Obsahuje kompletní informaci o fázovém prostoru.</a:t>
                </a:r>
              </a:p>
              <a:p>
                <a:pPr lvl="1"/>
                <a:r>
                  <a:rPr lang="cs-CZ" dirty="0" smtClean="0"/>
                  <a:t>Využití pro výpočet transportních dějů, veškerých procesů ovlivněných srážkami, </a:t>
                </a:r>
                <a:r>
                  <a:rPr lang="cs-CZ" dirty="0" err="1" smtClean="0"/>
                  <a:t>mikronestabilit</a:t>
                </a:r>
                <a:r>
                  <a:rPr lang="cs-CZ" dirty="0" smtClean="0"/>
                  <a:t> apod.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89" t="-111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156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Fyzikální popis plazmatu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dirty="0" smtClean="0"/>
                  <a:t>Tekutinový přístup:</a:t>
                </a:r>
              </a:p>
              <a:p>
                <a:pPr lvl="1"/>
                <a:r>
                  <a:rPr lang="cs-CZ" dirty="0" err="1" smtClean="0"/>
                  <a:t>Vystředování</a:t>
                </a:r>
                <a:r>
                  <a:rPr lang="cs-CZ" dirty="0" smtClean="0"/>
                  <a:t> v rychlostním prostoru </a:t>
                </a:r>
                <a14:m>
                  <m:oMath xmlns:m="http://schemas.openxmlformats.org/officeDocument/2006/math">
                    <m:r>
                      <a:rPr lang="cs-CZ" i="1" smtClean="0">
                        <a:latin typeface="Cambria Math"/>
                        <a:ea typeface="Cambria Math"/>
                      </a:rPr>
                      <m:t>→</m:t>
                    </m:r>
                  </m:oMath>
                </a14:m>
                <a:r>
                  <a:rPr lang="cs-CZ" dirty="0" smtClean="0"/>
                  <a:t> ztráta informace o rychlostním rozdělení.</a:t>
                </a:r>
              </a:p>
              <a:p>
                <a:pPr lvl="1"/>
                <a:r>
                  <a:rPr lang="cs-CZ" dirty="0" smtClean="0"/>
                  <a:t>Popis pomocí tekutinových rovnic (rovnice kontinuity</a:t>
                </a:r>
                <a:br>
                  <a:rPr lang="cs-CZ" dirty="0" smtClean="0"/>
                </a:br>
                <a:r>
                  <a:rPr lang="cs-CZ" dirty="0" smtClean="0"/>
                  <a:t>a </a:t>
                </a:r>
                <a:r>
                  <a:rPr lang="cs-CZ" dirty="0" err="1" smtClean="0"/>
                  <a:t>Navier-Stokesova</a:t>
                </a:r>
                <a:r>
                  <a:rPr lang="cs-CZ" dirty="0" smtClean="0"/>
                  <a:t> rovnice) doplněných o elektřinu</a:t>
                </a:r>
                <a:br>
                  <a:rPr lang="cs-CZ" dirty="0" smtClean="0"/>
                </a:br>
                <a:r>
                  <a:rPr lang="cs-CZ" dirty="0" smtClean="0"/>
                  <a:t>a magnetismus (Maxwellovy rovnice) </a:t>
                </a:r>
                <a14:m>
                  <m:oMath xmlns:m="http://schemas.openxmlformats.org/officeDocument/2006/math">
                    <m:r>
                      <a:rPr lang="cs-CZ" i="1" smtClean="0">
                        <a:latin typeface="Cambria Math"/>
                        <a:ea typeface="Cambria Math"/>
                      </a:rPr>
                      <m:t>→</m:t>
                    </m:r>
                  </m:oMath>
                </a14:m>
                <a:r>
                  <a:rPr lang="cs-CZ" dirty="0" smtClean="0"/>
                  <a:t> </a:t>
                </a:r>
                <a:r>
                  <a:rPr lang="cs-CZ" dirty="0" err="1" smtClean="0"/>
                  <a:t>Magnetohydrodynamika</a:t>
                </a:r>
                <a:r>
                  <a:rPr lang="cs-CZ" dirty="0" smtClean="0"/>
                  <a:t> (MHD)</a:t>
                </a:r>
              </a:p>
              <a:p>
                <a:pPr lvl="1"/>
                <a:r>
                  <a:rPr lang="cs-CZ" dirty="0" smtClean="0"/>
                  <a:t>Mnoho variant MHD: </a:t>
                </a:r>
                <a:r>
                  <a:rPr lang="cs-CZ" dirty="0" err="1" smtClean="0"/>
                  <a:t>jednotekutinová</a:t>
                </a:r>
                <a:r>
                  <a:rPr lang="cs-CZ" dirty="0" smtClean="0"/>
                  <a:t>, </a:t>
                </a:r>
                <a:r>
                  <a:rPr lang="cs-CZ" dirty="0" err="1" smtClean="0"/>
                  <a:t>vícetekutinová</a:t>
                </a:r>
                <a:r>
                  <a:rPr lang="cs-CZ" dirty="0" smtClean="0"/>
                  <a:t>, </a:t>
                </a:r>
                <a:r>
                  <a:rPr lang="cs-CZ" dirty="0" err="1" smtClean="0"/>
                  <a:t>nerelativistická</a:t>
                </a:r>
                <a:r>
                  <a:rPr lang="cs-CZ" dirty="0" smtClean="0"/>
                  <a:t>, relativistická apod.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89" t="-1111" r="-11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848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Plazma ve vesmíru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Plazma v:</a:t>
            </a:r>
          </a:p>
          <a:p>
            <a:r>
              <a:rPr lang="cs-CZ" dirty="0" smtClean="0"/>
              <a:t>Zemské magnetosféře,</a:t>
            </a:r>
          </a:p>
          <a:p>
            <a:pPr lvl="1"/>
            <a:r>
              <a:rPr lang="cs-CZ" dirty="0" smtClean="0"/>
              <a:t>Ionosféře,</a:t>
            </a:r>
          </a:p>
          <a:p>
            <a:pPr lvl="1"/>
            <a:r>
              <a:rPr lang="cs-CZ" dirty="0" err="1" smtClean="0"/>
              <a:t>Plazmasféře</a:t>
            </a:r>
            <a:r>
              <a:rPr lang="cs-CZ" dirty="0" smtClean="0"/>
              <a:t>,</a:t>
            </a:r>
          </a:p>
          <a:p>
            <a:r>
              <a:rPr lang="cs-CZ" dirty="0" smtClean="0"/>
              <a:t>Sluneční soustavě,</a:t>
            </a:r>
          </a:p>
          <a:p>
            <a:r>
              <a:rPr lang="cs-CZ" dirty="0" smtClean="0"/>
              <a:t>naší galaxii.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8E3A-198F-4E5B-A71F-49B2CA338B4C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302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Magnetosféra</a:t>
            </a:r>
            <a:endParaRPr lang="cs-CZ" dirty="0"/>
          </a:p>
        </p:txBody>
      </p:sp>
      <p:pic>
        <p:nvPicPr>
          <p:cNvPr id="9" name="Zástupný symbol pro obsah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788840"/>
            <a:ext cx="6991944" cy="5069160"/>
          </a:xfrm>
        </p:spPr>
      </p:pic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4F78E3A-198F-4E5B-A71F-49B2CA338B4C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532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Aerodynamika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11940</TotalTime>
  <Words>554</Words>
  <Application>Microsoft Office PowerPoint</Application>
  <PresentationFormat>Předvádění na obrazovce (4:3)</PresentationFormat>
  <Paragraphs>160</Paragraphs>
  <Slides>40</Slides>
  <Notes>2</Notes>
  <HiddenSlides>0</HiddenSlides>
  <MMClips>2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40</vt:i4>
      </vt:variant>
    </vt:vector>
  </HeadingPairs>
  <TitlesOfParts>
    <vt:vector size="41" baseType="lpstr">
      <vt:lpstr>Tok</vt:lpstr>
      <vt:lpstr>Plazma ve vesmíru a v laboratoři</vt:lpstr>
      <vt:lpstr>Co je plazma?</vt:lpstr>
      <vt:lpstr>Plazma</vt:lpstr>
      <vt:lpstr>Plazma</vt:lpstr>
      <vt:lpstr>Fyzikální popis plazmatu</vt:lpstr>
      <vt:lpstr>Fyzikální popis plazmatu</vt:lpstr>
      <vt:lpstr>Fyzikální popis plazmatu</vt:lpstr>
      <vt:lpstr>Plazma ve vesmíru</vt:lpstr>
      <vt:lpstr>Magnetosféra</vt:lpstr>
      <vt:lpstr>Co je ionosféra?</vt:lpstr>
      <vt:lpstr>Profil koncentrace ionosféry</vt:lpstr>
      <vt:lpstr>Vznik ionosféry</vt:lpstr>
      <vt:lpstr>Variace v koncentraci</vt:lpstr>
      <vt:lpstr>Plazmasféra</vt:lpstr>
      <vt:lpstr>Van Allenovy pásy</vt:lpstr>
      <vt:lpstr>Jihoatlantická anomálie</vt:lpstr>
      <vt:lpstr>Jihoatlantická anomálie</vt:lpstr>
      <vt:lpstr>Plazma v sluneční soustavě</vt:lpstr>
      <vt:lpstr>Sluneční vítr</vt:lpstr>
      <vt:lpstr>Polární záře - Norsko</vt:lpstr>
      <vt:lpstr>Magnetosféry planet</vt:lpstr>
      <vt:lpstr>Polární záře - Jupiter</vt:lpstr>
      <vt:lpstr>Kometární ohon</vt:lpstr>
      <vt:lpstr>Plazma v naší galaxii</vt:lpstr>
      <vt:lpstr>Mezihvězdné prostředí</vt:lpstr>
      <vt:lpstr>Akreční disky</vt:lpstr>
      <vt:lpstr>Akreční disky</vt:lpstr>
      <vt:lpstr>Výtrysky (jets)</vt:lpstr>
      <vt:lpstr>Výtrysky – M87</vt:lpstr>
      <vt:lpstr>Plazma v laboratoři</vt:lpstr>
      <vt:lpstr>Plazmové řezání</vt:lpstr>
      <vt:lpstr>Ošetření textilií</vt:lpstr>
      <vt:lpstr>Fúzní experimenty</vt:lpstr>
      <vt:lpstr>Stellarátor</vt:lpstr>
      <vt:lpstr>Tokamak</vt:lpstr>
      <vt:lpstr>Tokamak</vt:lpstr>
      <vt:lpstr>Pinč</vt:lpstr>
      <vt:lpstr>Inerciální fúze</vt:lpstr>
      <vt:lpstr>Inerciální fúze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Ionosféra Země</dc:title>
  <dc:creator>mirekh</dc:creator>
  <cp:lastModifiedBy>mirekh</cp:lastModifiedBy>
  <cp:revision>85</cp:revision>
  <dcterms:created xsi:type="dcterms:W3CDTF">2014-05-22T10:38:24Z</dcterms:created>
  <dcterms:modified xsi:type="dcterms:W3CDTF">2015-06-13T19:08:38Z</dcterms:modified>
</cp:coreProperties>
</file>