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m4a" ContentType="audio/mp4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573" r:id="rId2"/>
    <p:sldId id="600" r:id="rId3"/>
    <p:sldId id="603" r:id="rId4"/>
    <p:sldId id="584" r:id="rId5"/>
    <p:sldId id="586" r:id="rId6"/>
    <p:sldId id="582" r:id="rId7"/>
    <p:sldId id="365" r:id="rId8"/>
    <p:sldId id="624" r:id="rId9"/>
    <p:sldId id="625" r:id="rId10"/>
    <p:sldId id="626" r:id="rId11"/>
    <p:sldId id="627" r:id="rId12"/>
    <p:sldId id="630" r:id="rId13"/>
    <p:sldId id="637" r:id="rId14"/>
    <p:sldId id="631" r:id="rId15"/>
    <p:sldId id="632" r:id="rId16"/>
    <p:sldId id="633" r:id="rId17"/>
    <p:sldId id="634" r:id="rId18"/>
    <p:sldId id="670" r:id="rId19"/>
    <p:sldId id="364" r:id="rId20"/>
    <p:sldId id="664" r:id="rId21"/>
    <p:sldId id="665" r:id="rId22"/>
    <p:sldId id="583" r:id="rId23"/>
    <p:sldId id="606" r:id="rId24"/>
    <p:sldId id="647" r:id="rId25"/>
    <p:sldId id="648" r:id="rId26"/>
    <p:sldId id="592" r:id="rId27"/>
    <p:sldId id="645" r:id="rId28"/>
    <p:sldId id="607" r:id="rId29"/>
    <p:sldId id="621" r:id="rId30"/>
    <p:sldId id="652" r:id="rId31"/>
    <p:sldId id="609" r:id="rId32"/>
    <p:sldId id="636" r:id="rId33"/>
    <p:sldId id="662" r:id="rId34"/>
    <p:sldId id="581" r:id="rId35"/>
    <p:sldId id="410" r:id="rId36"/>
    <p:sldId id="411" r:id="rId37"/>
    <p:sldId id="576" r:id="rId38"/>
    <p:sldId id="646" r:id="rId39"/>
    <p:sldId id="612" r:id="rId40"/>
    <p:sldId id="638" r:id="rId41"/>
    <p:sldId id="639" r:id="rId42"/>
    <p:sldId id="640" r:id="rId43"/>
    <p:sldId id="641" r:id="rId44"/>
    <p:sldId id="642" r:id="rId45"/>
    <p:sldId id="623" r:id="rId46"/>
    <p:sldId id="577" r:id="rId47"/>
    <p:sldId id="667" r:id="rId48"/>
    <p:sldId id="666" r:id="rId49"/>
    <p:sldId id="668" r:id="rId50"/>
    <p:sldId id="649" r:id="rId51"/>
    <p:sldId id="658" r:id="rId52"/>
    <p:sldId id="659" r:id="rId53"/>
    <p:sldId id="660" r:id="rId54"/>
    <p:sldId id="650" r:id="rId55"/>
    <p:sldId id="578" r:id="rId56"/>
    <p:sldId id="643" r:id="rId57"/>
    <p:sldId id="644" r:id="rId58"/>
    <p:sldId id="669" r:id="rId59"/>
  </p:sldIdLst>
  <p:sldSz cx="9144000" cy="6858000" type="screen4x3"/>
  <p:notesSz cx="6645275" cy="9777413"/>
  <p:embeddedFontLst>
    <p:embeddedFont>
      <p:font typeface="Cambria" panose="02040503050406030204" pitchFamily="18" charset="0"/>
      <p:regular r:id="rId62"/>
      <p:bold r:id="rId63"/>
      <p:italic r:id="rId64"/>
      <p:boldItalic r:id="rId65"/>
    </p:embeddedFont>
    <p:embeddedFont>
      <p:font typeface="MS Mincho" panose="02020609040205080304" pitchFamily="49" charset="-128"/>
      <p:regular r:id="rId66"/>
    </p:embeddedFont>
    <p:embeddedFont>
      <p:font typeface="Monotype Sorts" panose="05000000000000000000" charset="2"/>
      <p:regular r:id="rId67"/>
    </p:embeddedFont>
    <p:embeddedFont>
      <p:font typeface="Calibri" panose="020F0502020204030204" pitchFamily="34" charset="0"/>
      <p:regular r:id="rId68"/>
      <p:bold r:id="rId69"/>
      <p:italic r:id="rId70"/>
      <p:boldItalic r:id="rId71"/>
    </p:embeddedFont>
    <p:embeddedFont>
      <p:font typeface="Arial Narrow" panose="020B0606020202030204" pitchFamily="34" charset="0"/>
      <p:regular r:id="rId72"/>
      <p:bold r:id="rId73"/>
      <p:italic r:id="rId74"/>
      <p:boldItalic r:id="rId75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6699"/>
    <a:srgbClr val="003399"/>
    <a:srgbClr val="006600"/>
    <a:srgbClr val="000066"/>
    <a:srgbClr val="006666"/>
    <a:srgbClr val="008080"/>
    <a:srgbClr val="FFFF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2779" autoAdjust="0"/>
  </p:normalViewPr>
  <p:slideViewPr>
    <p:cSldViewPr snapToGrid="0">
      <p:cViewPr varScale="1">
        <p:scale>
          <a:sx n="74" d="100"/>
          <a:sy n="74" d="100"/>
        </p:scale>
        <p:origin x="1254" y="66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2.fntdata"/><Relationship Id="rId68" Type="http://schemas.openxmlformats.org/officeDocument/2006/relationships/font" Target="fonts/font7.fntdata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5.fntdata"/><Relationship Id="rId74" Type="http://schemas.openxmlformats.org/officeDocument/2006/relationships/font" Target="fonts/font13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font" Target="fonts/font4.fntdata"/><Relationship Id="rId73" Type="http://schemas.openxmlformats.org/officeDocument/2006/relationships/font" Target="fonts/font12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font" Target="fonts/font8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font" Target="fonts/font9.fntdata"/><Relationship Id="rId75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png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42CE51C3-6448-4F0C-B65F-DB5AC4053D73}" type="datetime1">
              <a:rPr lang="cs-CZ"/>
              <a:pPr>
                <a:defRPr/>
              </a:pPr>
              <a:t>13.6.2014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D655001E-2928-4007-9EFB-35CF9CBBBF5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3476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069BB404-C325-496F-8343-DFDF0571B3BD}" type="datetime1">
              <a:rPr lang="cs-CZ"/>
              <a:pPr>
                <a:defRPr/>
              </a:pPr>
              <a:t>13.6.2014</a:t>
            </a:fld>
            <a:endParaRPr lang="cs-CZ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/>
            </a:lvl1pPr>
          </a:lstStyle>
          <a:p>
            <a:pPr>
              <a:defRPr/>
            </a:pPr>
            <a:fld id="{5C4BC4C0-4CB5-4C67-AADF-4C4C91FF899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825503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69BB404-C325-496F-8343-DFDF0571B3BD}" type="datetime1">
              <a:rPr lang="cs-CZ" smtClean="0"/>
              <a:pPr>
                <a:defRPr/>
              </a:pPr>
              <a:t>13.6.2014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C4BC4C0-4CB5-4C67-AADF-4C4C91FF8995}" type="slidenum">
              <a:rPr lang="cs-CZ" smtClean="0"/>
              <a:pPr>
                <a:defRPr/>
              </a:pPr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793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69BB404-C325-496F-8343-DFDF0571B3BD}" type="datetime1">
              <a:rPr lang="cs-CZ" smtClean="0"/>
              <a:pPr>
                <a:defRPr/>
              </a:pPr>
              <a:t>13.6.2014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C4BC4C0-4CB5-4C67-AADF-4C4C91FF8995}" type="slidenum">
              <a:rPr lang="cs-CZ" smtClean="0"/>
              <a:pPr>
                <a:defRPr/>
              </a:pPr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5364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69BB404-C325-496F-8343-DFDF0571B3BD}" type="datetime1">
              <a:rPr lang="cs-CZ" smtClean="0"/>
              <a:pPr>
                <a:defRPr/>
              </a:pPr>
              <a:t>13.6.2014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C4BC4C0-4CB5-4C67-AADF-4C4C91FF8995}" type="slidenum">
              <a:rPr lang="cs-CZ" smtClean="0"/>
              <a:pPr>
                <a:defRPr/>
              </a:pPr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784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69BB404-C325-496F-8343-DFDF0571B3BD}" type="datetime1">
              <a:rPr lang="cs-CZ" smtClean="0"/>
              <a:pPr>
                <a:defRPr/>
              </a:pPr>
              <a:t>13.6.2014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C4BC4C0-4CB5-4C67-AADF-4C4C91FF8995}" type="slidenum">
              <a:rPr lang="cs-CZ" smtClean="0"/>
              <a:pPr>
                <a:defRPr/>
              </a:pPr>
              <a:t>57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6946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3500438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 smtClean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anose="01010601010101010101" pitchFamily="2" charset="2"/>
              <a:buNone/>
              <a:defRPr sz="2400"/>
            </a:lvl1pPr>
          </a:lstStyle>
          <a:p>
            <a:pPr lvl="0"/>
            <a:r>
              <a:rPr lang="cs-CZ" noProof="0" smtClean="0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F334A-1C4E-45AE-A538-29EFAAEFEC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981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2093E-2D9E-4D77-8AD0-1970BF0AE5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6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C257C-960E-4350-922B-E1656081751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858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7C036-EBF5-43A7-A3F1-AC771D911A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917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656FA-D6A5-4A6E-A0EA-9CD105322F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341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4E9AD-FBAD-4425-8357-0A780AB16E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529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25502-F8A3-46F0-9399-E5E0E68E65B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772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6232C-2739-47E4-AFF1-6447159756A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989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17F64-CAFF-4BE2-AA2B-2F3F2406841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93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8A96C-A24C-421A-97E8-C7812D29BC2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600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59A18-985C-41C1-B405-55F357BC649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559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4AC5D-F4D3-47CE-B5CE-ACD79BD0AD2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4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upravíte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fld id="{D3DC09AF-C13F-4BF3-9E17-CCF79D31F74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9.wmf"/><Relationship Id="rId4" Type="http://schemas.openxmlformats.org/officeDocument/2006/relationships/image" Target="../media/image16.png"/><Relationship Id="rId9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4a"/><Relationship Id="rId3" Type="http://schemas.microsoft.com/office/2007/relationships/media" Target="../media/media3.m4a"/><Relationship Id="rId7" Type="http://schemas.microsoft.com/office/2007/relationships/media" Target="../media/media5.m4a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audio" Target="../media/media4.m4a"/><Relationship Id="rId11" Type="http://schemas.openxmlformats.org/officeDocument/2006/relationships/image" Target="../media/image22.png"/><Relationship Id="rId5" Type="http://schemas.microsoft.com/office/2007/relationships/media" Target="../media/media4.m4a"/><Relationship Id="rId10" Type="http://schemas.openxmlformats.org/officeDocument/2006/relationships/image" Target="../media/image21.png"/><Relationship Id="rId4" Type="http://schemas.openxmlformats.org/officeDocument/2006/relationships/audio" Target="../media/media3.m4a"/><Relationship Id="rId9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8.bin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4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4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4" Type="http://schemas.openxmlformats.org/officeDocument/2006/relationships/image" Target="../media/image7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3.mp4"/><Relationship Id="rId1" Type="http://schemas.microsoft.com/office/2007/relationships/media" Target="../media/media13.mp4"/><Relationship Id="rId5" Type="http://schemas.openxmlformats.org/officeDocument/2006/relationships/image" Target="../media/image74.png"/><Relationship Id="rId4" Type="http://schemas.openxmlformats.org/officeDocument/2006/relationships/notesSlide" Target="../notesSlides/notesSlide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187700" y="393700"/>
            <a:ext cx="5727700" cy="1247775"/>
          </a:xfrm>
        </p:spPr>
        <p:txBody>
          <a:bodyPr anchor="b"/>
          <a:lstStyle/>
          <a:p>
            <a:pPr>
              <a:lnSpc>
                <a:spcPct val="100000"/>
              </a:lnSpc>
            </a:pPr>
            <a:r>
              <a:rPr lang="cs-CZ" sz="3200" dirty="0" smtClean="0">
                <a:latin typeface="Arial" panose="020B0604020202020204" pitchFamily="34" charset="0"/>
              </a:rPr>
              <a:t>Magnetosféra Země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187700" y="2422525"/>
            <a:ext cx="561340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7" rIns="92075" bIns="46037"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50000"/>
              <a:buFont typeface="Monotype Sorts" panose="01010601010101010101" pitchFamily="2" charset="2"/>
              <a:buChar char="n"/>
              <a:defRPr kumimoji="1"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Monotype Sorts" panose="01010601010101010101" pitchFamily="2" charset="2"/>
              <a:buChar char="u"/>
              <a:defRPr kumimoji="1"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65000"/>
              <a:buFont typeface="Monotype Sorts" panose="01010601010101010101" pitchFamily="2" charset="2"/>
              <a:buChar char="F"/>
              <a:defRPr kumimoji="1"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00000"/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Monotype Sorts" panose="01010601010101010101" pitchFamily="2" charset="2"/>
              <a:buNone/>
            </a:pPr>
            <a:r>
              <a:rPr lang="cs-CZ" sz="2400" dirty="0">
                <a:solidFill>
                  <a:schemeClr val="tx2"/>
                </a:solidFill>
              </a:rPr>
              <a:t>Petr Kulhánek</a:t>
            </a:r>
          </a:p>
          <a:p>
            <a:pPr>
              <a:buFont typeface="Monotype Sorts" panose="01010601010101010101" pitchFamily="2" charset="2"/>
              <a:buNone/>
            </a:pPr>
            <a:endParaRPr lang="cs-CZ" sz="2000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cs-CZ" sz="2000" b="0" dirty="0" smtClean="0">
                <a:solidFill>
                  <a:schemeClr val="tx2"/>
                </a:solidFill>
              </a:rPr>
              <a:t>České vysoké učení technické v Praze</a:t>
            </a:r>
          </a:p>
          <a:p>
            <a:pPr>
              <a:buFont typeface="Monotype Sorts" panose="01010601010101010101" pitchFamily="2" charset="2"/>
              <a:buNone/>
            </a:pPr>
            <a:r>
              <a:rPr lang="cs-CZ" sz="2000" b="0" dirty="0" smtClean="0">
                <a:solidFill>
                  <a:schemeClr val="tx2"/>
                </a:solidFill>
              </a:rPr>
              <a:t>Hvězdárna </a:t>
            </a:r>
            <a:r>
              <a:rPr lang="cs-CZ" sz="2000" b="0" dirty="0">
                <a:solidFill>
                  <a:schemeClr val="tx2"/>
                </a:solidFill>
              </a:rPr>
              <a:t>a planetárium hl. m. Prahy </a:t>
            </a:r>
          </a:p>
          <a:p>
            <a:pPr>
              <a:buFont typeface="Monotype Sorts" panose="01010601010101010101" pitchFamily="2" charset="2"/>
              <a:buNone/>
            </a:pPr>
            <a:r>
              <a:rPr lang="cs-CZ" sz="2000" b="0" dirty="0" smtClean="0">
                <a:solidFill>
                  <a:schemeClr val="tx2"/>
                </a:solidFill>
              </a:rPr>
              <a:t>Aldebaran </a:t>
            </a:r>
            <a:r>
              <a:rPr lang="cs-CZ" sz="2000" b="0" dirty="0">
                <a:solidFill>
                  <a:schemeClr val="tx2"/>
                </a:solidFill>
              </a:rPr>
              <a:t>Group </a:t>
            </a:r>
            <a:r>
              <a:rPr lang="cs-CZ" sz="2000" b="0" dirty="0" err="1">
                <a:solidFill>
                  <a:schemeClr val="tx2"/>
                </a:solidFill>
              </a:rPr>
              <a:t>for</a:t>
            </a:r>
            <a:r>
              <a:rPr lang="cs-CZ" sz="2000" b="0" dirty="0">
                <a:solidFill>
                  <a:schemeClr val="tx2"/>
                </a:solidFill>
              </a:rPr>
              <a:t> </a:t>
            </a:r>
            <a:r>
              <a:rPr lang="cs-CZ" sz="2000" b="0" dirty="0" err="1">
                <a:solidFill>
                  <a:schemeClr val="tx2"/>
                </a:solidFill>
              </a:rPr>
              <a:t>Astrophysics</a:t>
            </a:r>
            <a:endParaRPr lang="cs-CZ" sz="2000" b="0" dirty="0">
              <a:solidFill>
                <a:schemeClr val="tx2"/>
              </a:solidFill>
            </a:endParaRPr>
          </a:p>
          <a:p>
            <a:pPr>
              <a:buFont typeface="Monotype Sorts" panose="01010601010101010101" pitchFamily="2" charset="2"/>
              <a:buNone/>
            </a:pPr>
            <a:endParaRPr lang="cs-CZ" sz="2000" b="0" dirty="0">
              <a:solidFill>
                <a:schemeClr val="tx2"/>
              </a:solidFill>
            </a:endParaRPr>
          </a:p>
          <a:p>
            <a:pPr>
              <a:buFont typeface="Monotype Sorts" panose="01010601010101010101" pitchFamily="2" charset="2"/>
              <a:buNone/>
            </a:pPr>
            <a:r>
              <a:rPr lang="cs-CZ" sz="2000" b="0" dirty="0">
                <a:solidFill>
                  <a:schemeClr val="tx2"/>
                </a:solidFill>
              </a:rPr>
              <a:t>kulhanek@aldebaran.cz</a:t>
            </a:r>
          </a:p>
          <a:p>
            <a:pPr>
              <a:buFont typeface="Monotype Sorts" panose="01010601010101010101" pitchFamily="2" charset="2"/>
              <a:buNone/>
            </a:pPr>
            <a:r>
              <a:rPr lang="cs-CZ" sz="2000" b="0" dirty="0">
                <a:solidFill>
                  <a:schemeClr val="tx2"/>
                </a:solidFill>
              </a:rPr>
              <a:t>www.aldebaran.cz</a:t>
            </a:r>
          </a:p>
        </p:txBody>
      </p:sp>
      <p:pic>
        <p:nvPicPr>
          <p:cNvPr id="5124" name="Picture 4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4419600"/>
            <a:ext cx="136207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1439863"/>
            <a:ext cx="1301750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209550" y="2884488"/>
          <a:ext cx="13589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4" name="CorelDRAW" r:id="rId5" imgW="4658400" imgH="3546360" progId="CorelDRAW.Graphic.12">
                  <p:embed/>
                </p:oleObj>
              </mc:Choice>
              <mc:Fallback>
                <p:oleObj name="CorelDRAW" r:id="rId5" imgW="4658400" imgH="3546360" progId="CorelDRAW.Graphic.12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2884488"/>
                        <a:ext cx="13589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3140" name="Picture 692" descr="-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73138" name="Group 690"/>
          <p:cNvGraphicFramePr>
            <a:graphicFrameLocks noGrp="1"/>
          </p:cNvGraphicFramePr>
          <p:nvPr/>
        </p:nvGraphicFramePr>
        <p:xfrm>
          <a:off x="795338" y="523875"/>
          <a:ext cx="7648575" cy="5275264"/>
        </p:xfrm>
        <a:graphic>
          <a:graphicData uri="http://schemas.openxmlformats.org/drawingml/2006/table">
            <a:tbl>
              <a:tblPr/>
              <a:tblGrid>
                <a:gridCol w="3783012"/>
                <a:gridCol w="3865563"/>
              </a:tblGrid>
              <a:tr h="695325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cs-CZ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336699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Typické parametry blesku mezi mrakem a zemí</a:t>
                      </a:r>
                      <a:endParaRPr kumimoji="1" lang="cs-C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cs-C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délka vodivého kanálu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kilometry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průměr kanálu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~ 5 cm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rychlost vytváření kanálu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~ 220 000 km/h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teplota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~ 30 000 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elektrický proud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~ 30 000 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potenciálový spád v kanálu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~ 100 V na metr délky kanálu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potenciálový rozdíl v mraku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až</a:t>
                      </a: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 100</a:t>
                      </a: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M</a:t>
                      </a: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</a:rPr>
                        <a:t>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přemístěný náboj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~ 10 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uvolněná energie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~ 100 kWh (400 MJ)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nejvyšší okamžitý výkon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až</a:t>
                      </a: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 1 TW (nikoli po celou dobu)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tlak v kanálu blesku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~ 5 </a:t>
                      </a:r>
                      <a:r>
                        <a:rPr kumimoji="1" lang="cs-CZ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Calibri" pitchFamily="34" charset="0"/>
                        </a:rPr>
                        <a:t>atm</a:t>
                      </a:r>
                      <a:endParaRPr kumimoji="1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MS Mincho" pitchFamily="49" charset="-128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8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4804" name="Picture 4" descr="((0))st_lightning_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0"/>
            <a:ext cx="7810500" cy="6858000"/>
          </a:xfrm>
          <a:prstGeom prst="rect">
            <a:avLst/>
          </a:prstGeom>
          <a:noFill/>
        </p:spPr>
      </p:pic>
      <p:sp>
        <p:nvSpPr>
          <p:cNvPr id="844805" name="Rectangle 5"/>
          <p:cNvSpPr>
            <a:spLocks noChangeArrowheads="1"/>
          </p:cNvSpPr>
          <p:nvPr/>
        </p:nvSpPr>
        <p:spPr bwMode="auto">
          <a:xfrm rot="16200000">
            <a:off x="-810418" y="2778919"/>
            <a:ext cx="2971800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 anchor="ctr"/>
          <a:lstStyle/>
          <a:p>
            <a:pPr algn="l">
              <a:lnSpc>
                <a:spcPct val="70000"/>
              </a:lnSpc>
            </a:pPr>
            <a:r>
              <a:rPr lang="cs-CZ" sz="3200" b="1">
                <a:solidFill>
                  <a:schemeClr val="tx2"/>
                </a:solidFill>
                <a:latin typeface="Arial Narrow" pitchFamily="34" charset="0"/>
              </a:rPr>
              <a:t> Druhy blesků</a:t>
            </a:r>
          </a:p>
        </p:txBody>
      </p:sp>
    </p:spTree>
    <p:extLst>
      <p:ext uri="{BB962C8B-B14F-4D97-AF65-F5344CB8AC3E}">
        <p14:creationId xmlns:p14="http://schemas.microsoft.com/office/powerpoint/2010/main" val="247380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46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7299" name="Object 3"/>
          <p:cNvGraphicFramePr>
            <a:graphicFrameLocks noGrp="1" noChangeAspect="1"/>
          </p:cNvGraphicFramePr>
          <p:nvPr>
            <p:ph/>
          </p:nvPr>
        </p:nvGraphicFramePr>
        <p:xfrm>
          <a:off x="2020888" y="0"/>
          <a:ext cx="5173662" cy="681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76" name="PHOTO-PAINT" r:id="rId3" imgW="6135636" imgH="8132080" progId="CorelPhotoPaint.Image.12">
                  <p:embed/>
                </p:oleObj>
              </mc:Choice>
              <mc:Fallback>
                <p:oleObj name="PHOTO-PAINT" r:id="rId3" imgW="6135636" imgH="8132080" progId="CorelPhotoPaint.Imag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0888" y="0"/>
                        <a:ext cx="5173662" cy="681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7301" name="Rectangle 5"/>
          <p:cNvSpPr>
            <a:spLocks noChangeArrowheads="1"/>
          </p:cNvSpPr>
          <p:nvPr/>
        </p:nvSpPr>
        <p:spPr bwMode="auto">
          <a:xfrm>
            <a:off x="5727700" y="5562600"/>
            <a:ext cx="1384300" cy="12954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567305" name="Line 9"/>
          <p:cNvSpPr>
            <a:spLocks noChangeShapeType="1"/>
          </p:cNvSpPr>
          <p:nvPr/>
        </p:nvSpPr>
        <p:spPr bwMode="auto">
          <a:xfrm flipV="1">
            <a:off x="1181100" y="444500"/>
            <a:ext cx="0" cy="660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67306" name="Line 10"/>
          <p:cNvSpPr>
            <a:spLocks noChangeShapeType="1"/>
          </p:cNvSpPr>
          <p:nvPr/>
        </p:nvSpPr>
        <p:spPr bwMode="auto">
          <a:xfrm>
            <a:off x="7404100" y="6527800"/>
            <a:ext cx="11303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graphicFrame>
        <p:nvGraphicFramePr>
          <p:cNvPr id="567307" name="Object 11"/>
          <p:cNvGraphicFramePr>
            <a:graphicFrameLocks noChangeAspect="1"/>
          </p:cNvGraphicFramePr>
          <p:nvPr/>
        </p:nvGraphicFramePr>
        <p:xfrm>
          <a:off x="503238" y="608013"/>
          <a:ext cx="550862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77" name="Equation" r:id="rId5" imgW="380880" imgH="228600" progId="Equation.DSMT4">
                  <p:embed/>
                </p:oleObj>
              </mc:Choice>
              <mc:Fallback>
                <p:oleObj name="Equation" r:id="rId5" imgW="3808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238" y="608013"/>
                        <a:ext cx="550862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7308" name="Object 12"/>
          <p:cNvGraphicFramePr>
            <a:graphicFrameLocks noChangeAspect="1"/>
          </p:cNvGraphicFramePr>
          <p:nvPr/>
        </p:nvGraphicFramePr>
        <p:xfrm>
          <a:off x="7543800" y="6038850"/>
          <a:ext cx="839788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78" name="Equation" r:id="rId7" imgW="583920" imgH="342720" progId="Equation.DSMT4">
                  <p:embed/>
                </p:oleObj>
              </mc:Choice>
              <mc:Fallback>
                <p:oleObj name="Equation" r:id="rId7" imgW="58392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3800" y="6038850"/>
                        <a:ext cx="839788" cy="493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7309" name="Object 13"/>
          <p:cNvGraphicFramePr>
            <a:graphicFrameLocks noChangeAspect="1"/>
          </p:cNvGraphicFramePr>
          <p:nvPr/>
        </p:nvGraphicFramePr>
        <p:xfrm>
          <a:off x="1257300" y="4621213"/>
          <a:ext cx="90805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79" name="Equation" r:id="rId9" imgW="711000" imgH="228600" progId="Equation.DSMT4">
                  <p:embed/>
                </p:oleObj>
              </mc:Choice>
              <mc:Fallback>
                <p:oleObj name="Equation" r:id="rId9" imgW="7110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7300" y="4621213"/>
                        <a:ext cx="90805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7316" name="Object 20"/>
          <p:cNvGraphicFramePr>
            <a:graphicFrameLocks noChangeAspect="1"/>
          </p:cNvGraphicFramePr>
          <p:nvPr/>
        </p:nvGraphicFramePr>
        <p:xfrm>
          <a:off x="4140200" y="6572250"/>
          <a:ext cx="9080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80" name="Equation" r:id="rId11" imgW="711000" imgH="253800" progId="Equation.DSMT4">
                  <p:embed/>
                </p:oleObj>
              </mc:Choice>
              <mc:Fallback>
                <p:oleObj name="Equation" r:id="rId11" imgW="71100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6572250"/>
                        <a:ext cx="9080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694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810" name="Rectangle 2"/>
          <p:cNvSpPr>
            <a:spLocks noChangeArrowheads="1"/>
          </p:cNvSpPr>
          <p:nvPr/>
        </p:nvSpPr>
        <p:spPr bwMode="auto">
          <a:xfrm>
            <a:off x="0" y="0"/>
            <a:ext cx="710088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 anchor="ctr"/>
          <a:lstStyle/>
          <a:p>
            <a:pPr algn="l">
              <a:lnSpc>
                <a:spcPct val="70000"/>
              </a:lnSpc>
            </a:pPr>
            <a:r>
              <a:rPr lang="cs-CZ" sz="3200" b="1">
                <a:solidFill>
                  <a:schemeClr val="tx2"/>
                </a:solidFill>
                <a:latin typeface="Arial Narrow" pitchFamily="34" charset="0"/>
              </a:rPr>
              <a:t>Hvizdy, lví řevy a chóry</a:t>
            </a:r>
          </a:p>
        </p:txBody>
      </p:sp>
      <p:pic>
        <p:nvPicPr>
          <p:cNvPr id="887811" name="Picture 3" descr="06_hvizd_cho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13200" y="700088"/>
            <a:ext cx="4651375" cy="6157912"/>
          </a:xfrm>
          <a:prstGeom prst="rect">
            <a:avLst/>
          </a:prstGeom>
          <a:noFill/>
        </p:spPr>
      </p:pic>
      <p:pic>
        <p:nvPicPr>
          <p:cNvPr id="2" name="11_Hvizdy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04092" y="1434061"/>
            <a:ext cx="609600" cy="609600"/>
          </a:xfrm>
          <a:prstGeom prst="rect">
            <a:avLst/>
          </a:prstGeom>
        </p:spPr>
      </p:pic>
      <p:pic>
        <p:nvPicPr>
          <p:cNvPr id="3" name="11_Hvizdy_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04092" y="2605454"/>
            <a:ext cx="609600" cy="609600"/>
          </a:xfrm>
          <a:prstGeom prst="rect">
            <a:avLst/>
          </a:prstGeom>
        </p:spPr>
      </p:pic>
      <p:pic>
        <p:nvPicPr>
          <p:cNvPr id="4" name="11_Lion_Roar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04092" y="3776847"/>
            <a:ext cx="609600" cy="609600"/>
          </a:xfrm>
          <a:prstGeom prst="rect">
            <a:avLst/>
          </a:prstGeom>
        </p:spPr>
      </p:pic>
      <p:pic>
        <p:nvPicPr>
          <p:cNvPr id="5" name="11_Sbor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04092" y="4948240"/>
            <a:ext cx="609600" cy="60960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1788495" y="1584972"/>
            <a:ext cx="8543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chemeClr val="tx2"/>
                </a:solidFill>
              </a:rPr>
              <a:t>Hvizdy 1</a:t>
            </a:r>
            <a:endParaRPr lang="cs-CZ" dirty="0">
              <a:solidFill>
                <a:schemeClr val="tx2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767257" y="2758583"/>
            <a:ext cx="8543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chemeClr val="tx2"/>
                </a:solidFill>
              </a:rPr>
              <a:t>Hvizdy 2</a:t>
            </a:r>
            <a:endParaRPr lang="cs-CZ" dirty="0">
              <a:solidFill>
                <a:schemeClr val="tx2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1784553" y="3934147"/>
            <a:ext cx="790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chemeClr val="tx2"/>
                </a:solidFill>
              </a:rPr>
              <a:t>Lví řevy</a:t>
            </a:r>
            <a:endParaRPr lang="cs-CZ" dirty="0">
              <a:solidFill>
                <a:schemeClr val="tx2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1784553" y="5105805"/>
            <a:ext cx="6431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>
                <a:solidFill>
                  <a:schemeClr val="tx2"/>
                </a:solidFill>
              </a:rPr>
              <a:t>Chóry</a:t>
            </a:r>
            <a:endParaRPr lang="cs-CZ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77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7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89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715" name="Rectangle 3"/>
          <p:cNvSpPr>
            <a:spLocks noChangeArrowheads="1"/>
          </p:cNvSpPr>
          <p:nvPr/>
        </p:nvSpPr>
        <p:spPr bwMode="auto">
          <a:xfrm>
            <a:off x="0" y="38100"/>
            <a:ext cx="6315075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 anchor="ctr"/>
          <a:lstStyle/>
          <a:p>
            <a:pPr algn="l">
              <a:lnSpc>
                <a:spcPct val="70000"/>
              </a:lnSpc>
            </a:pPr>
            <a:r>
              <a:rPr lang="cs-CZ" sz="3200" b="1">
                <a:solidFill>
                  <a:schemeClr val="tx2"/>
                </a:solidFill>
                <a:latin typeface="Arial Narrow" pitchFamily="34" charset="0"/>
              </a:rPr>
              <a:t> Čínské pozorování 23. 7. 2012</a:t>
            </a:r>
          </a:p>
        </p:txBody>
      </p:sp>
      <p:sp>
        <p:nvSpPr>
          <p:cNvPr id="883720" name="Text Box 8"/>
          <p:cNvSpPr txBox="1">
            <a:spLocks noChangeArrowheads="1"/>
          </p:cNvSpPr>
          <p:nvPr/>
        </p:nvSpPr>
        <p:spPr bwMode="auto">
          <a:xfrm>
            <a:off x="238125" y="546100"/>
            <a:ext cx="29368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cs-CZ" sz="1600" b="0" dirty="0">
                <a:solidFill>
                  <a:schemeClr val="tx2"/>
                </a:solidFill>
              </a:rPr>
              <a:t> </a:t>
            </a:r>
            <a:r>
              <a:rPr lang="cs-CZ" sz="1600" b="0" dirty="0" err="1">
                <a:solidFill>
                  <a:schemeClr val="tx2"/>
                </a:solidFill>
              </a:rPr>
              <a:t>Qinghai</a:t>
            </a:r>
            <a:r>
              <a:rPr lang="cs-CZ" sz="1600" b="0" dirty="0">
                <a:solidFill>
                  <a:schemeClr val="tx2"/>
                </a:solidFill>
              </a:rPr>
              <a:t> </a:t>
            </a:r>
            <a:r>
              <a:rPr lang="cs-CZ" sz="1600" b="0" dirty="0" err="1">
                <a:solidFill>
                  <a:schemeClr val="tx2"/>
                </a:solidFill>
              </a:rPr>
              <a:t>Plateau</a:t>
            </a:r>
            <a:r>
              <a:rPr lang="cs-CZ" sz="1600" b="0" dirty="0">
                <a:solidFill>
                  <a:schemeClr val="tx2"/>
                </a:solidFill>
              </a:rPr>
              <a:t>, 2 350 m n. m.</a:t>
            </a:r>
          </a:p>
          <a:p>
            <a:pPr algn="l">
              <a:buFontTx/>
              <a:buChar char="•"/>
            </a:pPr>
            <a:r>
              <a:rPr lang="cs-CZ" sz="1600" b="0" dirty="0" smtClean="0">
                <a:solidFill>
                  <a:schemeClr val="tx2"/>
                </a:solidFill>
              </a:rPr>
              <a:t> 21:54:59 </a:t>
            </a:r>
            <a:r>
              <a:rPr lang="cs-CZ" sz="1600" b="0" dirty="0">
                <a:solidFill>
                  <a:schemeClr val="tx2"/>
                </a:solidFill>
              </a:rPr>
              <a:t>Pekingského času</a:t>
            </a:r>
          </a:p>
          <a:p>
            <a:pPr algn="l">
              <a:buFontTx/>
              <a:buChar char="•"/>
            </a:pPr>
            <a:r>
              <a:rPr lang="cs-CZ" sz="1600" dirty="0">
                <a:solidFill>
                  <a:schemeClr val="tx2"/>
                </a:solidFill>
              </a:rPr>
              <a:t> </a:t>
            </a:r>
            <a:r>
              <a:rPr lang="cs-CZ" sz="1600" b="0" dirty="0">
                <a:solidFill>
                  <a:schemeClr val="tx2"/>
                </a:solidFill>
              </a:rPr>
              <a:t>publikace leden 2014</a:t>
            </a:r>
          </a:p>
        </p:txBody>
      </p:sp>
      <p:pic>
        <p:nvPicPr>
          <p:cNvPr id="883734" name="Picture 22" descr="vyvo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59163"/>
            <a:ext cx="9144000" cy="3398837"/>
          </a:xfrm>
          <a:prstGeom prst="rect">
            <a:avLst/>
          </a:prstGeom>
          <a:noFill/>
        </p:spPr>
      </p:pic>
      <p:sp>
        <p:nvSpPr>
          <p:cNvPr id="883735" name="Text Box 23"/>
          <p:cNvSpPr txBox="1">
            <a:spLocks noChangeArrowheads="1"/>
          </p:cNvSpPr>
          <p:nvPr/>
        </p:nvSpPr>
        <p:spPr bwMode="auto">
          <a:xfrm>
            <a:off x="5197475" y="123825"/>
            <a:ext cx="3749675" cy="1568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cs-CZ" sz="1600">
                <a:solidFill>
                  <a:schemeClr val="tx2"/>
                </a:solidFill>
              </a:rPr>
              <a:t> </a:t>
            </a:r>
            <a:r>
              <a:rPr lang="cs-CZ" sz="1600" b="1">
                <a:solidFill>
                  <a:srgbClr val="FF0000"/>
                </a:solidFill>
              </a:rPr>
              <a:t>vysokorychlostní kamera</a:t>
            </a:r>
          </a:p>
          <a:p>
            <a:pPr algn="l">
              <a:buFontTx/>
              <a:buChar char="•"/>
            </a:pPr>
            <a:r>
              <a:rPr lang="cs-CZ" sz="1600">
                <a:solidFill>
                  <a:schemeClr val="tx2"/>
                </a:solidFill>
              </a:rPr>
              <a:t> 3000 snímků/sec, černobíle</a:t>
            </a:r>
          </a:p>
          <a:p>
            <a:pPr algn="l">
              <a:buFontTx/>
              <a:buChar char="•"/>
            </a:pPr>
            <a:r>
              <a:rPr lang="cs-CZ" sz="1600">
                <a:solidFill>
                  <a:schemeClr val="tx2"/>
                </a:solidFill>
              </a:rPr>
              <a:t> 1280×400 px</a:t>
            </a:r>
          </a:p>
          <a:p>
            <a:pPr algn="l">
              <a:buFontTx/>
              <a:buChar char="•"/>
            </a:pPr>
            <a:r>
              <a:rPr lang="cs-CZ" sz="1600">
                <a:solidFill>
                  <a:schemeClr val="tx2"/>
                </a:solidFill>
              </a:rPr>
              <a:t> 400 až 1000 nm</a:t>
            </a:r>
          </a:p>
          <a:p>
            <a:pPr algn="l">
              <a:buFontTx/>
              <a:buChar char="•"/>
            </a:pPr>
            <a:r>
              <a:rPr lang="cs-CZ" sz="1600">
                <a:solidFill>
                  <a:schemeClr val="tx2"/>
                </a:solidFill>
              </a:rPr>
              <a:t> spektrograf 600 vrypů na mm</a:t>
            </a:r>
          </a:p>
          <a:p>
            <a:pPr algn="l">
              <a:buFontTx/>
              <a:buChar char="•"/>
            </a:pPr>
            <a:r>
              <a:rPr lang="cs-CZ" sz="1600">
                <a:solidFill>
                  <a:schemeClr val="tx2"/>
                </a:solidFill>
              </a:rPr>
              <a:t> </a:t>
            </a:r>
            <a:r>
              <a:rPr lang="cs-CZ" sz="1600">
                <a:solidFill>
                  <a:srgbClr val="009999"/>
                </a:solidFill>
              </a:rPr>
              <a:t>záznam od 0,78 s, celkem 2 360 snímků</a:t>
            </a:r>
            <a:endParaRPr lang="cs-CZ" sz="1600">
              <a:solidFill>
                <a:schemeClr val="tx2"/>
              </a:solidFill>
            </a:endParaRPr>
          </a:p>
        </p:txBody>
      </p:sp>
      <p:sp>
        <p:nvSpPr>
          <p:cNvPr id="883736" name="Text Box 24"/>
          <p:cNvSpPr txBox="1">
            <a:spLocks noChangeArrowheads="1"/>
          </p:cNvSpPr>
          <p:nvPr/>
        </p:nvSpPr>
        <p:spPr bwMode="auto">
          <a:xfrm>
            <a:off x="5194300" y="1797050"/>
            <a:ext cx="2930525" cy="1568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cs-CZ" sz="1600">
                <a:solidFill>
                  <a:schemeClr val="tx2"/>
                </a:solidFill>
              </a:rPr>
              <a:t> </a:t>
            </a:r>
            <a:r>
              <a:rPr lang="cs-CZ" sz="1600" b="1">
                <a:solidFill>
                  <a:srgbClr val="FF0000"/>
                </a:solidFill>
              </a:rPr>
              <a:t>digitální videokamera</a:t>
            </a:r>
          </a:p>
          <a:p>
            <a:pPr algn="l">
              <a:buFontTx/>
              <a:buChar char="•"/>
            </a:pPr>
            <a:r>
              <a:rPr lang="cs-CZ" sz="1600">
                <a:solidFill>
                  <a:schemeClr val="tx2"/>
                </a:solidFill>
              </a:rPr>
              <a:t> 50 snímků/sec, barevně</a:t>
            </a:r>
          </a:p>
          <a:p>
            <a:pPr algn="l">
              <a:buFontTx/>
              <a:buChar char="•"/>
            </a:pPr>
            <a:r>
              <a:rPr lang="cs-CZ" sz="1600">
                <a:solidFill>
                  <a:schemeClr val="tx2"/>
                </a:solidFill>
              </a:rPr>
              <a:t> 640×480 px</a:t>
            </a:r>
          </a:p>
          <a:p>
            <a:pPr algn="l">
              <a:buFontTx/>
              <a:buChar char="•"/>
            </a:pPr>
            <a:r>
              <a:rPr lang="cs-CZ" sz="1600">
                <a:solidFill>
                  <a:schemeClr val="tx2"/>
                </a:solidFill>
              </a:rPr>
              <a:t> 400 až 690 nm</a:t>
            </a:r>
          </a:p>
          <a:p>
            <a:pPr algn="l">
              <a:buFontTx/>
              <a:buChar char="•"/>
            </a:pPr>
            <a:r>
              <a:rPr lang="cs-CZ" sz="1600">
                <a:solidFill>
                  <a:schemeClr val="tx2"/>
                </a:solidFill>
              </a:rPr>
              <a:t> spektrograf 600 vrypů na mm</a:t>
            </a:r>
          </a:p>
          <a:p>
            <a:pPr algn="l">
              <a:buFontTx/>
              <a:buChar char="•"/>
            </a:pPr>
            <a:r>
              <a:rPr lang="cs-CZ" sz="1600">
                <a:solidFill>
                  <a:schemeClr val="tx2"/>
                </a:solidFill>
              </a:rPr>
              <a:t> </a:t>
            </a:r>
            <a:r>
              <a:rPr lang="cs-CZ" sz="1600">
                <a:solidFill>
                  <a:srgbClr val="009999"/>
                </a:solidFill>
              </a:rPr>
              <a:t>záznam kompletní, 82 snímků</a:t>
            </a:r>
            <a:endParaRPr lang="cs-CZ" sz="1600">
              <a:solidFill>
                <a:schemeClr val="tx2"/>
              </a:solidFill>
            </a:endParaRPr>
          </a:p>
        </p:txBody>
      </p:sp>
      <p:sp>
        <p:nvSpPr>
          <p:cNvPr id="883737" name="Text Box 25"/>
          <p:cNvSpPr txBox="1">
            <a:spLocks noChangeArrowheads="1"/>
          </p:cNvSpPr>
          <p:nvPr/>
        </p:nvSpPr>
        <p:spPr bwMode="auto">
          <a:xfrm>
            <a:off x="244475" y="1285875"/>
            <a:ext cx="4079875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cs-CZ" sz="1600" dirty="0">
                <a:solidFill>
                  <a:schemeClr val="tx2"/>
                </a:solidFill>
              </a:rPr>
              <a:t> </a:t>
            </a:r>
            <a:r>
              <a:rPr lang="cs-CZ" sz="1600" b="0" dirty="0">
                <a:solidFill>
                  <a:schemeClr val="tx2"/>
                </a:solidFill>
              </a:rPr>
              <a:t>velikost objektu 5m?</a:t>
            </a:r>
          </a:p>
          <a:p>
            <a:pPr algn="l">
              <a:buFontTx/>
              <a:buChar char="•"/>
            </a:pPr>
            <a:r>
              <a:rPr lang="cs-CZ" sz="1600" b="0" dirty="0">
                <a:solidFill>
                  <a:schemeClr val="tx2"/>
                </a:solidFill>
              </a:rPr>
              <a:t> vzdálenost 1 km</a:t>
            </a:r>
          </a:p>
          <a:p>
            <a:pPr algn="l">
              <a:buFontTx/>
              <a:buChar char="•"/>
            </a:pPr>
            <a:r>
              <a:rPr lang="cs-CZ" sz="1600" b="0" dirty="0">
                <a:solidFill>
                  <a:schemeClr val="tx2"/>
                </a:solidFill>
              </a:rPr>
              <a:t> rychlost 8,6 m/s</a:t>
            </a:r>
          </a:p>
          <a:p>
            <a:pPr algn="l">
              <a:buFontTx/>
              <a:buChar char="•"/>
            </a:pPr>
            <a:r>
              <a:rPr lang="cs-CZ" sz="1600" b="0" dirty="0">
                <a:solidFill>
                  <a:schemeClr val="tx2"/>
                </a:solidFill>
              </a:rPr>
              <a:t> čáry Si, Ca </a:t>
            </a:r>
          </a:p>
          <a:p>
            <a:pPr algn="l">
              <a:buFontTx/>
              <a:buChar char="•"/>
            </a:pPr>
            <a:r>
              <a:rPr lang="cs-CZ" sz="1600" b="0" dirty="0">
                <a:solidFill>
                  <a:schemeClr val="tx2"/>
                </a:solidFill>
              </a:rPr>
              <a:t> fialově bílý, na konci oranžový až červený</a:t>
            </a:r>
          </a:p>
          <a:p>
            <a:pPr algn="l">
              <a:buFontTx/>
              <a:buChar char="•"/>
            </a:pPr>
            <a:r>
              <a:rPr lang="cs-CZ" sz="1600" b="0" dirty="0">
                <a:solidFill>
                  <a:schemeClr val="tx2"/>
                </a:solidFill>
              </a:rPr>
              <a:t> oscilace 99,4 Hz (vedení?)</a:t>
            </a:r>
          </a:p>
          <a:p>
            <a:pPr algn="l">
              <a:buFontTx/>
              <a:buChar char="•"/>
            </a:pPr>
            <a:r>
              <a:rPr lang="cs-CZ" sz="1600" b="0" dirty="0">
                <a:solidFill>
                  <a:schemeClr val="tx2"/>
                </a:solidFill>
              </a:rPr>
              <a:t> doba trvání: 1,64 sekundy</a:t>
            </a:r>
          </a:p>
        </p:txBody>
      </p:sp>
    </p:spTree>
    <p:extLst>
      <p:ext uri="{BB962C8B-B14F-4D97-AF65-F5344CB8AC3E}">
        <p14:creationId xmlns:p14="http://schemas.microsoft.com/office/powerpoint/2010/main" val="160807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9860" name="Picture 4" descr="spektrum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97263"/>
            <a:ext cx="9144000" cy="3408362"/>
          </a:xfrm>
          <a:prstGeom prst="rect">
            <a:avLst/>
          </a:prstGeom>
          <a:noFill/>
        </p:spPr>
      </p:pic>
      <p:pic>
        <p:nvPicPr>
          <p:cNvPr id="889861" name="Picture 5" descr="spektrum_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4400" y="633413"/>
            <a:ext cx="5556250" cy="2627312"/>
          </a:xfrm>
          <a:prstGeom prst="rect">
            <a:avLst/>
          </a:prstGeom>
          <a:noFill/>
        </p:spPr>
      </p:pic>
      <p:graphicFrame>
        <p:nvGraphicFramePr>
          <p:cNvPr id="889866" name="Object 10"/>
          <p:cNvGraphicFramePr>
            <a:graphicFrameLocks noGrp="1" noChangeAspect="1"/>
          </p:cNvGraphicFramePr>
          <p:nvPr>
            <p:ph/>
          </p:nvPr>
        </p:nvGraphicFramePr>
        <p:xfrm>
          <a:off x="479425" y="647700"/>
          <a:ext cx="2408238" cy="252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82" name="PHOTO-PAINT" r:id="rId5" imgW="7060317" imgH="7403175" progId="CorelPhotoPaint.Image.12">
                  <p:embed/>
                </p:oleObj>
              </mc:Choice>
              <mc:Fallback>
                <p:oleObj name="PHOTO-PAINT" r:id="rId5" imgW="7060317" imgH="7403175" progId="CorelPhotoPaint.Imag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647700"/>
                        <a:ext cx="2408238" cy="2524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1" y="73268"/>
            <a:ext cx="4369777" cy="594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 anchor="ctr"/>
          <a:lstStyle/>
          <a:p>
            <a:pPr algn="l">
              <a:lnSpc>
                <a:spcPct val="70000"/>
              </a:lnSpc>
            </a:pPr>
            <a:r>
              <a:rPr lang="cs-CZ" sz="3200" b="1" dirty="0">
                <a:solidFill>
                  <a:schemeClr val="tx2"/>
                </a:solidFill>
                <a:latin typeface="Arial Narrow" pitchFamily="34" charset="0"/>
              </a:rPr>
              <a:t> Čínské pozorování</a:t>
            </a:r>
          </a:p>
        </p:txBody>
      </p:sp>
    </p:spTree>
    <p:extLst>
      <p:ext uri="{BB962C8B-B14F-4D97-AF65-F5344CB8AC3E}">
        <p14:creationId xmlns:p14="http://schemas.microsoft.com/office/powerpoint/2010/main" val="164802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ChangeArrowheads="1"/>
          </p:cNvSpPr>
          <p:nvPr/>
        </p:nvSpPr>
        <p:spPr bwMode="auto">
          <a:xfrm>
            <a:off x="-1" y="73268"/>
            <a:ext cx="4369777" cy="594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 anchor="ctr"/>
          <a:lstStyle/>
          <a:p>
            <a:pPr algn="l">
              <a:lnSpc>
                <a:spcPct val="70000"/>
              </a:lnSpc>
            </a:pPr>
            <a:r>
              <a:rPr lang="cs-CZ" sz="3200" b="1" dirty="0">
                <a:solidFill>
                  <a:schemeClr val="tx2"/>
                </a:solidFill>
                <a:latin typeface="Arial Narrow" pitchFamily="34" charset="0"/>
              </a:rPr>
              <a:t> Čínské pozorování</a:t>
            </a:r>
          </a:p>
        </p:txBody>
      </p:sp>
      <p:pic>
        <p:nvPicPr>
          <p:cNvPr id="2" name="BallLigthnin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761" y="945174"/>
            <a:ext cx="7004539" cy="5253404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 bwMode="auto">
          <a:xfrm>
            <a:off x="1204546" y="1019908"/>
            <a:ext cx="1600200" cy="65063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25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906" name="Rectangle 2"/>
          <p:cNvSpPr>
            <a:spLocks noChangeArrowheads="1"/>
          </p:cNvSpPr>
          <p:nvPr/>
        </p:nvSpPr>
        <p:spPr bwMode="auto">
          <a:xfrm>
            <a:off x="-1" y="73268"/>
            <a:ext cx="4369777" cy="594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 anchor="ctr"/>
          <a:lstStyle/>
          <a:p>
            <a:pPr algn="l">
              <a:lnSpc>
                <a:spcPct val="70000"/>
              </a:lnSpc>
            </a:pPr>
            <a:r>
              <a:rPr lang="cs-CZ" sz="3200" b="1" dirty="0">
                <a:solidFill>
                  <a:schemeClr val="tx2"/>
                </a:solidFill>
                <a:latin typeface="Arial Narrow" pitchFamily="34" charset="0"/>
              </a:rPr>
              <a:t> </a:t>
            </a:r>
            <a:r>
              <a:rPr lang="cs-CZ" sz="3200" b="1" dirty="0" err="1" smtClean="0">
                <a:solidFill>
                  <a:schemeClr val="tx2"/>
                </a:solidFill>
                <a:latin typeface="Arial Narrow" pitchFamily="34" charset="0"/>
              </a:rPr>
              <a:t>Schumannova</a:t>
            </a:r>
            <a:r>
              <a:rPr lang="cs-CZ" sz="3200" b="1" dirty="0" smtClean="0">
                <a:solidFill>
                  <a:schemeClr val="tx2"/>
                </a:solidFill>
                <a:latin typeface="Arial Narrow" pitchFamily="34" charset="0"/>
              </a:rPr>
              <a:t> rezonance</a:t>
            </a:r>
            <a:endParaRPr lang="cs-CZ" sz="3200" b="1" dirty="0">
              <a:solidFill>
                <a:schemeClr val="tx2"/>
              </a:solidFill>
              <a:latin typeface="Arial Narrow" pitchFamily="34" charset="0"/>
            </a:endParaRPr>
          </a:p>
        </p:txBody>
      </p:sp>
      <p:pic>
        <p:nvPicPr>
          <p:cNvPr id="4" name="Schuman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31" y="1024674"/>
            <a:ext cx="9145431" cy="5144305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5898524" y="6356161"/>
            <a:ext cx="30716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>
                <a:solidFill>
                  <a:schemeClr val="tx2"/>
                </a:solidFill>
                <a:latin typeface="+mn-lt"/>
              </a:rPr>
              <a:t>Winfried Otto </a:t>
            </a:r>
            <a:r>
              <a:rPr lang="cs-CZ" sz="1600" b="0" dirty="0" err="1" smtClean="0">
                <a:solidFill>
                  <a:schemeClr val="tx2"/>
                </a:solidFill>
                <a:latin typeface="+mn-lt"/>
              </a:rPr>
              <a:t>Schumann</a:t>
            </a:r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 (1952)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235871" y="592529"/>
            <a:ext cx="40751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b="0" dirty="0" smtClean="0">
                <a:solidFill>
                  <a:schemeClr val="tx2"/>
                </a:solidFill>
                <a:latin typeface="+mn-lt"/>
              </a:rPr>
              <a:t>3 až 60 Hz,  8 Hz nejvýraznější frekvence</a:t>
            </a:r>
            <a:endParaRPr lang="cs-CZ" sz="1600" b="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708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5_Ju_aurora_nor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575" y="3771900"/>
            <a:ext cx="2008188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6" descr="7_Sa_aurora_U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3" y="3748088"/>
            <a:ext cx="2786062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7" descr="04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13" y="0"/>
            <a:ext cx="4027487" cy="537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8" descr="04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92675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9"/>
          <p:cNvSpPr>
            <a:spLocks noChangeArrowheads="1"/>
          </p:cNvSpPr>
          <p:nvPr/>
        </p:nvSpPr>
        <p:spPr bwMode="auto">
          <a:xfrm>
            <a:off x="6591300" y="6019800"/>
            <a:ext cx="2552700" cy="67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cs-CZ" sz="3200">
                <a:solidFill>
                  <a:srgbClr val="FFFF99"/>
                </a:solidFill>
                <a:latin typeface="Arial" panose="020B0604020202020204" pitchFamily="34" charset="0"/>
              </a:rPr>
              <a:t>Polární záře</a:t>
            </a:r>
            <a:r>
              <a:rPr lang="cs-CZ" sz="3200">
                <a:solidFill>
                  <a:srgbClr val="FFFF99"/>
                </a:solidFill>
                <a:latin typeface="Arial Narrow" panose="020B0606020202030204" pitchFamily="34" charset="0"/>
              </a:rPr>
              <a:t> </a:t>
            </a:r>
            <a:r>
              <a:rPr lang="cs-CZ" sz="6000">
                <a:solidFill>
                  <a:srgbClr val="FFFF99"/>
                </a:solidFill>
                <a:latin typeface="Arial Narrow" panose="020B0606020202030204" pitchFamily="34" charset="0"/>
              </a:rPr>
              <a:t> </a:t>
            </a:r>
          </a:p>
        </p:txBody>
      </p:sp>
      <p:pic>
        <p:nvPicPr>
          <p:cNvPr id="18439" name="Picture 11" descr="6_Ju_aurora_sout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013" y="4829175"/>
            <a:ext cx="1893887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81280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3200">
                <a:solidFill>
                  <a:schemeClr val="tx2"/>
                </a:solidFill>
                <a:latin typeface="Arial Narrow" panose="020B0606020202030204" pitchFamily="34" charset="0"/>
              </a:rPr>
              <a:t>Plazma</a:t>
            </a:r>
          </a:p>
        </p:txBody>
      </p:sp>
      <p:pic>
        <p:nvPicPr>
          <p:cNvPr id="6157" name="Picture 13" descr="01a_Langmui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655638"/>
            <a:ext cx="3087688" cy="408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331788" y="4799013"/>
            <a:ext cx="27257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sz="120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Irwing Langmuir (1881–1957)</a:t>
            </a:r>
          </a:p>
          <a:p>
            <a:pPr algn="ctr"/>
            <a:r>
              <a:rPr lang="cs-CZ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Electric Research Laboratory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4556125" y="5065713"/>
            <a:ext cx="3517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cs-CZ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Langmuir: </a:t>
            </a:r>
            <a:r>
              <a:rPr lang="en-US" sz="1200" b="0" i="1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Oscillations in Ionized Gases</a:t>
            </a:r>
            <a:r>
              <a:rPr lang="en-US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cs-CZ" sz="1200" b="0">
              <a:solidFill>
                <a:srgbClr val="3366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</a:t>
            </a:r>
            <a:r>
              <a:rPr lang="cs-CZ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Nat</a:t>
            </a:r>
            <a:r>
              <a:rPr lang="cs-CZ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Acad</a:t>
            </a:r>
            <a:r>
              <a:rPr lang="cs-CZ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Sciences </a:t>
            </a:r>
            <a:r>
              <a:rPr lang="en-US" sz="120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627, 1928</a:t>
            </a:r>
            <a:endParaRPr lang="cs-CZ" sz="1200" b="0">
              <a:solidFill>
                <a:srgbClr val="3366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60" name="Picture 16" descr="01b_Lang_plasm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775" y="717550"/>
            <a:ext cx="5356225" cy="432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4960938" y="5719763"/>
            <a:ext cx="2752725" cy="6492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„Slovo plasma budeme používat</a:t>
            </a:r>
          </a:p>
          <a:p>
            <a:r>
              <a:rPr lang="cs-CZ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 popisu oblasti obsahující vyrovnaný </a:t>
            </a:r>
          </a:p>
          <a:p>
            <a:r>
              <a:rPr lang="cs-CZ" sz="1200" b="0">
                <a:solidFill>
                  <a:srgbClr val="3366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počet iontů a elektronů.“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3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0307" name="Picture 3" descr="05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73338" cy="343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0308" name="Rectangle 4"/>
          <p:cNvSpPr>
            <a:spLocks noChangeArrowheads="1"/>
          </p:cNvSpPr>
          <p:nvPr/>
        </p:nvSpPr>
        <p:spPr bwMode="auto">
          <a:xfrm>
            <a:off x="0" y="0"/>
            <a:ext cx="8396288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lnSpc>
                <a:spcPct val="70000"/>
              </a:lnSpc>
            </a:pPr>
            <a:r>
              <a:rPr lang="cs-CZ" altLang="cs-CZ" sz="4400">
                <a:solidFill>
                  <a:schemeClr val="tx2"/>
                </a:solidFill>
                <a:latin typeface="Arial Narrow" panose="020B0606020202030204" pitchFamily="34" charset="0"/>
              </a:rPr>
              <a:t> </a:t>
            </a:r>
            <a:r>
              <a:rPr lang="cs-CZ" altLang="cs-CZ" sz="3200">
                <a:solidFill>
                  <a:schemeClr val="accent1"/>
                </a:solidFill>
                <a:latin typeface="Arial Narrow" panose="020B0606020202030204" pitchFamily="34" charset="0"/>
              </a:rPr>
              <a:t>Země</a:t>
            </a:r>
          </a:p>
        </p:txBody>
      </p:sp>
    </p:spTree>
    <p:extLst>
      <p:ext uri="{BB962C8B-B14F-4D97-AF65-F5344CB8AC3E}">
        <p14:creationId xmlns:p14="http://schemas.microsoft.com/office/powerpoint/2010/main" val="407594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1330" name="Picture 2" descr="5_Aurora_RG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76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02_01_Birkel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norway50b-2002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1476375"/>
            <a:ext cx="8258175" cy="390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561" name="Rectangle 2"/>
          <p:cNvSpPr>
            <a:spLocks noGrp="1" noChangeArrowheads="1"/>
          </p:cNvSpPr>
          <p:nvPr>
            <p:ph type="title"/>
          </p:nvPr>
        </p:nvSpPr>
        <p:spPr>
          <a:xfrm>
            <a:off x="638175" y="123825"/>
            <a:ext cx="7915275" cy="1143000"/>
          </a:xfrm>
        </p:spPr>
        <p:txBody>
          <a:bodyPr/>
          <a:lstStyle/>
          <a:p>
            <a:r>
              <a:rPr lang="cs-CZ" sz="3200" smtClean="0"/>
              <a:t>2. 9. 1859 – Carringtonovo vzplanutí </a:t>
            </a:r>
          </a:p>
        </p:txBody>
      </p:sp>
      <p:pic>
        <p:nvPicPr>
          <p:cNvPr id="834562" name="Picture 3" descr="carringtonSp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313" y="1092200"/>
            <a:ext cx="5292725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4563" name="Text Box 4"/>
          <p:cNvSpPr txBox="1">
            <a:spLocks noChangeArrowheads="1"/>
          </p:cNvSpPr>
          <p:nvPr/>
        </p:nvSpPr>
        <p:spPr bwMode="auto">
          <a:xfrm>
            <a:off x="1470025" y="4706938"/>
            <a:ext cx="55883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cs-CZ" b="1">
                <a:solidFill>
                  <a:schemeClr val="tx2"/>
                </a:solidFill>
              </a:rPr>
              <a:t>výpadek telegrafní sítě</a:t>
            </a:r>
          </a:p>
          <a:p>
            <a:r>
              <a:rPr lang="cs-CZ" b="1">
                <a:solidFill>
                  <a:schemeClr val="tx2"/>
                </a:solidFill>
              </a:rPr>
              <a:t>rozsáhlé požáry</a:t>
            </a:r>
          </a:p>
          <a:p>
            <a:r>
              <a:rPr lang="cs-CZ" b="1">
                <a:solidFill>
                  <a:schemeClr val="tx2"/>
                </a:solidFill>
              </a:rPr>
              <a:t>obloukové výboje</a:t>
            </a:r>
          </a:p>
          <a:p>
            <a:r>
              <a:rPr lang="cs-CZ" b="1">
                <a:solidFill>
                  <a:schemeClr val="tx2"/>
                </a:solidFill>
              </a:rPr>
              <a:t>kvaziperiodické oscilace magnetického pole</a:t>
            </a:r>
          </a:p>
          <a:p>
            <a:r>
              <a:rPr lang="cs-CZ" b="1">
                <a:solidFill>
                  <a:schemeClr val="tx2"/>
                </a:solidFill>
              </a:rPr>
              <a:t>DST -1760 nT</a:t>
            </a:r>
          </a:p>
          <a:p>
            <a:r>
              <a:rPr lang="cs-CZ" b="1">
                <a:solidFill>
                  <a:schemeClr val="tx2"/>
                </a:solidFill>
              </a:rPr>
              <a:t>magnetická bouře 18 hodin po vzplanutí, trvala několik hodin, ULF</a:t>
            </a:r>
          </a:p>
          <a:p>
            <a:r>
              <a:rPr lang="cs-CZ" b="1">
                <a:solidFill>
                  <a:schemeClr val="tx2"/>
                </a:solidFill>
              </a:rPr>
              <a:t>1992 stopy události nelezeny v Grónských ledovcích (protony - nitráty)</a:t>
            </a:r>
          </a:p>
          <a:p>
            <a:endParaRPr lang="cs-CZ" b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03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5585" name="Rectangle 2"/>
          <p:cNvSpPr>
            <a:spLocks noGrp="1" noChangeArrowheads="1"/>
          </p:cNvSpPr>
          <p:nvPr>
            <p:ph type="title"/>
          </p:nvPr>
        </p:nvSpPr>
        <p:spPr>
          <a:xfrm>
            <a:off x="638175" y="123825"/>
            <a:ext cx="7915275" cy="11334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sz="3200" dirty="0" smtClean="0"/>
              <a:t>1909 – polární záře v Singapuru</a:t>
            </a:r>
            <a:br>
              <a:rPr lang="cs-CZ" sz="3200" dirty="0" smtClean="0"/>
            </a:br>
            <a:r>
              <a:rPr lang="cs-CZ" sz="3200" dirty="0" smtClean="0"/>
              <a:t>1989 – potemnělá Amerika </a:t>
            </a:r>
          </a:p>
        </p:txBody>
      </p:sp>
      <p:pic>
        <p:nvPicPr>
          <p:cNvPr id="835586" name="Picture 3" descr="Polární záře, 19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2168525"/>
            <a:ext cx="3875088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5587" name="Picture 4" descr="Poškozený transformátor, New Jersey, 1989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613" y="2217738"/>
            <a:ext cx="3875087" cy="260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5588" name="Text Box 5"/>
          <p:cNvSpPr txBox="1">
            <a:spLocks noChangeArrowheads="1"/>
          </p:cNvSpPr>
          <p:nvPr/>
        </p:nvSpPr>
        <p:spPr bwMode="auto">
          <a:xfrm>
            <a:off x="1736725" y="5097463"/>
            <a:ext cx="19284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cs-CZ" b="1" dirty="0">
                <a:solidFill>
                  <a:schemeClr val="tx2"/>
                </a:solidFill>
              </a:rPr>
              <a:t>25. 9. 1909, Antarktida</a:t>
            </a:r>
          </a:p>
          <a:p>
            <a:r>
              <a:rPr lang="cs-CZ" b="1" dirty="0">
                <a:solidFill>
                  <a:schemeClr val="tx2"/>
                </a:solidFill>
              </a:rPr>
              <a:t>DST: -1500 </a:t>
            </a:r>
            <a:r>
              <a:rPr lang="cs-CZ" b="1" dirty="0" err="1">
                <a:solidFill>
                  <a:schemeClr val="tx2"/>
                </a:solidFill>
              </a:rPr>
              <a:t>nT</a:t>
            </a:r>
            <a:endParaRPr lang="cs-CZ" b="1" dirty="0">
              <a:solidFill>
                <a:schemeClr val="tx2"/>
              </a:solidFill>
            </a:endParaRPr>
          </a:p>
        </p:txBody>
      </p:sp>
      <p:sp>
        <p:nvSpPr>
          <p:cNvPr id="835589" name="Text Box 6"/>
          <p:cNvSpPr txBox="1">
            <a:spLocks noChangeArrowheads="1"/>
          </p:cNvSpPr>
          <p:nvPr/>
        </p:nvSpPr>
        <p:spPr bwMode="auto">
          <a:xfrm>
            <a:off x="6232525" y="5011738"/>
            <a:ext cx="20168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r>
              <a:rPr lang="cs-CZ" b="1" dirty="0">
                <a:solidFill>
                  <a:schemeClr val="tx2"/>
                </a:solidFill>
              </a:rPr>
              <a:t>13. 3. 1989 - New Jersey</a:t>
            </a:r>
          </a:p>
          <a:p>
            <a:r>
              <a:rPr lang="cs-CZ" b="1" dirty="0">
                <a:solidFill>
                  <a:schemeClr val="tx2"/>
                </a:solidFill>
              </a:rPr>
              <a:t>DST: -589 </a:t>
            </a:r>
            <a:r>
              <a:rPr lang="cs-CZ" b="1" dirty="0" err="1">
                <a:solidFill>
                  <a:schemeClr val="tx2"/>
                </a:solidFill>
              </a:rPr>
              <a:t>nT</a:t>
            </a:r>
            <a:endParaRPr lang="cs-CZ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49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0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5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 smtClean="0"/>
          </a:p>
        </p:txBody>
      </p:sp>
      <p:pic>
        <p:nvPicPr>
          <p:cNvPr id="790530" name="Picture 4" descr="IMGP36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37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07_05_Jupiter_Satu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038" y="3648075"/>
            <a:ext cx="5160962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0" y="0"/>
            <a:ext cx="7100888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3200">
                <a:solidFill>
                  <a:schemeClr val="tx2"/>
                </a:solidFill>
                <a:latin typeface="Arial Narrow" panose="020B0606020202030204" pitchFamily="34" charset="0"/>
              </a:rPr>
              <a:t> Sluneční soustava</a:t>
            </a:r>
          </a:p>
        </p:txBody>
      </p:sp>
      <p:graphicFrame>
        <p:nvGraphicFramePr>
          <p:cNvPr id="585732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19020"/>
              </p:ext>
            </p:extLst>
          </p:nvPr>
        </p:nvGraphicFramePr>
        <p:xfrm>
          <a:off x="4151313" y="171450"/>
          <a:ext cx="4729162" cy="3306765"/>
        </p:xfrm>
        <a:graphic>
          <a:graphicData uri="http://schemas.openxmlformats.org/drawingml/2006/table">
            <a:tbl>
              <a:tblPr/>
              <a:tblGrid>
                <a:gridCol w="1219200"/>
                <a:gridCol w="1576387"/>
                <a:gridCol w="1933575"/>
              </a:tblGrid>
              <a:tr h="5791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planeta</a:t>
                      </a:r>
                      <a:endParaRPr kumimoji="1" lang="cs-C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pole na rovníku [µT]</a:t>
                      </a:r>
                      <a:endParaRPr kumimoji="1" lang="cs-CZ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dipólový moment [T·m</a:t>
                      </a:r>
                      <a:r>
                        <a:rPr kumimoji="1" lang="cs-CZ" sz="16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1" lang="cs-CZ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]</a:t>
                      </a:r>
                      <a:endParaRPr kumimoji="1" lang="cs-CZ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99"/>
                    </a:solidFill>
                  </a:tcPr>
                </a:tc>
              </a:tr>
              <a:tr h="3413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Merkur</a:t>
                      </a:r>
                      <a:endParaRPr kumimoji="1" lang="cs-C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0,33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4,8×10</a:t>
                      </a:r>
                      <a:r>
                        <a:rPr kumimoji="1" lang="cs-CZ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kumimoji="1" lang="cs-C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Venuše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kumimoji="1" lang="cs-C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Země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8×10</a:t>
                      </a:r>
                      <a:r>
                        <a:rPr kumimoji="1" lang="cs-CZ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</a:t>
                      </a:r>
                      <a:endParaRPr kumimoji="1" lang="cs-C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Mars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kumimoji="1" lang="cs-C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Jupiter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430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160×10</a:t>
                      </a:r>
                      <a:r>
                        <a:rPr kumimoji="1" lang="cs-CZ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</a:t>
                      </a:r>
                      <a:endParaRPr kumimoji="1" lang="cs-C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Saturn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4,6×10</a:t>
                      </a:r>
                      <a:r>
                        <a:rPr kumimoji="1" lang="cs-CZ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</a:t>
                      </a:r>
                      <a:endParaRPr kumimoji="1" lang="cs-C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Uran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0,39×10</a:t>
                      </a:r>
                      <a:r>
                        <a:rPr kumimoji="1" lang="cs-CZ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</a:t>
                      </a:r>
                      <a:endParaRPr kumimoji="1" lang="cs-C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Neptun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anose="01010601010101010101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anose="01010601010101010101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anose="01010601010101010101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0,21×10</a:t>
                      </a:r>
                      <a:r>
                        <a:rPr kumimoji="1" lang="cs-CZ" sz="16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336699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</a:t>
                      </a:r>
                      <a:endParaRPr kumimoji="1" lang="cs-C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99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5342" name="Picture 47" descr="05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1162050"/>
            <a:ext cx="3514725" cy="469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urora_IS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8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8" name="Picture 8" descr="xx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55563"/>
            <a:ext cx="8458200" cy="680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0178" name="Picture 2" descr="aa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8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50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aurora_img_2005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900" y="622300"/>
            <a:ext cx="5765800" cy="576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4226" name="Picture 2" descr="06_dyna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404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4227" name="Text Box 3"/>
          <p:cNvSpPr txBox="1">
            <a:spLocks noChangeArrowheads="1"/>
          </p:cNvSpPr>
          <p:nvPr/>
        </p:nvSpPr>
        <p:spPr bwMode="auto">
          <a:xfrm>
            <a:off x="6743700" y="1270000"/>
            <a:ext cx="2159000" cy="366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1800" b="0">
                <a:solidFill>
                  <a:schemeClr val="accent1"/>
                </a:solidFill>
              </a:rPr>
              <a:t>Zemské dynamo: Počítačová simulace tekutinového dynama uvnitř Země. Barvou jsou odlišeny vstupující a vystupující silokřivky. San Diego Supercomputer Centrum, 1999. Gary Glatzmaier, Paul Roberts </a:t>
            </a:r>
          </a:p>
        </p:txBody>
      </p:sp>
    </p:spTree>
    <p:extLst>
      <p:ext uri="{BB962C8B-B14F-4D97-AF65-F5344CB8AC3E}">
        <p14:creationId xmlns:p14="http://schemas.microsoft.com/office/powerpoint/2010/main" val="228133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3139" name="Picture 3" descr="06_07_varia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2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rek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108200"/>
            <a:ext cx="3487738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0" y="0"/>
            <a:ext cx="9144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3200">
                <a:solidFill>
                  <a:schemeClr val="accent1"/>
                </a:solidFill>
                <a:latin typeface="Arial Narrow" panose="020B0606020202030204" pitchFamily="34" charset="0"/>
              </a:rPr>
              <a:t> </a:t>
            </a:r>
            <a:r>
              <a:rPr lang="cs-CZ" sz="3200">
                <a:solidFill>
                  <a:schemeClr val="accent1"/>
                </a:solidFill>
                <a:latin typeface="Arial" panose="020B0604020202020204" pitchFamily="34" charset="0"/>
              </a:rPr>
              <a:t>Explozivní děje – výměna energie, rekonekce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01_08_rekonek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4063"/>
            <a:ext cx="8890000" cy="559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03_08_c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9900"/>
            <a:ext cx="9144000" cy="580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03_07_GlobalSpir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800"/>
            <a:ext cx="9144000" cy="663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2514" name="Picture 2" descr="06_04_CME_Eart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"/>
            <a:ext cx="9144000" cy="651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242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ear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900"/>
            <a:ext cx="9144000" cy="664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Rectangle 2"/>
          <p:cNvSpPr>
            <a:spLocks noChangeArrowheads="1"/>
          </p:cNvSpPr>
          <p:nvPr/>
        </p:nvSpPr>
        <p:spPr bwMode="auto">
          <a:xfrm>
            <a:off x="0" y="0"/>
            <a:ext cx="14144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3200">
                <a:solidFill>
                  <a:schemeClr val="bg1"/>
                </a:solidFill>
                <a:latin typeface="Arial Narrow" panose="020B0606020202030204" pitchFamily="34" charset="0"/>
              </a:rPr>
              <a:t> Země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3" descr="01_07_magn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0" y="0"/>
            <a:ext cx="81280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3200">
                <a:solidFill>
                  <a:schemeClr val="tx2"/>
                </a:solidFill>
                <a:latin typeface="Arial Narrow" panose="020B0606020202030204" pitchFamily="34" charset="0"/>
              </a:rPr>
              <a:t>Magnetické pole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1394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7" name="PHOTO-PAINT" r:id="rId3" imgW="12622222" imgH="8076190" progId="CorelPhotoPaint.Image.12">
                  <p:embed/>
                </p:oleObj>
              </mc:Choice>
              <mc:Fallback>
                <p:oleObj name="PHOTO-PAINT" r:id="rId3" imgW="12622222" imgH="8076190" progId="CorelPhotoPaint.Imag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1395" name="Rectangle 3"/>
          <p:cNvSpPr>
            <a:spLocks noChangeArrowheads="1"/>
          </p:cNvSpPr>
          <p:nvPr/>
        </p:nvSpPr>
        <p:spPr bwMode="auto">
          <a:xfrm>
            <a:off x="0" y="0"/>
            <a:ext cx="9144000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3200">
                <a:solidFill>
                  <a:schemeClr val="accent2"/>
                </a:solidFill>
                <a:latin typeface="Arial Narrow" panose="020B0606020202030204" pitchFamily="34" charset="0"/>
              </a:rPr>
              <a:t>         Země</a:t>
            </a:r>
          </a:p>
        </p:txBody>
      </p:sp>
    </p:spTree>
    <p:extLst>
      <p:ext uri="{BB962C8B-B14F-4D97-AF65-F5344CB8AC3E}">
        <p14:creationId xmlns:p14="http://schemas.microsoft.com/office/powerpoint/2010/main" val="287904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8" name="Rectangle 2"/>
          <p:cNvSpPr>
            <a:spLocks noChangeArrowheads="1"/>
          </p:cNvSpPr>
          <p:nvPr/>
        </p:nvSpPr>
        <p:spPr bwMode="auto">
          <a:xfrm>
            <a:off x="0" y="0"/>
            <a:ext cx="129540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3200">
                <a:solidFill>
                  <a:schemeClr val="accent1"/>
                </a:solidFill>
                <a:latin typeface="Arial Narrow" panose="020B0606020202030204" pitchFamily="34" charset="0"/>
              </a:rPr>
              <a:t>Země</a:t>
            </a:r>
          </a:p>
        </p:txBody>
      </p:sp>
      <p:pic>
        <p:nvPicPr>
          <p:cNvPr id="2" name="rekonekc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9231" y="817683"/>
            <a:ext cx="7174523" cy="538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335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5" name="Rectangle 3"/>
          <p:cNvSpPr>
            <a:spLocks noChangeArrowheads="1"/>
          </p:cNvSpPr>
          <p:nvPr/>
        </p:nvSpPr>
        <p:spPr bwMode="auto">
          <a:xfrm>
            <a:off x="0" y="0"/>
            <a:ext cx="2530475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b="0">
                <a:solidFill>
                  <a:schemeClr val="bg1"/>
                </a:solidFill>
                <a:latin typeface="Arial" panose="020B0604020202020204" pitchFamily="34" charset="0"/>
              </a:rPr>
              <a:t> Země</a:t>
            </a:r>
          </a:p>
        </p:txBody>
      </p:sp>
      <p:pic>
        <p:nvPicPr>
          <p:cNvPr id="617476" name="Picture 4" descr="nord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9638"/>
            <a:ext cx="9144000" cy="594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62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8" name="Rectangle 2"/>
          <p:cNvSpPr>
            <a:spLocks noChangeArrowheads="1"/>
          </p:cNvSpPr>
          <p:nvPr/>
        </p:nvSpPr>
        <p:spPr bwMode="auto">
          <a:xfrm>
            <a:off x="0" y="0"/>
            <a:ext cx="2530475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b="0">
                <a:solidFill>
                  <a:schemeClr val="bg1"/>
                </a:solidFill>
                <a:latin typeface="Arial" panose="020B0604020202020204" pitchFamily="34" charset="0"/>
              </a:rPr>
              <a:t> Země</a:t>
            </a:r>
          </a:p>
        </p:txBody>
      </p:sp>
      <p:pic>
        <p:nvPicPr>
          <p:cNvPr id="618502" name="Picture 6" descr="zeme_su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01888"/>
            <a:ext cx="9144000" cy="445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48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2" name="Rectangle 2"/>
          <p:cNvSpPr>
            <a:spLocks noChangeArrowheads="1"/>
          </p:cNvSpPr>
          <p:nvPr/>
        </p:nvSpPr>
        <p:spPr bwMode="auto">
          <a:xfrm>
            <a:off x="0" y="0"/>
            <a:ext cx="2530475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b="0">
                <a:solidFill>
                  <a:schemeClr val="bg1"/>
                </a:solidFill>
                <a:latin typeface="Arial" panose="020B0604020202020204" pitchFamily="34" charset="0"/>
              </a:rPr>
              <a:t> Země</a:t>
            </a:r>
          </a:p>
        </p:txBody>
      </p:sp>
      <p:graphicFrame>
        <p:nvGraphicFramePr>
          <p:cNvPr id="619524" name="Object 4"/>
          <p:cNvGraphicFramePr>
            <a:graphicFrameLocks noGrp="1" noChangeAspect="1"/>
          </p:cNvGraphicFramePr>
          <p:nvPr>
            <p:ph/>
          </p:nvPr>
        </p:nvGraphicFramePr>
        <p:xfrm>
          <a:off x="168275" y="1376363"/>
          <a:ext cx="8975725" cy="468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0" name="PHOTO-PAINT" r:id="rId3" imgW="3599695" imgH="1880301" progId="CorelPhotoPaint.Image.12">
                  <p:embed/>
                </p:oleObj>
              </mc:Choice>
              <mc:Fallback>
                <p:oleObj name="PHOTO-PAINT" r:id="rId3" imgW="3599695" imgH="1880301" progId="CorelPhotoPaint.Imag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275" y="1376363"/>
                        <a:ext cx="8975725" cy="4684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03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hy_crack_in_magent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2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1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ChangeArrowheads="1"/>
          </p:cNvSpPr>
          <p:nvPr/>
        </p:nvSpPr>
        <p:spPr bwMode="auto">
          <a:xfrm>
            <a:off x="0" y="0"/>
            <a:ext cx="14144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3200" dirty="0">
                <a:solidFill>
                  <a:srgbClr val="336699"/>
                </a:solidFill>
                <a:latin typeface="Arial Narrow" panose="020B0606020202030204" pitchFamily="34" charset="0"/>
              </a:rPr>
              <a:t> Země</a:t>
            </a:r>
          </a:p>
        </p:txBody>
      </p:sp>
      <p:pic>
        <p:nvPicPr>
          <p:cNvPr id="37892" name="Picture 4" descr="04_drif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1154113"/>
            <a:ext cx="9090025" cy="477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ChangeArrowheads="1"/>
          </p:cNvSpPr>
          <p:nvPr/>
        </p:nvSpPr>
        <p:spPr bwMode="auto">
          <a:xfrm>
            <a:off x="0" y="0"/>
            <a:ext cx="14144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3200">
                <a:solidFill>
                  <a:schemeClr val="bg1"/>
                </a:solidFill>
                <a:latin typeface="Arial Narrow" panose="020B0606020202030204" pitchFamily="34" charset="0"/>
              </a:rPr>
              <a:t> Země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715" y="754380"/>
            <a:ext cx="9144000" cy="6103620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96715" y="34803"/>
            <a:ext cx="2212731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3200" dirty="0">
                <a:solidFill>
                  <a:srgbClr val="336699"/>
                </a:solidFill>
                <a:latin typeface="Arial Narrow" panose="020B0606020202030204" pitchFamily="34" charset="0"/>
              </a:rPr>
              <a:t> </a:t>
            </a:r>
            <a:r>
              <a:rPr lang="cs-CZ" sz="3200" dirty="0" smtClean="0">
                <a:solidFill>
                  <a:srgbClr val="336699"/>
                </a:solidFill>
                <a:latin typeface="Arial Narrow" panose="020B0606020202030204" pitchFamily="34" charset="0"/>
              </a:rPr>
              <a:t>Explorer</a:t>
            </a:r>
            <a:endParaRPr lang="cs-CZ" sz="3200" dirty="0">
              <a:solidFill>
                <a:srgbClr val="336699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02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ChangeArrowheads="1"/>
          </p:cNvSpPr>
          <p:nvPr/>
        </p:nvSpPr>
        <p:spPr bwMode="auto">
          <a:xfrm>
            <a:off x="0" y="0"/>
            <a:ext cx="14144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3200">
                <a:solidFill>
                  <a:schemeClr val="bg1"/>
                </a:solidFill>
                <a:latin typeface="Arial Narrow" panose="020B0606020202030204" pitchFamily="34" charset="0"/>
              </a:rPr>
              <a:t> Země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047"/>
            <a:ext cx="9144000" cy="609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37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ChangeArrowheads="1"/>
          </p:cNvSpPr>
          <p:nvPr/>
        </p:nvSpPr>
        <p:spPr bwMode="auto">
          <a:xfrm>
            <a:off x="0" y="0"/>
            <a:ext cx="1414463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3200">
                <a:solidFill>
                  <a:schemeClr val="bg1"/>
                </a:solidFill>
                <a:latin typeface="Arial Narrow" panose="020B0606020202030204" pitchFamily="34" charset="0"/>
              </a:rPr>
              <a:t> Země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6619"/>
            <a:ext cx="9144000" cy="502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9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01_01_vlak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800"/>
            <a:ext cx="9144000" cy="618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0" y="0"/>
            <a:ext cx="81280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3200">
                <a:solidFill>
                  <a:schemeClr val="tx2"/>
                </a:solidFill>
                <a:latin typeface="Arial Narrow" panose="020B0606020202030204" pitchFamily="34" charset="0"/>
              </a:rPr>
              <a:t>Rovnováha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2179" name="Picture 3" descr="06_06_Clust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4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218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737600" cy="749300"/>
          </a:xfrm>
          <a:noFill/>
          <a:ln/>
        </p:spPr>
        <p:txBody>
          <a:bodyPr/>
          <a:lstStyle/>
          <a:p>
            <a:r>
              <a:rPr lang="cs-CZ" altLang="cs-CZ" sz="3200"/>
              <a:t>Cluster</a:t>
            </a:r>
          </a:p>
        </p:txBody>
      </p:sp>
    </p:spTree>
    <p:extLst>
      <p:ext uri="{BB962C8B-B14F-4D97-AF65-F5344CB8AC3E}">
        <p14:creationId xmlns:p14="http://schemas.microsoft.com/office/powerpoint/2010/main" val="382651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6" name="Text Box 6"/>
          <p:cNvSpPr txBox="1">
            <a:spLocks noChangeArrowheads="1"/>
          </p:cNvSpPr>
          <p:nvPr/>
        </p:nvSpPr>
        <p:spPr bwMode="auto">
          <a:xfrm>
            <a:off x="3355975" y="5545138"/>
            <a:ext cx="2209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>
                <a:solidFill>
                  <a:schemeClr val="accent1"/>
                </a:solidFill>
              </a:rPr>
              <a:t>4. 6. 1996, Ariane / Cluster</a:t>
            </a:r>
          </a:p>
        </p:txBody>
      </p:sp>
      <p:pic>
        <p:nvPicPr>
          <p:cNvPr id="2" name="Ariane_blow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6000" y="1752600"/>
            <a:ext cx="45720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94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2711" name="Picture 7" descr="Orbits-TC1-Clus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90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05" name="Picture 5" descr="Cluster-spacecraf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350" y="0"/>
            <a:ext cx="45593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37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arth_Magnetospher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01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Cluster-KHvortices_hi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94425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7" descr="KH nestaabiliota - simul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913" y="4533900"/>
            <a:ext cx="3875087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cs-CZ" altLang="cs-CZ"/>
          </a:p>
        </p:txBody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cs-CZ" altLang="cs-CZ"/>
          </a:p>
        </p:txBody>
      </p:sp>
      <p:pic>
        <p:nvPicPr>
          <p:cNvPr id="583684" name="Picture 4" descr="Kelvin-Helmholtz_magnetopause-surface-wav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857250"/>
            <a:ext cx="8640762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685" name="Text Box 5"/>
          <p:cNvSpPr txBox="1">
            <a:spLocks noChangeArrowheads="1"/>
          </p:cNvSpPr>
          <p:nvPr/>
        </p:nvSpPr>
        <p:spPr bwMode="auto">
          <a:xfrm>
            <a:off x="0" y="0"/>
            <a:ext cx="73056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 sz="1800">
                <a:solidFill>
                  <a:srgbClr val="000066"/>
                </a:solidFill>
                <a:latin typeface="Arial" panose="020B0604020202020204" pitchFamily="34" charset="0"/>
              </a:rPr>
              <a:t>Cluster,  ULF vlny</a:t>
            </a:r>
          </a:p>
        </p:txBody>
      </p:sp>
      <p:sp>
        <p:nvSpPr>
          <p:cNvPr id="583686" name="Text Box 6"/>
          <p:cNvSpPr txBox="1">
            <a:spLocks noChangeArrowheads="1"/>
          </p:cNvSpPr>
          <p:nvPr/>
        </p:nvSpPr>
        <p:spPr bwMode="auto">
          <a:xfrm>
            <a:off x="0" y="515938"/>
            <a:ext cx="34988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cs-CZ" altLang="cs-CZ" sz="1800" b="0">
                <a:latin typeface="Arial" panose="020B0604020202020204" pitchFamily="34" charset="0"/>
              </a:rPr>
              <a:t>1859 – první pozorování ULF vln</a:t>
            </a:r>
          </a:p>
          <a:p>
            <a:r>
              <a:rPr lang="cs-CZ" altLang="cs-CZ" sz="1800" b="0">
                <a:latin typeface="Arial" panose="020B0604020202020204" pitchFamily="34" charset="0"/>
              </a:rPr>
              <a:t>2001, 2003 Cluster, Polar</a:t>
            </a:r>
          </a:p>
          <a:p>
            <a:r>
              <a:rPr lang="cs-CZ" altLang="cs-CZ" sz="1800" b="0">
                <a:latin typeface="Arial" panose="020B0604020202020204" pitchFamily="34" charset="0"/>
              </a:rPr>
              <a:t>2007 publikace</a:t>
            </a:r>
          </a:p>
        </p:txBody>
      </p:sp>
    </p:spTree>
    <p:extLst>
      <p:ext uri="{BB962C8B-B14F-4D97-AF65-F5344CB8AC3E}">
        <p14:creationId xmlns:p14="http://schemas.microsoft.com/office/powerpoint/2010/main" val="2168309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altLang="cs-CZ">
                <a:solidFill>
                  <a:schemeClr val="accent1"/>
                </a:solidFill>
                <a:latin typeface="Arial" panose="020B0604020202020204" pitchFamily="34" charset="0"/>
              </a:rPr>
              <a:t>Cluster,  GOES, NOAA, Polar, FCHU, Geotail – ULF vlny 2001    ------- zabijácké elektrony</a:t>
            </a:r>
          </a:p>
        </p:txBody>
      </p:sp>
      <p:pic>
        <p:nvPicPr>
          <p:cNvPr id="3" name="ul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95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2875547"/>
            <a:ext cx="91440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cs-CZ" sz="3200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Děkuji za pozornost</a:t>
            </a:r>
            <a:endParaRPr lang="cs-CZ" sz="3200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2464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4"/>
          <p:cNvGraphicFramePr>
            <a:graphicFrameLocks noChangeAspect="1"/>
          </p:cNvGraphicFramePr>
          <p:nvPr/>
        </p:nvGraphicFramePr>
        <p:xfrm>
          <a:off x="2228850" y="0"/>
          <a:ext cx="4687888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9" name="PHOTO-PAINT" r:id="rId3" imgW="1223619" imgH="1790628" progId="CorelPhotoPaint.Image.12">
                  <p:embed/>
                </p:oleObj>
              </mc:Choice>
              <mc:Fallback>
                <p:oleObj name="PHOTO-PAINT" r:id="rId3" imgW="1223619" imgH="1790628" progId="CorelPhotoPaint.Image.1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8850" y="0"/>
                        <a:ext cx="4687888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4_bles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096000" cy="622300"/>
          </a:xfrm>
        </p:spPr>
        <p:txBody>
          <a:bodyPr/>
          <a:lstStyle/>
          <a:p>
            <a:r>
              <a:rPr lang="cs-CZ" sz="3200" smtClean="0">
                <a:solidFill>
                  <a:schemeClr val="accent2"/>
                </a:solidFill>
              </a:rPr>
              <a:t>Blesky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8660" name="Picture 4" descr="1_picus_46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0"/>
            <a:ext cx="4848225" cy="6858000"/>
          </a:xfrm>
          <a:prstGeom prst="rect">
            <a:avLst/>
          </a:prstGeom>
          <a:noFill/>
        </p:spPr>
      </p:pic>
      <p:pic>
        <p:nvPicPr>
          <p:cNvPr id="838661" name="Picture 5" descr="1_picus_46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7100" y="0"/>
            <a:ext cx="4848225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87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6306" name="Picture 2" descr="1_bles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25" y="0"/>
            <a:ext cx="5019675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608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9742</TotalTime>
  <Words>556</Words>
  <Application>Microsoft Office PowerPoint</Application>
  <PresentationFormat>Předvádění na obrazovce (4:3)</PresentationFormat>
  <Paragraphs>150</Paragraphs>
  <Slides>58</Slides>
  <Notes>4</Notes>
  <HiddenSlides>0</HiddenSlides>
  <MMClips>13</MMClips>
  <ScaleCrop>false</ScaleCrop>
  <HeadingPairs>
    <vt:vector size="8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3</vt:i4>
      </vt:variant>
      <vt:variant>
        <vt:lpstr>Nadpisy snímků</vt:lpstr>
      </vt:variant>
      <vt:variant>
        <vt:i4>58</vt:i4>
      </vt:variant>
    </vt:vector>
  </HeadingPairs>
  <TitlesOfParts>
    <vt:vector size="69" baseType="lpstr">
      <vt:lpstr>Times New Roman</vt:lpstr>
      <vt:lpstr>Cambria</vt:lpstr>
      <vt:lpstr>MS Mincho</vt:lpstr>
      <vt:lpstr>Monotype Sorts</vt:lpstr>
      <vt:lpstr>Calibri</vt:lpstr>
      <vt:lpstr>Arial</vt:lpstr>
      <vt:lpstr>Arial Narrow</vt:lpstr>
      <vt:lpstr>Default Design</vt:lpstr>
      <vt:lpstr>CorelDRAW</vt:lpstr>
      <vt:lpstr>PHOTO-PAINT</vt:lpstr>
      <vt:lpstr>Equation</vt:lpstr>
      <vt:lpstr>Magnetosféra Země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Blesky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2. 9. 1859 – Carringtonovo vzplanutí </vt:lpstr>
      <vt:lpstr>1909 – polární záře v Singapuru 1989 – potemnělá Amerika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Cluster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Plazma</dc:title>
  <dc:creator>Petr Kulhanek</dc:creator>
  <cp:lastModifiedBy>Petr</cp:lastModifiedBy>
  <cp:revision>878</cp:revision>
  <dcterms:created xsi:type="dcterms:W3CDTF">1998-08-13T14:52:10Z</dcterms:created>
  <dcterms:modified xsi:type="dcterms:W3CDTF">2014-06-13T21:55:38Z</dcterms:modified>
</cp:coreProperties>
</file>