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64" r:id="rId11"/>
    <p:sldId id="269" r:id="rId12"/>
    <p:sldId id="265" r:id="rId13"/>
    <p:sldId id="270" r:id="rId14"/>
    <p:sldId id="277" r:id="rId15"/>
    <p:sldId id="278" r:id="rId16"/>
    <p:sldId id="266" r:id="rId17"/>
    <p:sldId id="271" r:id="rId18"/>
    <p:sldId id="272" r:id="rId19"/>
    <p:sldId id="273" r:id="rId20"/>
    <p:sldId id="267" r:id="rId21"/>
    <p:sldId id="268" r:id="rId22"/>
    <p:sldId id="274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4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C98B4-549D-4C2A-AB64-CC0D4EEE2D1B}" type="datetimeFigureOut">
              <a:rPr lang="en-US" smtClean="0"/>
              <a:pPr/>
              <a:t>5/24/2011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25E08-00A6-4B18-97D7-5C4B164ED2B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5E08-00A6-4B18-97D7-5C4B164ED2B5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7532-428A-4EC6-8916-AFD589B72A9E}" type="datetime1">
              <a:rPr lang="en-US" smtClean="0"/>
              <a:pPr/>
              <a:t>5/24/2011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8D1C-9E28-4FC9-81B5-24707FD4B4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4DB82-DA9A-4F49-A91C-CA8FB393E6A8}" type="datetime1">
              <a:rPr lang="en-US" smtClean="0"/>
              <a:pPr/>
              <a:t>5/24/2011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8D1C-9E28-4FC9-81B5-24707FD4B4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FFC54-8E6E-4D05-97A0-D928E922AE25}" type="datetime1">
              <a:rPr lang="en-US" smtClean="0"/>
              <a:pPr/>
              <a:t>5/24/2011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8D1C-9E28-4FC9-81B5-24707FD4B4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79A4-5386-4101-87D7-F4E0439FFBB8}" type="datetime1">
              <a:rPr lang="en-US" smtClean="0"/>
              <a:pPr/>
              <a:t>5/24/2011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8D1C-9E28-4FC9-81B5-24707FD4B4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AEF3-7B31-4FE5-AA5B-7D7957AAFD79}" type="datetime1">
              <a:rPr lang="en-US" smtClean="0"/>
              <a:pPr/>
              <a:t>5/24/2011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8D1C-9E28-4FC9-81B5-24707FD4B4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6218-DD2A-4902-8DBF-4D647257157F}" type="datetime1">
              <a:rPr lang="en-US" smtClean="0"/>
              <a:pPr/>
              <a:t>5/24/2011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8D1C-9E28-4FC9-81B5-24707FD4B4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88C90-DB8A-40F0-8BC1-0D5CD8C39857}" type="datetime1">
              <a:rPr lang="en-US" smtClean="0"/>
              <a:pPr/>
              <a:t>5/24/2011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8D1C-9E28-4FC9-81B5-24707FD4B4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0CBC-4E48-4A4B-A09A-842960A6BE52}" type="datetime1">
              <a:rPr lang="en-US" smtClean="0"/>
              <a:pPr/>
              <a:t>5/24/2011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8D1C-9E28-4FC9-81B5-24707FD4B4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21EF-7D29-417C-8D74-C03FA7CDBE15}" type="datetime1">
              <a:rPr lang="en-US" smtClean="0"/>
              <a:pPr/>
              <a:t>5/24/2011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8D1C-9E28-4FC9-81B5-24707FD4B4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5A43-14DC-406A-906B-01CD62535FC6}" type="datetime1">
              <a:rPr lang="en-US" smtClean="0"/>
              <a:pPr/>
              <a:t>5/24/2011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8D1C-9E28-4FC9-81B5-24707FD4B4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DDEA-6F5C-48C0-9939-18C54E77D26C}" type="datetime1">
              <a:rPr lang="en-US" smtClean="0"/>
              <a:pPr/>
              <a:t>5/24/2011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8D1C-9E28-4FC9-81B5-24707FD4B4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B774-0DC3-49BB-AC5B-9789386CD790}" type="datetime1">
              <a:rPr lang="en-US" smtClean="0"/>
              <a:pPr/>
              <a:t>5/24/2011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8D1C-9E28-4FC9-81B5-24707FD4B4E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7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1.png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7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39775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Optical Properties of Amorphous Nanolayers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590800"/>
            <a:ext cx="6400800" cy="17526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Nicholas A. Kuhta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Oregon State University – Physics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kuhtan@onid.orst.edu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05582" y="6248400"/>
            <a:ext cx="6343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Oregon State University SSO Seminar 04/06/2010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8D1C-9E28-4FC9-81B5-24707FD4B4E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81544" y="4634805"/>
            <a:ext cx="587365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Collaborators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 Cowell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(OSU Electrical Engineering)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 Knutson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(OSU Chemistry)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8D1C-9E28-4FC9-81B5-24707FD4B4E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0" y="71735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Amorphous Morphology – Electron Diffraction </a:t>
            </a:r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e-diffrac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1144375"/>
            <a:ext cx="4858394" cy="4951625"/>
          </a:xfrm>
          <a:prstGeom prst="rect">
            <a:avLst/>
          </a:prstGeom>
        </p:spPr>
      </p:pic>
      <p:pic>
        <p:nvPicPr>
          <p:cNvPr id="5" name="Picture 4" descr="scan_e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2467" y="4114800"/>
            <a:ext cx="1596333" cy="1475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1234" y="6172200"/>
            <a:ext cx="332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Amorphous (no long range order)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715000"/>
            <a:ext cx="1133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single</a:t>
            </a:r>
          </a:p>
          <a:p>
            <a:pPr algn="ctr"/>
            <a:r>
              <a:rPr lang="en-US" dirty="0" smtClean="0"/>
              <a:t>crystalline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8D1C-9E28-4FC9-81B5-24707FD4B4E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71735"/>
            <a:ext cx="533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Spectroscopic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Ellipsometry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Reflectance</a:t>
            </a:r>
          </a:p>
        </p:txBody>
      </p:sp>
      <p:pic>
        <p:nvPicPr>
          <p:cNvPr id="7" name="Picture 6" descr="Ellipsometry_setu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756" y="1051649"/>
            <a:ext cx="5505044" cy="30631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08348" y="4646474"/>
            <a:ext cx="65402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Measurement parameters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Measure reflectance for angles between 20 and 80 degrees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Reflectance measurements range from 300nm to 1500nm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Both TE and TM polarization reflectance is measured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Negligible coupling between output TE and TM polarization states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5856" y="76200"/>
            <a:ext cx="1827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Light-source:</a:t>
            </a:r>
          </a:p>
          <a:p>
            <a:pPr algn="ctr"/>
            <a:r>
              <a:rPr lang="en-US" dirty="0" err="1" smtClean="0"/>
              <a:t>Xe</a:t>
            </a:r>
            <a:r>
              <a:rPr lang="en-US" dirty="0" smtClean="0"/>
              <a:t> Lamp</a:t>
            </a:r>
          </a:p>
          <a:p>
            <a:pPr algn="ctr"/>
            <a:r>
              <a:rPr lang="en-US" dirty="0" smtClean="0"/>
              <a:t>(190nm-2400nm)</a:t>
            </a:r>
            <a:endParaRPr 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8181" y="1371601"/>
            <a:ext cx="3333419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01856" y="838200"/>
            <a:ext cx="205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Xe</a:t>
            </a:r>
            <a:r>
              <a:rPr lang="en-US" dirty="0" smtClean="0"/>
              <a:t> Lamp Spectrum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8D1C-9E28-4FC9-81B5-24707FD4B4E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19200" y="71735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Layer (Thick Film) Reflectance - Ellipsometry</a:t>
            </a:r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2887" y="6243935"/>
            <a:ext cx="1917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200nm - TiAl</a:t>
            </a:r>
            <a:r>
              <a:rPr lang="en-US" sz="2400" baseline="-25000" dirty="0" smtClean="0"/>
              <a:t>3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6248400"/>
            <a:ext cx="2385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284nm - ZrCuAlNi</a:t>
            </a:r>
            <a:endParaRPr lang="en-US" dirty="0"/>
          </a:p>
        </p:txBody>
      </p:sp>
      <p:pic>
        <p:nvPicPr>
          <p:cNvPr id="11" name="Picture 10" descr="RGoofSing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591184"/>
            <a:ext cx="4495800" cy="5657216"/>
          </a:xfrm>
          <a:prstGeom prst="rect">
            <a:avLst/>
          </a:prstGeom>
        </p:spPr>
      </p:pic>
      <p:pic>
        <p:nvPicPr>
          <p:cNvPr id="8" name="Picture 7" descr="RTiAl3Sing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609600"/>
            <a:ext cx="4495800" cy="5627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8D1C-9E28-4FC9-81B5-24707FD4B4E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09800" y="71735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Extracting Dielectric Response</a:t>
            </a:r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002268"/>
            <a:ext cx="6588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optically thick metals reflection only comes from the top interface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870450" y="2752725"/>
          <a:ext cx="114300" cy="177800"/>
        </p:xfrm>
        <a:graphic>
          <a:graphicData uri="http://schemas.openxmlformats.org/presentationml/2006/ole">
            <p:oleObj spid="_x0000_s1026" name="Equation" r:id="rId3" imgW="114120" imgH="177480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321981" y="2057400"/>
          <a:ext cx="5840819" cy="1219200"/>
        </p:xfrm>
        <a:graphic>
          <a:graphicData uri="http://schemas.openxmlformats.org/presentationml/2006/ole">
            <p:oleObj spid="_x0000_s1028" name="Equation" r:id="rId4" imgW="2616120" imgH="545760" progId="Equation.DSMT4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1423987" y="3733800"/>
          <a:ext cx="5586413" cy="1219200"/>
        </p:xfrm>
        <a:graphic>
          <a:graphicData uri="http://schemas.openxmlformats.org/presentationml/2006/ole">
            <p:oleObj spid="_x0000_s1029" name="Equation" r:id="rId5" imgW="2501640" imgH="545760" progId="Equation.DSMT4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38200" y="6019800"/>
            <a:ext cx="4154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we’re using non-magnetic materials</a:t>
            </a:r>
            <a:endParaRPr lang="en-US" dirty="0"/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5122862" y="5867400"/>
          <a:ext cx="1049338" cy="509587"/>
        </p:xfrm>
        <a:graphic>
          <a:graphicData uri="http://schemas.openxmlformats.org/presentationml/2006/ole">
            <p:oleObj spid="_x0000_s1030" name="Equation" r:id="rId6" imgW="4698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8D1C-9E28-4FC9-81B5-24707FD4B4E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" y="6474023"/>
            <a:ext cx="6172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 </a:t>
            </a:r>
            <a:r>
              <a:rPr lang="en-US" sz="1400" dirty="0" err="1" smtClean="0"/>
              <a:t>Palik,"Handbook</a:t>
            </a:r>
            <a:r>
              <a:rPr lang="en-US" sz="1400" dirty="0" smtClean="0"/>
              <a:t> of Optical Constants of Solids," Academic Press (luxpop.com)</a:t>
            </a:r>
            <a:endParaRPr lang="en-US" sz="1400" dirty="0"/>
          </a:p>
        </p:txBody>
      </p:sp>
      <p:pic>
        <p:nvPicPr>
          <p:cNvPr id="4" name="Picture 3" descr="gol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777" y="381000"/>
            <a:ext cx="4271823" cy="24340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08286" y="76200"/>
            <a:ext cx="2682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– Dielectric Response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5" descr="gold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472523"/>
            <a:ext cx="4191000" cy="2423077"/>
          </a:xfrm>
          <a:prstGeom prst="rect">
            <a:avLst/>
          </a:prstGeom>
        </p:spPr>
      </p:pic>
      <p:pic>
        <p:nvPicPr>
          <p:cNvPr id="7" name="Picture 6" descr="Aluminum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3657600"/>
            <a:ext cx="4038600" cy="23011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19400" y="3135868"/>
            <a:ext cx="3237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Aluminum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– Dielectric Response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8" descr="Aluminum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24400" y="3676077"/>
            <a:ext cx="4191000" cy="2572323"/>
          </a:xfrm>
          <a:prstGeom prst="rect">
            <a:avLst/>
          </a:prstGeom>
        </p:spPr>
      </p:pic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609600" y="2209800"/>
          <a:ext cx="2819400" cy="885262"/>
        </p:xfrm>
        <a:graphic>
          <a:graphicData uri="http://schemas.openxmlformats.org/presentationml/2006/ole">
            <p:oleObj spid="_x0000_s33794" name="Equation" r:id="rId7" imgW="137160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8D1C-9E28-4FC9-81B5-24707FD4B4E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" y="6397823"/>
            <a:ext cx="5181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 </a:t>
            </a:r>
            <a:r>
              <a:rPr lang="en-US" sz="1400" dirty="0" err="1" smtClean="0"/>
              <a:t>Palik,"Handbook</a:t>
            </a:r>
            <a:r>
              <a:rPr lang="en-US" sz="1400" dirty="0" smtClean="0"/>
              <a:t> of Optical Constants of Solids," Academic Press.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108286" y="76200"/>
            <a:ext cx="292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Copper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– Dielectric Response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 descr="Coppe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" y="418321"/>
            <a:ext cx="4067175" cy="2477279"/>
          </a:xfrm>
          <a:prstGeom prst="rect">
            <a:avLst/>
          </a:prstGeom>
        </p:spPr>
      </p:pic>
      <p:pic>
        <p:nvPicPr>
          <p:cNvPr id="6" name="Picture 5" descr="Copp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4939" y="457200"/>
            <a:ext cx="4071257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4200" y="3135868"/>
            <a:ext cx="309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Titanium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– Dielectric Response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7" descr="Titanium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2248" y="3657600"/>
            <a:ext cx="4067352" cy="2381250"/>
          </a:xfrm>
          <a:prstGeom prst="rect">
            <a:avLst/>
          </a:prstGeom>
        </p:spPr>
      </p:pic>
      <p:pic>
        <p:nvPicPr>
          <p:cNvPr id="9" name="Picture 8" descr="Titanium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3542469"/>
            <a:ext cx="4343400" cy="2629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8D1C-9E28-4FC9-81B5-24707FD4B4E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819400" y="71735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Bulk Dielectric Constants </a:t>
            </a:r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425" y="1106269"/>
            <a:ext cx="2783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Note the different response</a:t>
            </a:r>
          </a:p>
          <a:p>
            <a:pPr algn="ctr"/>
            <a:r>
              <a:rPr lang="en-US" dirty="0" smtClean="0"/>
              <a:t>for each metal!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715470"/>
            <a:ext cx="2153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As with all plasmonic</a:t>
            </a:r>
          </a:p>
          <a:p>
            <a:pPr algn="ctr"/>
            <a:r>
              <a:rPr lang="en-US" dirty="0" smtClean="0"/>
              <a:t>systems loss plays a </a:t>
            </a:r>
          </a:p>
          <a:p>
            <a:pPr algn="ctr"/>
            <a:r>
              <a:rPr lang="en-US" dirty="0" smtClean="0"/>
              <a:t>major role.</a:t>
            </a:r>
            <a:endParaRPr lang="en-US" dirty="0"/>
          </a:p>
        </p:txBody>
      </p:sp>
      <p:pic>
        <p:nvPicPr>
          <p:cNvPr id="8" name="Picture 7" descr="Realep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14350"/>
            <a:ext cx="5029200" cy="3143250"/>
          </a:xfrm>
          <a:prstGeom prst="rect">
            <a:avLst/>
          </a:prstGeom>
        </p:spPr>
      </p:pic>
      <p:pic>
        <p:nvPicPr>
          <p:cNvPr id="9" name="Picture 8" descr="ImagEp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3748087"/>
            <a:ext cx="4853941" cy="3033713"/>
          </a:xfrm>
          <a:prstGeom prst="rect">
            <a:avLst/>
          </a:prstGeom>
        </p:spPr>
      </p:pic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6553200" y="2057400"/>
          <a:ext cx="1049337" cy="509588"/>
        </p:xfrm>
        <a:graphic>
          <a:graphicData uri="http://schemas.openxmlformats.org/presentationml/2006/ole">
            <p:oleObj spid="_x0000_s26625" name="Equation" r:id="rId5" imgW="469800" imgH="228600" progId="Equation.DSMT4">
              <p:embed/>
            </p:oleObj>
          </a:graphicData>
        </a:graphic>
      </p:graphicFrame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5803900" y="2743200"/>
          <a:ext cx="3063875" cy="962025"/>
        </p:xfrm>
        <a:graphic>
          <a:graphicData uri="http://schemas.openxmlformats.org/presentationml/2006/ole">
            <p:oleObj spid="_x0000_s26626" name="Equation" r:id="rId6" imgW="137160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8D1C-9E28-4FC9-81B5-24707FD4B4E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00200" y="71735"/>
            <a:ext cx="609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Quasistatic Effective Medium Theory (Planar)</a:t>
            </a:r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TiAl3-stac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533400"/>
            <a:ext cx="3657600" cy="24512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533400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Due to the small thickness of </a:t>
            </a:r>
          </a:p>
          <a:p>
            <a:pPr algn="ctr"/>
            <a:r>
              <a:rPr lang="en-US" dirty="0" smtClean="0"/>
              <a:t>each material layer with respect to the laser wavelength (quasistatic) the material responds as an </a:t>
            </a:r>
            <a:r>
              <a:rPr lang="en-US" b="1" i="1" dirty="0" smtClean="0"/>
              <a:t>average anisotropic </a:t>
            </a:r>
            <a:r>
              <a:rPr lang="en-US" dirty="0" smtClean="0"/>
              <a:t>effective medium.  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371600" y="2286000"/>
          <a:ext cx="1575700" cy="896937"/>
        </p:xfrm>
        <a:graphic>
          <a:graphicData uri="http://schemas.openxmlformats.org/presentationml/2006/ole">
            <p:oleObj spid="_x0000_s2050" name="Equation" r:id="rId4" imgW="825480" imgH="469800" progId="Equation.DSMT4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725613" y="3048000"/>
          <a:ext cx="5284787" cy="1746250"/>
        </p:xfrm>
        <a:graphic>
          <a:graphicData uri="http://schemas.openxmlformats.org/presentationml/2006/ole">
            <p:oleObj spid="_x0000_s2051" name="Equation" r:id="rId5" imgW="2768400" imgH="914400" progId="Equation.DSMT4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1524000" y="4876800"/>
          <a:ext cx="5865813" cy="1747838"/>
        </p:xfrm>
        <a:graphic>
          <a:graphicData uri="http://schemas.openxmlformats.org/presentationml/2006/ole">
            <p:oleObj spid="_x0000_s2053" name="Equation" r:id="rId6" imgW="3073320" imgH="9144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8D1C-9E28-4FC9-81B5-24707FD4B4E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75" y="461963"/>
            <a:ext cx="8717225" cy="433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4724400"/>
            <a:ext cx="9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isotropic</a:t>
            </a:r>
            <a:endParaRPr lang="en-US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62000" y="5181600"/>
          <a:ext cx="1699778" cy="719137"/>
        </p:xfrm>
        <a:graphic>
          <a:graphicData uri="http://schemas.openxmlformats.org/presentationml/2006/ole">
            <p:oleObj spid="_x0000_s4098" name="Equation" r:id="rId4" imgW="990360" imgH="419040" progId="Equation.DSMT4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4951412" y="5105400"/>
          <a:ext cx="1677988" cy="806450"/>
        </p:xfrm>
        <a:graphic>
          <a:graphicData uri="http://schemas.openxmlformats.org/presentationml/2006/ole">
            <p:oleObj spid="_x0000_s4099" name="Equation" r:id="rId5" imgW="977760" imgH="469800" progId="Equation.DSMT4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923925" y="5943600"/>
          <a:ext cx="1285875" cy="719137"/>
        </p:xfrm>
        <a:graphic>
          <a:graphicData uri="http://schemas.openxmlformats.org/presentationml/2006/ole">
            <p:oleObj spid="_x0000_s4100" name="Equation" r:id="rId6" imgW="749160" imgH="419040" progId="Equation.DSMT4">
              <p:embed/>
            </p:oleObj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4514850" y="5867400"/>
          <a:ext cx="2571750" cy="871537"/>
        </p:xfrm>
        <a:graphic>
          <a:graphicData uri="http://schemas.openxmlformats.org/presentationml/2006/ole">
            <p:oleObj spid="_x0000_s4101" name="Equation" r:id="rId7" imgW="1498320" imgH="50796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05400" y="4659868"/>
            <a:ext cx="1229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anisotropic</a:t>
            </a:r>
            <a:endParaRPr lang="en-US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00" y="71735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Anisotropic Dispersion Equation and Poynting Vector</a:t>
            </a:r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12" descr="xz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15200" y="4724400"/>
            <a:ext cx="134244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8D1C-9E28-4FC9-81B5-24707FD4B4E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19200" y="71735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Anisotropic Dielectric Response – Effective Medium</a:t>
            </a:r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1371600" y="5195887"/>
          <a:ext cx="2157412" cy="823913"/>
        </p:xfrm>
        <a:graphic>
          <a:graphicData uri="http://schemas.openxmlformats.org/presentationml/2006/ole">
            <p:oleObj spid="_x0000_s29698" name="Equation" r:id="rId3" imgW="1130040" imgH="431640" progId="Equation.DSMT4">
              <p:embed/>
            </p:oleObj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5113338" y="5181600"/>
          <a:ext cx="2278062" cy="825500"/>
        </p:xfrm>
        <a:graphic>
          <a:graphicData uri="http://schemas.openxmlformats.org/presentationml/2006/ole">
            <p:oleObj spid="_x0000_s29699" name="Equation" r:id="rId4" imgW="1193760" imgH="431640" progId="Equation.DSMT4">
              <p:embed/>
            </p:oleObj>
          </a:graphicData>
        </a:graphic>
      </p:graphicFrame>
      <p:pic>
        <p:nvPicPr>
          <p:cNvPr id="7" name="Picture 6" descr="ReEM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71600" y="609600"/>
            <a:ext cx="6096000" cy="4198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078494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514350" indent="-514350"/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Introduce Metamaterials/Plasmonics and discuss modern applications.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Overview fabrication and characterization of our bulk and</a:t>
            </a:r>
          </a:p>
          <a:p>
            <a:pPr marL="514350" indent="-514350"/>
            <a:r>
              <a:rPr lang="en-US" sz="2000" dirty="0" smtClean="0"/>
              <a:t>	layered amorphous metal-dielectric metamaterials. 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AutoNum type="arabicPeriod" startAt="3"/>
            </a:pPr>
            <a:r>
              <a:rPr lang="en-US" sz="2000" dirty="0" smtClean="0"/>
              <a:t>Show the optical properties of our structures – interesting conductivity</a:t>
            </a:r>
          </a:p>
          <a:p>
            <a:pPr marL="514350" indent="-514350"/>
            <a:r>
              <a:rPr lang="en-US" sz="2000" dirty="0" smtClean="0"/>
              <a:t>	response, anisotropic, effective medium, hyperbolic dispersion.</a:t>
            </a:r>
          </a:p>
          <a:p>
            <a:pPr marL="514350" indent="-514350"/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8D1C-9E28-4FC9-81B5-24707FD4B4E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A6138D1C-9E28-4FC9-81B5-24707FD4B4E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00200" y="71735"/>
            <a:ext cx="617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Multi-Layer Optical Reflectance – EMT Model </a:t>
            </a:r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RGoofLaye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609600"/>
            <a:ext cx="4298364" cy="54302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6172200"/>
            <a:ext cx="389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bilayers – 8nm (ZrCuAlNi), 8nm AlPO</a:t>
            </a:r>
            <a:endParaRPr lang="en-US" dirty="0"/>
          </a:p>
        </p:txBody>
      </p:sp>
      <p:pic>
        <p:nvPicPr>
          <p:cNvPr id="6" name="Picture 5" descr="RTiAl3Lay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7953" y="609600"/>
            <a:ext cx="4316649" cy="541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61586" y="6172200"/>
            <a:ext cx="382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bilayers – 4.7nm TiAl</a:t>
            </a:r>
            <a:r>
              <a:rPr lang="en-US" baseline="-25000" dirty="0" smtClean="0"/>
              <a:t>3</a:t>
            </a:r>
            <a:r>
              <a:rPr lang="en-US" dirty="0" smtClean="0"/>
              <a:t>, 11.3nm AlPO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8D1C-9E28-4FC9-81B5-24707FD4B4E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81400" y="0"/>
            <a:ext cx="213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Error Analysis</a:t>
            </a:r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505" y="1143000"/>
            <a:ext cx="791409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81000" y="100013"/>
          <a:ext cx="2963464" cy="814387"/>
        </p:xfrm>
        <a:graphic>
          <a:graphicData uri="http://schemas.openxmlformats.org/presentationml/2006/ole">
            <p:oleObj spid="_x0000_s30723" name="Equation" r:id="rId4" imgW="166356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8D1C-9E28-4FC9-81B5-24707FD4B4E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38400" y="10180"/>
            <a:ext cx="304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Acknowledgements</a:t>
            </a:r>
            <a:endParaRPr lang="en-U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587276"/>
            <a:ext cx="2971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OSU Electrical Engineering:</a:t>
            </a:r>
          </a:p>
          <a:p>
            <a:r>
              <a:rPr lang="en-US" sz="2400" b="1" dirty="0" smtClean="0"/>
              <a:t>William Cowell – (</a:t>
            </a:r>
            <a:r>
              <a:rPr lang="en-US" sz="2400" b="1" i="1" dirty="0" smtClean="0"/>
              <a:t>Sputtering Metal)</a:t>
            </a:r>
          </a:p>
          <a:p>
            <a:r>
              <a:rPr lang="en-US" sz="2400" dirty="0" smtClean="0"/>
              <a:t>John Wager</a:t>
            </a:r>
          </a:p>
          <a:p>
            <a:endParaRPr lang="en-US" sz="24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304800" y="2667000"/>
            <a:ext cx="297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OSU Material Science:</a:t>
            </a:r>
          </a:p>
          <a:p>
            <a:r>
              <a:rPr lang="en-US" sz="2400" dirty="0" smtClean="0"/>
              <a:t>Brady Gibbons - Ellipsometry</a:t>
            </a:r>
          </a:p>
        </p:txBody>
      </p:sp>
      <p:sp>
        <p:nvSpPr>
          <p:cNvPr id="7" name="Rectangle 6"/>
          <p:cNvSpPr/>
          <p:nvPr/>
        </p:nvSpPr>
        <p:spPr>
          <a:xfrm>
            <a:off x="4724400" y="685800"/>
            <a:ext cx="335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OSU Chemistry:</a:t>
            </a:r>
          </a:p>
          <a:p>
            <a:r>
              <a:rPr lang="en-US" sz="2400" b="1" dirty="0" smtClean="0"/>
              <a:t>Christopher Knutson – (</a:t>
            </a:r>
            <a:r>
              <a:rPr lang="en-US" sz="2400" b="1" i="1" dirty="0" smtClean="0"/>
              <a:t>Spin Coating Dielectric)</a:t>
            </a:r>
          </a:p>
          <a:p>
            <a:r>
              <a:rPr lang="en-US" sz="2400" dirty="0" smtClean="0"/>
              <a:t>Doug Keszler</a:t>
            </a:r>
          </a:p>
        </p:txBody>
      </p:sp>
      <p:sp>
        <p:nvSpPr>
          <p:cNvPr id="8" name="Rectangle 7"/>
          <p:cNvSpPr/>
          <p:nvPr/>
        </p:nvSpPr>
        <p:spPr>
          <a:xfrm>
            <a:off x="4800600" y="2667000"/>
            <a:ext cx="297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OSU Physics:</a:t>
            </a:r>
          </a:p>
          <a:p>
            <a:r>
              <a:rPr lang="en-US" sz="2400" dirty="0" smtClean="0"/>
              <a:t>David McIntyre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4274403"/>
            <a:ext cx="297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Advisor:</a:t>
            </a:r>
          </a:p>
          <a:p>
            <a:r>
              <a:rPr lang="en-US" sz="2400" dirty="0" smtClean="0"/>
              <a:t>Viktor </a:t>
            </a:r>
            <a:r>
              <a:rPr lang="en-US" sz="2400" dirty="0" err="1" smtClean="0"/>
              <a:t>Podolskiy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8D1C-9E28-4FC9-81B5-24707FD4B4E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971800" y="71735"/>
            <a:ext cx="297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Conclusions:</a:t>
            </a:r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967" y="609600"/>
            <a:ext cx="89512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Ultra-thin nanostructures with atomically smooth interfaces reproducibly fabricated.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Bulk amorphous metals display interesting AC conductivity response.	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Optical properties are consistent with anisotropic hyperbolic effective material response. 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9800" y="2357735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Applications and Outlook:</a:t>
            </a:r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971800"/>
            <a:ext cx="571663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Dispersion Engineering (customized index of refraction)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Optical Filters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Subwavelength light compression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Waveguide systems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Stealth Coatings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Solar Cells (more than reflectors?)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Anisotropic Thermal Conduction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8583" y="0"/>
            <a:ext cx="4390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Controlling Light at the Nanoscale</a:t>
            </a:r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Gold Colo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637032"/>
            <a:ext cx="3200400" cy="24109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3039070"/>
            <a:ext cx="36611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DNA sensing -Gold nanoparticle</a:t>
            </a:r>
          </a:p>
          <a:p>
            <a:r>
              <a:rPr lang="en-US" dirty="0" smtClean="0"/>
              <a:t>cluster size/dimension changes color.</a:t>
            </a:r>
          </a:p>
          <a:p>
            <a:r>
              <a:rPr lang="en-US" dirty="0" smtClean="0"/>
              <a:t>Lee et. al Nano Lett. </a:t>
            </a:r>
            <a:r>
              <a:rPr lang="en-US" b="1" dirty="0" smtClean="0"/>
              <a:t>9</a:t>
            </a:r>
            <a:r>
              <a:rPr lang="en-US" dirty="0" smtClean="0"/>
              <a:t>, 4564 (2009)</a:t>
            </a:r>
          </a:p>
        </p:txBody>
      </p:sp>
      <p:pic>
        <p:nvPicPr>
          <p:cNvPr id="5" name="Picture 4" descr="Lycurgus cup - 4th century 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107" y="3962400"/>
            <a:ext cx="3600893" cy="243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490" y="6400800"/>
            <a:ext cx="3547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Roman Goblet from 4</a:t>
            </a:r>
            <a:r>
              <a:rPr lang="en-US" baseline="30000" dirty="0" smtClean="0"/>
              <a:t>th</a:t>
            </a:r>
            <a:r>
              <a:rPr lang="en-US" dirty="0" smtClean="0"/>
              <a:t> century A.D.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495800" y="6400800"/>
            <a:ext cx="3766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Gansel</a:t>
            </a:r>
            <a:r>
              <a:rPr lang="en-US" dirty="0" smtClean="0"/>
              <a:t> et. Al Science </a:t>
            </a:r>
            <a:r>
              <a:rPr lang="en-US" b="1" dirty="0" smtClean="0"/>
              <a:t>325</a:t>
            </a:r>
            <a:r>
              <a:rPr lang="en-US" dirty="0" smtClean="0"/>
              <a:t>, 1513 (2009)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8D1C-9E28-4FC9-81B5-24707FD4B4E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8150" y="523875"/>
            <a:ext cx="443865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4038600"/>
            <a:ext cx="17907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4476750"/>
            <a:ext cx="31337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23875"/>
            <a:ext cx="35528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352800" y="0"/>
            <a:ext cx="2487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Nano-Optics</a:t>
            </a:r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502" y="3429000"/>
            <a:ext cx="382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Hoffman et. al Nature Materials (2007)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468868"/>
            <a:ext cx="3764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CNT photocurrent – Minot Group OSU</a:t>
            </a:r>
            <a:endParaRPr lang="en-US" dirty="0"/>
          </a:p>
        </p:txBody>
      </p:sp>
      <p:pic>
        <p:nvPicPr>
          <p:cNvPr id="7" name="Picture 6" descr="cloak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886200"/>
            <a:ext cx="3342938" cy="2514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6477000"/>
            <a:ext cx="324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Pendry et. al Science </a:t>
            </a:r>
            <a:r>
              <a:rPr lang="en-US" b="1" dirty="0" smtClean="0"/>
              <a:t>312</a:t>
            </a:r>
            <a:r>
              <a:rPr lang="en-US" dirty="0" smtClean="0"/>
              <a:t> (2006) </a:t>
            </a:r>
            <a:endParaRPr lang="en-US" dirty="0"/>
          </a:p>
        </p:txBody>
      </p:sp>
      <p:pic>
        <p:nvPicPr>
          <p:cNvPr id="9" name="Picture 8" descr="scanned_photocur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0579" y="762000"/>
            <a:ext cx="3777621" cy="2667000"/>
          </a:xfrm>
          <a:prstGeom prst="rect">
            <a:avLst/>
          </a:prstGeom>
        </p:spPr>
      </p:pic>
      <p:pic>
        <p:nvPicPr>
          <p:cNvPr id="10" name="Picture 9" descr="rcjGrapheneDetec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3505200"/>
            <a:ext cx="3524250" cy="2819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35365" y="6400800"/>
            <a:ext cx="419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IBM – FET with graphene channel (10GB/s)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8D1C-9E28-4FC9-81B5-24707FD4B4E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220444"/>
            <a:ext cx="7399398" cy="5570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Metamaterial Application Goals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Subwavelength imaging – beating the diffraction limit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Superfocusing – sub-diffraction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Cloaking – Super-absorbers (optical black hole)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Improved data storage via enhanced nanocontrol 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High speed optoelectronic/photonic devices (Optical Computing)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New Sensor technology for Biological species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Dispersion Engineering (this work)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New Physics!!!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8D1C-9E28-4FC9-81B5-24707FD4B4E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 descr="acoustic-microsco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77381"/>
            <a:ext cx="2362200" cy="14466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0800" y="1490246"/>
            <a:ext cx="25093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J. Lee - Acoustic Microscope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7729716" y="3512403"/>
            <a:ext cx="11400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McGehee –</a:t>
            </a:r>
          </a:p>
          <a:p>
            <a:r>
              <a:rPr lang="en-US" sz="1600" dirty="0" smtClean="0"/>
              <a:t>plasmonic </a:t>
            </a:r>
          </a:p>
          <a:p>
            <a:r>
              <a:rPr lang="en-US" sz="1600" dirty="0" smtClean="0"/>
              <a:t>solar cells</a:t>
            </a:r>
            <a:endParaRPr lang="en-US" sz="1600" dirty="0"/>
          </a:p>
        </p:txBody>
      </p:sp>
      <p:pic>
        <p:nvPicPr>
          <p:cNvPr id="8" name="Picture 7" descr="imprin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4361" y="1800701"/>
            <a:ext cx="2434839" cy="1628299"/>
          </a:xfrm>
          <a:prstGeom prst="rect">
            <a:avLst/>
          </a:prstGeom>
        </p:spPr>
      </p:pic>
      <p:pic>
        <p:nvPicPr>
          <p:cNvPr id="10" name="Picture 9" descr="nie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49900" y="3886200"/>
            <a:ext cx="1993900" cy="19939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84214" y="4876800"/>
            <a:ext cx="15597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Hulst –</a:t>
            </a:r>
          </a:p>
          <a:p>
            <a:r>
              <a:rPr lang="en-US" sz="1600" dirty="0" smtClean="0"/>
              <a:t>Single molecule</a:t>
            </a:r>
          </a:p>
          <a:p>
            <a:r>
              <a:rPr lang="en-US" sz="1600" dirty="0" smtClean="0"/>
              <a:t>nanoscale probe</a:t>
            </a:r>
            <a:endParaRPr lang="en-US" sz="1600" dirty="0"/>
          </a:p>
        </p:txBody>
      </p:sp>
      <p:pic>
        <p:nvPicPr>
          <p:cNvPr id="12" name="Picture 11" descr="split-r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0" y="5013960"/>
            <a:ext cx="2209800" cy="17678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10200" y="6172200"/>
            <a:ext cx="2375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Clark – split ring resonator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66750"/>
            <a:ext cx="61626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33400" y="71735"/>
            <a:ext cx="80097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Amorphous Metal Nanofabrication – DC Magnetron Sputtering</a:t>
            </a:r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422" y="6324600"/>
            <a:ext cx="3429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Cowell, Masters Thesis OSU (2010)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2246" y="3581400"/>
            <a:ext cx="81021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Experimental Technique</a:t>
            </a:r>
            <a:r>
              <a:rPr lang="en-US" dirty="0" smtClean="0"/>
              <a:t>: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Positively Charged Argon Plasma (color) – ejects </a:t>
            </a:r>
            <a:r>
              <a:rPr lang="en-US" b="1" i="1" dirty="0" smtClean="0"/>
              <a:t>atomic</a:t>
            </a:r>
            <a:r>
              <a:rPr lang="en-US" dirty="0" smtClean="0"/>
              <a:t> species from metal target.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Neutral ejected particles travel and are deposited on substrate in </a:t>
            </a:r>
            <a:r>
              <a:rPr lang="en-US" b="1" i="1" dirty="0" smtClean="0"/>
              <a:t>thin film</a:t>
            </a:r>
            <a:r>
              <a:rPr lang="en-US" dirty="0" smtClean="0"/>
              <a:t> form. 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Pressure controls deposition rate (scattering)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2853" y="5020270"/>
            <a:ext cx="45839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Pros</a:t>
            </a:r>
            <a:r>
              <a:rPr lang="en-US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Uniform high deposition rate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Targets provide easy control of stoichiometry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5029200"/>
            <a:ext cx="2966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Cons</a:t>
            </a:r>
            <a:r>
              <a:rPr lang="en-US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Requires vacuum apparatus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548" y="981670"/>
            <a:ext cx="1351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Targets</a:t>
            </a:r>
            <a:r>
              <a:rPr lang="en-US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ZrCuAlNi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TiAl</a:t>
            </a:r>
            <a:r>
              <a:rPr lang="en-US" baseline="-25000" dirty="0" smtClean="0"/>
              <a:t>3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A6138D1C-9E28-4FC9-81B5-24707FD4B4ED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71735"/>
            <a:ext cx="6943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Dielectric Thin Film Deposition – Solution Spin Coating</a:t>
            </a:r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8" name="AutoShape 2" descr="data:image/jpg;base64,/9j/4AAQSkZJRgABAQAAAQABAAD/2wCEAAkGBhIRERUSEhAVFRMWFREUFBUXGBgaFRwYFB4YGBUcFRUdGyggFx4kHBUUHy8gIycpLywtGB4yNjAqNyYrLSoBCQoKDAwMGg8PFykkHh8qLCksKTYtKTU0NS0pLC0pNiwpKSwpNTUpLDQsLS8sKTQsKS0sKS8pKTMsNTM1NSksLP/AABEIAHwAoAMBIgACEQEDEQH/xAAbAAEAAgMBAQAAAAAAAAAAAAAABgcDBAUCCP/EAEsQAAEDAgEHBwULCAsAAAAAAAEAAgMEESEFBgcSMUFRMmFxgZGywRMzcqGxFCIjQ1R0g5LR0vAWFzVSYqLE4QgkJUJTY3WCk8LD/8QAGgEBAAIDAQAAAAAAAAAAAAAAAAMEAQIFBv/EACYRAQACAgIBAAsAAAAAAAAAAAABAwIRBBIhBTEyNEFCUWFxgcH/2gAMAwEAAhEDEQA/ALxREQEREBERAREQRnPXl0Hz+DuSr5r/AJL6Uz15dB8/g7kq+a/5KryPg73of5/1/Vk6N5CIqWxIvlWxxOINLJgeO5XiqN0c+apP9W/hJVeSmq9iHN53vOX5ERFIpiIiAiIgIiICIiAiIgIiICIiCM568ug+fwdyVRf8xFL8qn7I/uqUZ6cug+fw9yVSZa5Yxl601V9lW+k62rj8j48muoIo5HPD8pCQl9r39zztsLD9lWOoxnj5/Jvz7/wqFJ1mIiPENM88s57ZT5kREWWgiIgIiICIiAiIgIiICIiAiIgjOe2DqFx2Cvp7ncNZsjW36XOaOkhSZc/L2R21dPJA4kB7bBw2tcMWPbztcGuHQtbNPK76inBlAE8bnQ1DRuljwfbmdg8czwg0s7m61Tk1oxPuxz7b9VsE+segXHaFJlF8ht911ktacYodelpOB1T/AFmQek9ojB4RH9ZShAREQEREBERAREQEXmWUNBc4hrQCSSbAAYkk7gqkzn05F0nubJUBnkJ1RKWuc0n/ACoh75/SbDp3hbl1yso520VP56sgjPB0jAey91UzNHuXsp2fXVpgYcfJl2P/AAx2Y3rN+K7WTv6PVEzGaonkO/V1IweN/ek+tBu5y6aqOANfTTRVNjaSICVryDsMcmpqYWNwdtxiN/Zza0qZOrbNZUCKQ2+Dmsx1z+qSdV/Q0k8yj+XNCFC5jGQBsAv8LM98j5NUWsI2ufqAk3uSNmzaunkXNjIeTsW+RdIPjJHCWS44bQ3/AGgIJ4ijs2f9C344u9Fjz67LUfpMpBsEp6GAe1yCWrhVWbj/ACtTLBUGE1EIjdZt7Stu1kzffD3wadW2/VbwXIOlGn/wZf3fvLH+dSH5PJ2t+1BLsl5NjpoY4Im2jjY1jRzNFseJ3k8VtKEDSnD8nk7W/avbdKNPvhlH1fvIJoiicekukO0SjpYD7HFbcOf1C747V9Jjx67WQSFFzqfOKlk5FTEebXF+w4rfa8EXBBHMg9IiICIiCutNsNbLRxwUkMsgkk+G8k0uOo0XAcBuLrfVtvW9opzKjoKKN7otWqlaHzOeLSC+xmOLQBu43KmxC1Mr0bpYJI2O1XPY5oPAkII7lzSLDCSyFvlXjAkG0YPpf3urtUOr8+6yX43yY4Ri372LvWuNXUEkLzHKwseNx8DsI5wsCDJPUvebve5x4ucT7VjCIgLRr8rsiNiCTwHit5cDLeS3ufrsBcDa43i3go7JyjHeK3xK6rLets6hsflLHbkuvww9t1oSZxyE3AaBwtftK5ssDmGzmkHnXhVJtzegr9H8WPMRvaQUecYJtI23ONnWF1oKlrxdjgRzKFWXdzcpXAueRZpAAvv3qWq3KZ1KjzuDRXXNmM6+zuoiK04QVmpqySM3jkew/suI9hWFEEkyfpArIuU8St4PAv8AWFj23UzyBn9BUkRvBikOADsWk8Gu48xt1qqFuZKyTLUyCOJpJ3nc3ncd1kF5osdPGWta0nWIABPEgWJWRAREQa1dk2KdurLG17eDhfsO7qUWr9GMD7mKR8Z4ctvrx9amSIKqyjo7qI3NDXsk13FrdrTgC7G+Awad65tRmhWM207j6NnewlW1XREyQEC4bI4uPAFjxj1kDrXmbf1oKXlybMzlQvHS132LAWngrbndtxXKq9n4/HBBWVRSsk5TQbfjavMVDG3ksb2eKndRGOA37QFypoxfYN25Y1G9t++fXrudfRH/ACY4DsXpbdR0blzao7VlqzlY31DG7XtHSQuPP9nj+Opc2owJ482G3q5m4X384sHfky5AMPKAm9rNBJve1gLbbghWDSaMKh1jJLGziBdx8B61TOQaB89VDHGwveZYjZo1rDWbd3MLC+sbC2G6y+s0JRDJ+jSmZjI58p4E6rewY+tSmkoo4mhkbGsaNgaAAsyIwIiICIiAiIgLw+EHaF7RBozZJa6+JF+haNRm1rbJe1vbvXcRBEKnNR4LWiRt3EgYHcCcexR/K2QJ4icGOHHXLfVqqxqnzkXpO7rlH85PHxQV1k6hkqKllPZjNfWGtrl1tUFx96GC+zjv3KTu0SOdtq2joiJ/74Lm5r/pKD6TuFWygrhmhiM8ureeZrGj2k8y36TQ9k5nLbJLzOkIb9VmrxPipwiDSyXkSnpm6sEEcQO3UaBfncRi44nErdREBERAREQEREBERAREQEREGtU+ci9J/dco/nJv679F1IKnzkXpP7rlH85PHxQQ7Nf9JQfSdwq2lU+bA/tKD6TuFWwgIiICIiAiI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100" name="AutoShape 4" descr="data:image/jpg;base64,/9j/4AAQSkZJRgABAQAAAQABAAD/2wCEAAkGBhIRERUSEhAVFRMWFREUFBUXGBgaFRwYFB4YGBUcFRUdGyggFx4kHBUUHy8gIycpLywtGB4yNjAqNyYrLSoBCQoKDAwMGg8PFykkHh8qLCksKTYtKTU0NS0pLC0pNiwpKSwpNTUpLDQsLS8sKTQsKS0sKS8pKTMsNTM1NSksLP/AABEIAHwAoAMBIgACEQEDEQH/xAAbAAEAAgMBAQAAAAAAAAAAAAAABgcDBAUCCP/EAEsQAAEDAgEHBwULCAsAAAAAAAEAAgMEESEFBgcSMUFRMmFxgZGywRMzcqGxFCIjQ1R0g5LR0vAWFzVSYqLE4QgkJUJTY3WCk8LD/8QAGgEBAAIDAQAAAAAAAAAAAAAAAAMEAQIFBv/EACYRAQACAgIBAAsAAAAAAAAAAAABAwIRBBIhBTEyNEFCUWFxgcH/2gAMAwEAAhEDEQA/ALxREQEREBERAREQRnPXl0Hz+DuSr5r/AJL6Uz15dB8/g7kq+a/5KryPg73of5/1/Vk6N5CIqWxIvlWxxOINLJgeO5XiqN0c+apP9W/hJVeSmq9iHN53vOX5ERFIpiIiAiIgIiICIiAiIgIiICIiCM568ug+fwdyVRf8xFL8qn7I/uqUZ6cug+fw9yVSZa5Yxl601V9lW+k62rj8j48muoIo5HPD8pCQl9r39zztsLD9lWOoxnj5/Jvz7/wqFJ1mIiPENM88s57ZT5kREWWgiIgIiICIiAiIgIiICIiAiIgjOe2DqFx2Cvp7ncNZsjW36XOaOkhSZc/L2R21dPJA4kB7bBw2tcMWPbztcGuHQtbNPK76inBlAE8bnQ1DRuljwfbmdg8czwg0s7m61Tk1oxPuxz7b9VsE+segXHaFJlF8ht911ktacYodelpOB1T/AFmQek9ojB4RH9ZShAREQEREBERAREQEXmWUNBc4hrQCSSbAAYkk7gqkzn05F0nubJUBnkJ1RKWuc0n/ACoh75/SbDp3hbl1yso520VP56sgjPB0jAey91UzNHuXsp2fXVpgYcfJl2P/AAx2Y3rN+K7WTv6PVEzGaonkO/V1IweN/ek+tBu5y6aqOANfTTRVNjaSICVryDsMcmpqYWNwdtxiN/Zza0qZOrbNZUCKQ2+Dmsx1z+qSdV/Q0k8yj+XNCFC5jGQBsAv8LM98j5NUWsI2ufqAk3uSNmzaunkXNjIeTsW+RdIPjJHCWS44bQ3/AGgIJ4ijs2f9C344u9Fjz67LUfpMpBsEp6GAe1yCWrhVWbj/ACtTLBUGE1EIjdZt7Stu1kzffD3wadW2/VbwXIOlGn/wZf3fvLH+dSH5PJ2t+1BLsl5NjpoY4Im2jjY1jRzNFseJ3k8VtKEDSnD8nk7W/avbdKNPvhlH1fvIJoiicekukO0SjpYD7HFbcOf1C747V9Jjx67WQSFFzqfOKlk5FTEebXF+w4rfa8EXBBHMg9IiICIiCutNsNbLRxwUkMsgkk+G8k0uOo0XAcBuLrfVtvW9opzKjoKKN7otWqlaHzOeLSC+xmOLQBu43KmxC1Mr0bpYJI2O1XPY5oPAkII7lzSLDCSyFvlXjAkG0YPpf3urtUOr8+6yX43yY4Ri372LvWuNXUEkLzHKwseNx8DsI5wsCDJPUvebve5x4ucT7VjCIgLRr8rsiNiCTwHit5cDLeS3ufrsBcDa43i3go7JyjHeK3xK6rLets6hsflLHbkuvww9t1oSZxyE3AaBwtftK5ssDmGzmkHnXhVJtzegr9H8WPMRvaQUecYJtI23ONnWF1oKlrxdjgRzKFWXdzcpXAueRZpAAvv3qWq3KZ1KjzuDRXXNmM6+zuoiK04QVmpqySM3jkew/suI9hWFEEkyfpArIuU8St4PAv8AWFj23UzyBn9BUkRvBikOADsWk8Gu48xt1qqFuZKyTLUyCOJpJ3nc3ncd1kF5osdPGWta0nWIABPEgWJWRAREQa1dk2KdurLG17eDhfsO7qUWr9GMD7mKR8Z4ctvrx9amSIKqyjo7qI3NDXsk13FrdrTgC7G+Awad65tRmhWM207j6NnewlW1XREyQEC4bI4uPAFjxj1kDrXmbf1oKXlybMzlQvHS132LAWngrbndtxXKq9n4/HBBWVRSsk5TQbfjavMVDG3ksb2eKndRGOA37QFypoxfYN25Y1G9t++fXrudfRH/ACY4DsXpbdR0blzao7VlqzlY31DG7XtHSQuPP9nj+Opc2owJ482G3q5m4X384sHfky5AMPKAm9rNBJve1gLbbghWDSaMKh1jJLGziBdx8B61TOQaB89VDHGwveZYjZo1rDWbd3MLC+sbC2G6y+s0JRDJ+jSmZjI58p4E6rewY+tSmkoo4mhkbGsaNgaAAsyIwIiICIiAiIgLw+EHaF7RBozZJa6+JF+haNRm1rbJe1vbvXcRBEKnNR4LWiRt3EgYHcCcexR/K2QJ4icGOHHXLfVqqxqnzkXpO7rlH85PHxQV1k6hkqKllPZjNfWGtrl1tUFx96GC+zjv3KTu0SOdtq2joiJ/74Lm5r/pKD6TuFWygrhmhiM8ureeZrGj2k8y36TQ9k5nLbJLzOkIb9VmrxPipwiDSyXkSnpm6sEEcQO3UaBfncRi44nErdREBERAREQEREBERAREQEREGtU+ci9J/dco/nJv679F1IKnzkXpP7rlH85PHxQQ7Nf9JQfSdwq2lU+bA/tKD6TuFWwgIiICIiAiI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2246" y="3505200"/>
            <a:ext cx="7751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Experimental Technique</a:t>
            </a:r>
            <a:r>
              <a:rPr lang="en-US" dirty="0" smtClean="0"/>
              <a:t>: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Inorganic aqueous-solution-processed oxide sample (ALPO)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Utilize surface tension to produce atomically smooth layers using spin-coating.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After the timed spin put on hot plate to remove water.  (MOM bonds)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8D1C-9E28-4FC9-81B5-24707FD4B4E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1117" y="6412468"/>
            <a:ext cx="2999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Knutson et. al (in preparation)</a:t>
            </a:r>
            <a:endParaRPr lang="en-US" dirty="0"/>
          </a:p>
        </p:txBody>
      </p:sp>
      <p:pic>
        <p:nvPicPr>
          <p:cNvPr id="9" name="Picture 8" descr="spincoater-ace-1020s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4016" y="533400"/>
            <a:ext cx="3910584" cy="29329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5929" y="4895671"/>
            <a:ext cx="32287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Pros</a:t>
            </a:r>
            <a:r>
              <a:rPr lang="en-US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Very inexpensive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Highly accurate – reproducible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Scalable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05400" y="4944070"/>
            <a:ext cx="3027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Cons</a:t>
            </a:r>
            <a:r>
              <a:rPr lang="en-US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Limited Material Set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Getting materials in solution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8D1C-9E28-4FC9-81B5-24707FD4B4E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 descr="TiAl3-sta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341" y="1219200"/>
            <a:ext cx="5116459" cy="3429000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5168" y="1219200"/>
            <a:ext cx="345023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14400" y="5181600"/>
            <a:ext cx="2566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TiAl</a:t>
            </a:r>
            <a:r>
              <a:rPr lang="en-US" baseline="-25000" dirty="0" smtClean="0"/>
              <a:t>3</a:t>
            </a:r>
            <a:r>
              <a:rPr lang="en-US" dirty="0" smtClean="0"/>
              <a:t> – ALPO stack system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5181600"/>
            <a:ext cx="30388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ZrCuAlNi – ALPO stack system</a:t>
            </a:r>
          </a:p>
          <a:p>
            <a:endParaRPr lang="en-US" dirty="0" smtClean="0"/>
          </a:p>
          <a:p>
            <a:r>
              <a:rPr lang="en-US" dirty="0" smtClean="0"/>
              <a:t>Cowell et. al Applied Materials</a:t>
            </a:r>
          </a:p>
          <a:p>
            <a:r>
              <a:rPr lang="en-US" dirty="0" smtClean="0"/>
              <a:t>&amp; Interfaces (2011)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58915" y="224135"/>
            <a:ext cx="7523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 micrographs – Planar Metal-Dielectric Nanostructures</a:t>
            </a:r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8D1C-9E28-4FC9-81B5-24707FD4B4E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 descr="Electron_diffraction_setup_x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600200"/>
            <a:ext cx="8610600" cy="34442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14600" y="152400"/>
            <a:ext cx="3957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 Diffraction Schematic</a:t>
            </a:r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7423" y="5410200"/>
            <a:ext cx="74183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Speckled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pattern =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Crystalline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Structure (long range spatially repeating order)</a:t>
            </a:r>
          </a:p>
          <a:p>
            <a:pPr algn="ctr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Diffuse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pattern =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Amorphous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Structure (no structure - disordered)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2906</TotalTime>
  <Words>781</Words>
  <Application>Microsoft Office PowerPoint</Application>
  <PresentationFormat>On-screen Show (4:3)</PresentationFormat>
  <Paragraphs>188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Equation</vt:lpstr>
      <vt:lpstr>Optical Properties of Amorphous Nanolayers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Dispersion Engineering with Amorphous Metamaterials</dc:title>
  <dc:creator>Nicholas Kuhta </dc:creator>
  <cp:lastModifiedBy>Nicholas Kuhta </cp:lastModifiedBy>
  <cp:revision>183</cp:revision>
  <dcterms:created xsi:type="dcterms:W3CDTF">2011-03-13T19:33:08Z</dcterms:created>
  <dcterms:modified xsi:type="dcterms:W3CDTF">2011-05-25T17:06:57Z</dcterms:modified>
</cp:coreProperties>
</file>