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3"/>
  </p:notesMasterIdLst>
  <p:sldIdLst>
    <p:sldId id="256" r:id="rId2"/>
    <p:sldId id="523" r:id="rId3"/>
    <p:sldId id="592" r:id="rId4"/>
    <p:sldId id="531" r:id="rId5"/>
    <p:sldId id="550" r:id="rId6"/>
    <p:sldId id="551" r:id="rId7"/>
    <p:sldId id="589" r:id="rId8"/>
    <p:sldId id="566" r:id="rId9"/>
    <p:sldId id="534" r:id="rId10"/>
    <p:sldId id="537" r:id="rId11"/>
    <p:sldId id="538" r:id="rId12"/>
    <p:sldId id="596" r:id="rId13"/>
    <p:sldId id="578" r:id="rId14"/>
    <p:sldId id="573" r:id="rId15"/>
    <p:sldId id="574" r:id="rId16"/>
    <p:sldId id="576" r:id="rId17"/>
    <p:sldId id="577" r:id="rId18"/>
    <p:sldId id="561" r:id="rId19"/>
    <p:sldId id="562" r:id="rId20"/>
    <p:sldId id="565" r:id="rId21"/>
    <p:sldId id="532" r:id="rId22"/>
    <p:sldId id="615" r:id="rId23"/>
    <p:sldId id="608" r:id="rId24"/>
    <p:sldId id="609" r:id="rId25"/>
    <p:sldId id="614" r:id="rId26"/>
    <p:sldId id="625" r:id="rId27"/>
    <p:sldId id="610" r:id="rId28"/>
    <p:sldId id="611" r:id="rId29"/>
    <p:sldId id="612" r:id="rId30"/>
    <p:sldId id="624" r:id="rId31"/>
    <p:sldId id="623" r:id="rId32"/>
    <p:sldId id="626" r:id="rId33"/>
    <p:sldId id="567" r:id="rId34"/>
    <p:sldId id="559" r:id="rId35"/>
    <p:sldId id="568" r:id="rId36"/>
    <p:sldId id="569" r:id="rId37"/>
    <p:sldId id="590" r:id="rId38"/>
    <p:sldId id="606" r:id="rId39"/>
    <p:sldId id="541" r:id="rId40"/>
    <p:sldId id="595" r:id="rId41"/>
    <p:sldId id="621" r:id="rId42"/>
    <p:sldId id="599" r:id="rId43"/>
    <p:sldId id="591" r:id="rId44"/>
    <p:sldId id="604" r:id="rId45"/>
    <p:sldId id="605" r:id="rId46"/>
    <p:sldId id="601" r:id="rId47"/>
    <p:sldId id="620" r:id="rId48"/>
    <p:sldId id="617" r:id="rId49"/>
    <p:sldId id="622" r:id="rId50"/>
    <p:sldId id="618" r:id="rId51"/>
    <p:sldId id="293" r:id="rId52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  <a:srgbClr val="BEBCE2"/>
    <a:srgbClr val="FF6600"/>
    <a:srgbClr val="FF9933"/>
    <a:srgbClr val="0066FF"/>
    <a:srgbClr val="CC3300"/>
    <a:srgbClr val="000099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Styl Středně sytá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269D01E-BC32-4049-B463-5C60D7B0CCD2}" styleName="Styl s motivem 2 – zvýraznění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98" autoAdjust="0"/>
    <p:restoredTop sz="94660"/>
  </p:normalViewPr>
  <p:slideViewPr>
    <p:cSldViewPr>
      <p:cViewPr varScale="1">
        <p:scale>
          <a:sx n="87" d="100"/>
          <a:sy n="87" d="100"/>
        </p:scale>
        <p:origin x="1296" y="90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D1547498-7EF0-44A1-A563-6BBB1645E775}" type="datetimeFigureOut">
              <a:rPr lang="cs-CZ"/>
              <a:pPr>
                <a:defRPr/>
              </a:pPr>
              <a:t>19.6.2019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cs-CZ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893936D-444A-4A5E-B985-1F2A9063637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468404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91869484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7E8F7D-8DB8-4968-A0C8-137193FD68C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821821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55BCB7-EB4B-44ED-9457-EC406D8AADB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13484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20A64D-2349-41DA-B605-93E387A5806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737614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8A6EB9-8DF6-489B-BE04-AB621610F16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747940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3CCFAF-28B7-4F2C-8649-8174C2B48CF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934843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BC8836-6DF8-48D8-BCF7-4A0050FBA37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826579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80C22C-21AB-4888-A8E8-E5EEF04D5E7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36057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DBBFE8-1140-4A35-99FD-03D5E11102E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392185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DDC826-7E32-44DC-8CAA-5F184322F85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0839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9DE4B6-267B-4BD6-86F8-684E585FC1D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54470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smtClean="0"/>
              <a:t>Klepnutím lze upravit styl předlohy nadpisů.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smtClean="0"/>
              <a:t>Klepnutím lze upravit styly předlohy textu.</a:t>
            </a:r>
          </a:p>
          <a:p>
            <a:pPr lvl="1"/>
            <a:r>
              <a:rPr lang="cs-CZ" altLang="cs-CZ" smtClean="0"/>
              <a:t>Druhá úroveň</a:t>
            </a:r>
          </a:p>
          <a:p>
            <a:pPr lvl="2"/>
            <a:r>
              <a:rPr lang="cs-CZ" altLang="cs-CZ" smtClean="0"/>
              <a:t>Třetí úroveň</a:t>
            </a:r>
          </a:p>
          <a:p>
            <a:pPr lvl="3"/>
            <a:r>
              <a:rPr lang="cs-CZ" altLang="cs-CZ" smtClean="0"/>
              <a:t>Čtvrtá úroveň</a:t>
            </a:r>
          </a:p>
          <a:p>
            <a:pPr lvl="4"/>
            <a:r>
              <a:rPr lang="cs-CZ" altLang="cs-CZ" smtClean="0"/>
              <a:t>Pátá úroveň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49C2D4FF-DA6A-4112-B1DB-C41933F4D9E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7" name="Rectangle 6"/>
          <p:cNvSpPr txBox="1">
            <a:spLocks noChangeArrowheads="1"/>
          </p:cNvSpPr>
          <p:nvPr/>
        </p:nvSpPr>
        <p:spPr>
          <a:xfrm>
            <a:off x="8604250" y="6308725"/>
            <a:ext cx="477838" cy="360363"/>
          </a:xfrm>
          <a:prstGeom prst="rect">
            <a:avLst/>
          </a:prstGeom>
          <a:ln/>
        </p:spPr>
        <p:txBody>
          <a:bodyPr/>
          <a:lstStyle>
            <a:defPPr>
              <a:defRPr lang="cs-CZ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bg1">
                    <a:lumMod val="50000"/>
                  </a:schemeClr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FB9E9B09-AAC6-4D4D-8E69-A1B777819138}" type="slidenum">
              <a:rPr lang="cs-CZ" smtClean="0"/>
              <a:pPr>
                <a:defRPr/>
              </a:pPr>
              <a:t>‹#›</a:t>
            </a:fld>
            <a:endParaRPr lang="cs-CZ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39" r:id="rId1"/>
    <p:sldLayoutId id="2147484129" r:id="rId2"/>
    <p:sldLayoutId id="2147484130" r:id="rId3"/>
    <p:sldLayoutId id="2147484131" r:id="rId4"/>
    <p:sldLayoutId id="2147484132" r:id="rId5"/>
    <p:sldLayoutId id="2147484133" r:id="rId6"/>
    <p:sldLayoutId id="2147484134" r:id="rId7"/>
    <p:sldLayoutId id="2147484135" r:id="rId8"/>
    <p:sldLayoutId id="2147484136" r:id="rId9"/>
    <p:sldLayoutId id="2147484137" r:id="rId10"/>
    <p:sldLayoutId id="2147484138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6.png"/><Relationship Id="rId3" Type="http://schemas.openxmlformats.org/officeDocument/2006/relationships/image" Target="../media/image160.png"/><Relationship Id="rId7" Type="http://schemas.openxmlformats.org/officeDocument/2006/relationships/image" Target="../media/image22.png"/><Relationship Id="rId12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20.jpeg"/><Relationship Id="rId5" Type="http://schemas.openxmlformats.org/officeDocument/2006/relationships/image" Target="../media/image20.png"/><Relationship Id="rId10" Type="http://schemas.openxmlformats.org/officeDocument/2006/relationships/image" Target="../media/image23.png"/><Relationship Id="rId4" Type="http://schemas.openxmlformats.org/officeDocument/2006/relationships/image" Target="../media/image190.png"/><Relationship Id="rId9" Type="http://schemas.openxmlformats.org/officeDocument/2006/relationships/image" Target="../media/image330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0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0.png"/><Relationship Id="rId4" Type="http://schemas.openxmlformats.org/officeDocument/2006/relationships/image" Target="../media/image26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1.png"/><Relationship Id="rId7" Type="http://schemas.openxmlformats.org/officeDocument/2006/relationships/image" Target="../media/image32.png"/><Relationship Id="rId2" Type="http://schemas.openxmlformats.org/officeDocument/2006/relationships/image" Target="../media/image29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1.png"/><Relationship Id="rId5" Type="http://schemas.openxmlformats.org/officeDocument/2006/relationships/image" Target="../media/image230.png"/><Relationship Id="rId4" Type="http://schemas.openxmlformats.org/officeDocument/2006/relationships/image" Target="../media/image3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1.png"/><Relationship Id="rId7" Type="http://schemas.openxmlformats.org/officeDocument/2006/relationships/image" Target="../media/image38.png"/><Relationship Id="rId2" Type="http://schemas.openxmlformats.org/officeDocument/2006/relationships/image" Target="../media/image3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jpeg"/><Relationship Id="rId4" Type="http://schemas.openxmlformats.org/officeDocument/2006/relationships/image" Target="../media/image50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54.png"/><Relationship Id="rId5" Type="http://schemas.openxmlformats.org/officeDocument/2006/relationships/image" Target="../media/image53.jpg"/><Relationship Id="rId4" Type="http://schemas.openxmlformats.org/officeDocument/2006/relationships/image" Target="../media/image5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8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57.pn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eg"/><Relationship Id="rId3" Type="http://schemas.openxmlformats.org/officeDocument/2006/relationships/image" Target="../media/image66.png"/><Relationship Id="rId7" Type="http://schemas.openxmlformats.org/officeDocument/2006/relationships/image" Target="../media/image69.jpeg"/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eg"/><Relationship Id="rId5" Type="http://schemas.openxmlformats.org/officeDocument/2006/relationships/image" Target="../media/image68.png"/><Relationship Id="rId4" Type="http://schemas.openxmlformats.org/officeDocument/2006/relationships/image" Target="../media/image67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75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0.png"/><Relationship Id="rId7" Type="http://schemas.openxmlformats.org/officeDocument/2006/relationships/image" Target="../media/image580.png"/><Relationship Id="rId2" Type="http://schemas.openxmlformats.org/officeDocument/2006/relationships/image" Target="../media/image5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png"/><Relationship Id="rId5" Type="http://schemas.openxmlformats.org/officeDocument/2006/relationships/image" Target="../media/image56.png"/><Relationship Id="rId4" Type="http://schemas.openxmlformats.org/officeDocument/2006/relationships/image" Target="../media/image8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0.png"/><Relationship Id="rId4" Type="http://schemas.openxmlformats.org/officeDocument/2006/relationships/image" Target="../media/image8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0.png"/><Relationship Id="rId7" Type="http://schemas.openxmlformats.org/officeDocument/2006/relationships/image" Target="../media/image84.png"/><Relationship Id="rId2" Type="http://schemas.openxmlformats.org/officeDocument/2006/relationships/image" Target="../media/image79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png"/><Relationship Id="rId5" Type="http://schemas.openxmlformats.org/officeDocument/2006/relationships/image" Target="../media/image821.png"/><Relationship Id="rId4" Type="http://schemas.openxmlformats.org/officeDocument/2006/relationships/image" Target="../media/image81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8.jpeg"/><Relationship Id="rId4" Type="http://schemas.openxmlformats.org/officeDocument/2006/relationships/image" Target="../media/image8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3" Type="http://schemas.openxmlformats.org/officeDocument/2006/relationships/image" Target="../media/image680.png"/><Relationship Id="rId7" Type="http://schemas.openxmlformats.org/officeDocument/2006/relationships/image" Target="../media/image720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0.png"/><Relationship Id="rId9" Type="http://schemas.openxmlformats.org/officeDocument/2006/relationships/image" Target="../media/image74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7" Type="http://schemas.openxmlformats.org/officeDocument/2006/relationships/image" Target="../media/image94.jpg"/><Relationship Id="rId2" Type="http://schemas.openxmlformats.org/officeDocument/2006/relationships/image" Target="../media/image9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5.png"/><Relationship Id="rId5" Type="http://schemas.openxmlformats.org/officeDocument/2006/relationships/image" Target="../media/image93.jpeg"/><Relationship Id="rId4" Type="http://schemas.openxmlformats.org/officeDocument/2006/relationships/image" Target="../media/image92.jp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7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0.png"/><Relationship Id="rId3" Type="http://schemas.openxmlformats.org/officeDocument/2006/relationships/image" Target="../media/image790.png"/><Relationship Id="rId7" Type="http://schemas.openxmlformats.org/officeDocument/2006/relationships/image" Target="../media/image101.png"/><Relationship Id="rId2" Type="http://schemas.openxmlformats.org/officeDocument/2006/relationships/image" Target="../media/image78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0.png"/><Relationship Id="rId5" Type="http://schemas.openxmlformats.org/officeDocument/2006/relationships/image" Target="../media/image100.png"/><Relationship Id="rId10" Type="http://schemas.openxmlformats.org/officeDocument/2006/relationships/image" Target="../media/image103.png"/><Relationship Id="rId4" Type="http://schemas.openxmlformats.org/officeDocument/2006/relationships/image" Target="../media/image810.png"/><Relationship Id="rId9" Type="http://schemas.openxmlformats.org/officeDocument/2006/relationships/image" Target="../media/image10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0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6.jpe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0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964"/>
            <a:ext cx="9147314" cy="6866964"/>
          </a:xfrm>
          <a:prstGeom prst="rect">
            <a:avLst/>
          </a:prstGeom>
          <a:ln w="19050">
            <a:solidFill>
              <a:schemeClr val="bg1">
                <a:lumMod val="75000"/>
              </a:schemeClr>
            </a:solidFill>
          </a:ln>
        </p:spPr>
      </p:pic>
      <p:pic>
        <p:nvPicPr>
          <p:cNvPr id="3075" name="Picture 10" descr="aldeb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5272" y="119509"/>
            <a:ext cx="1365276" cy="1365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759200" y="4024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cs-CZ" altLang="cs-CZ" sz="1800" dirty="0"/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-8142" y="2632027"/>
            <a:ext cx="9144000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38100" dir="2700000" sx="1000" sy="1000" algn="tl" rotWithShape="0">
              <a:prstClr val="black">
                <a:alpha val="9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3d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cs-CZ" sz="6600" dirty="0" smtClean="0">
                <a:ln w="12700">
                  <a:solidFill>
                    <a:schemeClr val="bg2">
                      <a:lumMod val="40000"/>
                      <a:lumOff val="60000"/>
                    </a:schemeClr>
                  </a:solidFill>
                </a:ln>
                <a:solidFill>
                  <a:schemeClr val="tx1"/>
                </a:solidFill>
                <a:effectLst>
                  <a:glow rad="596900">
                    <a:schemeClr val="accent2">
                      <a:lumMod val="75000"/>
                      <a:alpha val="71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Černé díry a informační paradox</a:t>
            </a: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11456" y="5579619"/>
            <a:ext cx="9144000" cy="606109"/>
          </a:xfrm>
          <a:prstGeom prst="rect">
            <a:avLst/>
          </a:prstGeom>
          <a:noFill/>
          <a:effectLst>
            <a:glow rad="127000">
              <a:schemeClr val="accent1"/>
            </a:glow>
            <a:outerShdw blurRad="50800" dist="38100" dir="2700000" sx="1000" sy="1000" algn="tl" rotWithShape="0">
              <a:prstClr val="black">
                <a:alpha val="9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3d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cs-CZ" b="1" dirty="0" smtClean="0">
                <a:ln w="12700">
                  <a:solidFill>
                    <a:schemeClr val="bg2">
                      <a:lumMod val="60000"/>
                      <a:lumOff val="40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Miroslav Havránek</a:t>
            </a: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3314" y="6425952"/>
            <a:ext cx="9144000" cy="432048"/>
          </a:xfrm>
          <a:prstGeom prst="rect">
            <a:avLst/>
          </a:prstGeom>
          <a:noFill/>
          <a:effectLst>
            <a:glow rad="127000">
              <a:schemeClr val="accent1"/>
            </a:glow>
            <a:outerShdw blurRad="50800" dist="38100" dir="2700000" sx="1000" sy="1000" algn="tl" rotWithShape="0">
              <a:prstClr val="black">
                <a:alpha val="9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3d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cs-CZ" sz="2400" dirty="0" smtClean="0">
                <a:ln w="12700">
                  <a:noFill/>
                </a:ln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 </a:t>
            </a:r>
            <a:r>
              <a:rPr lang="cs-CZ" sz="2400" dirty="0" err="1" smtClean="0">
                <a:ln w="12700">
                  <a:noFill/>
                </a:ln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Astrosoustředění</a:t>
            </a:r>
            <a:r>
              <a:rPr lang="cs-CZ" sz="2400" dirty="0" smtClean="0">
                <a:ln w="12700">
                  <a:noFill/>
                </a:ln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14.</a:t>
            </a:r>
            <a:r>
              <a:rPr lang="en-US" sz="2400" dirty="0" smtClean="0">
                <a:ln w="12700">
                  <a:noFill/>
                </a:ln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cs-CZ" sz="2400" dirty="0" smtClean="0">
                <a:ln w="12700">
                  <a:noFill/>
                </a:ln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06. 201</a:t>
            </a:r>
            <a:r>
              <a:rPr lang="cs-CZ" sz="2400" dirty="0">
                <a:ln w="12700">
                  <a:noFill/>
                </a:ln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9</a:t>
            </a:r>
            <a:endParaRPr lang="cs-CZ" sz="2400" dirty="0" smtClean="0">
              <a:ln w="12700">
                <a:noFill/>
              </a:ln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0" y="4024313"/>
            <a:ext cx="9144000" cy="1009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38100" dir="2700000" sx="1000" sy="1000" algn="tl" rotWithShape="0">
              <a:prstClr val="black">
                <a:alpha val="9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3d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cs-CZ" sz="5400" dirty="0" smtClean="0">
              <a:ln w="12700">
                <a:solidFill>
                  <a:schemeClr val="bg2">
                    <a:lumMod val="40000"/>
                    <a:lumOff val="60000"/>
                  </a:schemeClr>
                </a:solidFill>
              </a:ln>
              <a:solidFill>
                <a:schemeClr val="tx1"/>
              </a:solidFill>
              <a:effectLst>
                <a:glow rad="596900">
                  <a:schemeClr val="accent2">
                    <a:lumMod val="75000"/>
                    <a:alpha val="71000"/>
                  </a:schemeClr>
                </a:glo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8"/>
              <p:cNvSpPr>
                <a:spLocks noChangeArrowheads="1"/>
              </p:cNvSpPr>
              <p:nvPr/>
            </p:nvSpPr>
            <p:spPr bwMode="auto">
              <a:xfrm>
                <a:off x="107504" y="4014946"/>
                <a:ext cx="5400600" cy="86409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cs-CZ" sz="2000" b="0" i="0" baseline="0" smtClean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Cambria Math" panose="02040503050406030204" pitchFamily="18" charset="0"/>
                        </a:rPr>
                        <m:t>d</m:t>
                      </m:r>
                      <m:sSup>
                        <m:sSupPr>
                          <m:ctrlPr>
                            <a:rPr lang="cs-CZ" sz="2000" b="0" i="1" baseline="0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cs-CZ" sz="2000" b="0" i="1" baseline="0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  <m:sup>
                          <m:r>
                            <a:rPr lang="cs-CZ" sz="2000" b="0" i="1" baseline="0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cs-CZ" sz="2000" b="0" i="1" baseline="0" smtClean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b="0" i="1" baseline="0" smtClean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sz="2000" b="0" i="1" baseline="0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0" i="1" baseline="0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p>
                          <m:r>
                            <a:rPr lang="en-US" sz="2000" b="0" i="1" baseline="0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d>
                        <m:dPr>
                          <m:ctrlPr>
                            <a:rPr lang="en-US" sz="2000" b="0" i="1" baseline="0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baseline="0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1−</m:t>
                          </m:r>
                          <m:f>
                            <m:fPr>
                              <m:ctrlPr>
                                <a:rPr lang="en-US" sz="2000" b="0" i="1" baseline="0" smtClean="0">
                                  <a:solidFill>
                                    <a:schemeClr val="bg2">
                                      <a:lumMod val="20000"/>
                                      <a:lumOff val="8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2000" b="0" i="1" baseline="0" smtClean="0">
                                      <a:solidFill>
                                        <a:schemeClr val="bg2">
                                          <a:lumMod val="20000"/>
                                          <a:lumOff val="8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b="0" i="1" baseline="0" smtClean="0">
                                      <a:solidFill>
                                        <a:schemeClr val="bg2">
                                          <a:lumMod val="20000"/>
                                          <a:lumOff val="8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en-US" sz="2000" b="0" i="1" baseline="0" smtClean="0">
                                      <a:solidFill>
                                        <a:schemeClr val="bg2">
                                          <a:lumMod val="20000"/>
                                          <a:lumOff val="8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𝑆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sz="2000" b="0" i="1" baseline="0" smtClean="0">
                                  <a:solidFill>
                                    <a:schemeClr val="bg2">
                                      <a:lumMod val="20000"/>
                                      <a:lumOff val="8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den>
                          </m:f>
                        </m:e>
                      </m:d>
                      <m:r>
                        <m:rPr>
                          <m:sty m:val="p"/>
                        </m:rPr>
                        <a:rPr lang="cs-CZ" sz="200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Cambria Math" panose="02040503050406030204" pitchFamily="18" charset="0"/>
                        </a:rPr>
                        <m:t>d</m:t>
                      </m:r>
                      <m:sSup>
                        <m:sSupPr>
                          <m:ctrlPr>
                            <a:rPr lang="en-US" sz="2000" b="0" i="1" baseline="0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0" i="1" baseline="0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p>
                          <m:r>
                            <a:rPr lang="en-US" sz="2000" b="0" i="1" baseline="0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000" b="0" i="1" baseline="0" smtClean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000" b="0" i="1" baseline="0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sz="2000" b="0" i="1" baseline="0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d>
                            <m:dPr>
                              <m:ctrlPr>
                                <a:rPr lang="en-US" sz="2000" i="1">
                                  <a:solidFill>
                                    <a:schemeClr val="bg2">
                                      <a:lumMod val="20000"/>
                                      <a:lumOff val="8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solidFill>
                                    <a:schemeClr val="bg2">
                                      <a:lumMod val="20000"/>
                                      <a:lumOff val="8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1−</m:t>
                              </m:r>
                              <m:f>
                                <m:fPr>
                                  <m:ctrlPr>
                                    <a:rPr lang="en-US" sz="2000" i="1">
                                      <a:solidFill>
                                        <a:schemeClr val="bg2">
                                          <a:lumMod val="20000"/>
                                          <a:lumOff val="8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sz="2000" i="1">
                                          <a:solidFill>
                                            <a:schemeClr val="bg2">
                                              <a:lumMod val="20000"/>
                                              <a:lumOff val="80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000" i="1">
                                          <a:solidFill>
                                            <a:schemeClr val="bg2">
                                              <a:lumMod val="20000"/>
                                              <a:lumOff val="80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𝑟</m:t>
                                      </m:r>
                                    </m:e>
                                    <m:sub>
                                      <m:r>
                                        <a:rPr lang="en-US" sz="2000" i="1">
                                          <a:solidFill>
                                            <a:schemeClr val="bg2">
                                              <a:lumMod val="20000"/>
                                              <a:lumOff val="80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𝑆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en-US" sz="2000" i="1">
                                      <a:solidFill>
                                        <a:schemeClr val="bg2">
                                          <a:lumMod val="20000"/>
                                          <a:lumOff val="8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den>
                              </m:f>
                            </m:e>
                          </m:d>
                        </m:den>
                      </m:f>
                      <m:r>
                        <m:rPr>
                          <m:sty m:val="p"/>
                        </m:rPr>
                        <a:rPr lang="cs-CZ" sz="200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Cambria Math" panose="02040503050406030204" pitchFamily="18" charset="0"/>
                        </a:rPr>
                        <m:t>d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p>
                          <m:r>
                            <a:rPr lang="en-US" sz="2000" i="1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000" b="0" i="1" smtClean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p>
                          <m:r>
                            <a:rPr lang="en-US" sz="2000" i="1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cs-CZ" sz="200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Cambria Math" panose="02040503050406030204" pitchFamily="18" charset="0"/>
                        </a:rPr>
                        <m:t>d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l-GR" sz="2000" i="1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Ω</m:t>
                          </m:r>
                        </m:e>
                        <m:sup>
                          <m:r>
                            <a:rPr lang="en-US" sz="2000" i="1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cs-CZ" sz="2000" i="1" dirty="0" smtClean="0">
                  <a:solidFill>
                    <a:schemeClr val="bg2">
                      <a:lumMod val="20000"/>
                      <a:lumOff val="80000"/>
                    </a:schemeClr>
                  </a:solidFill>
                  <a:latin typeface="Calibri" pitchFamily="34" charset="0"/>
                </a:endParaRPr>
              </a:p>
            </p:txBody>
          </p:sp>
        </mc:Choice>
        <mc:Fallback xmlns="">
          <p:sp>
            <p:nvSpPr>
              <p:cNvPr id="4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7504" y="4014946"/>
                <a:ext cx="5400600" cy="864096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73382"/>
            <a:ext cx="9144000" cy="589788"/>
          </a:xfrm>
          <a:prstGeom prst="rect">
            <a:avLst/>
          </a:prstGeom>
        </p:spPr>
      </p:pic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175632" y="1543066"/>
            <a:ext cx="7181913" cy="86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cs-CZ" sz="1600" i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Jak vidíte, válka je ke mně přátelská, navzdory blízké těžké palbě mi dovolí </a:t>
            </a:r>
          </a:p>
          <a:p>
            <a:pPr>
              <a:defRPr/>
            </a:pPr>
            <a:r>
              <a:rPr lang="cs-CZ" sz="1600" i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procházet se ve Vašich myšlenkách.</a:t>
            </a:r>
          </a:p>
          <a:p>
            <a:pPr>
              <a:lnSpc>
                <a:spcPct val="150000"/>
              </a:lnSpc>
              <a:defRPr/>
            </a:pPr>
            <a:r>
              <a:rPr lang="cs-CZ" sz="1600" i="1" dirty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</a:t>
            </a:r>
            <a:r>
              <a:rPr lang="cs-CZ" sz="1600" i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                           </a:t>
            </a:r>
            <a:r>
              <a:rPr lang="cs-CZ" sz="1600" i="1" dirty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	</a:t>
            </a:r>
            <a:r>
              <a:rPr lang="cs-CZ" sz="1600" i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	      </a:t>
            </a:r>
            <a:r>
              <a:rPr lang="cs-CZ" sz="16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Karl </a:t>
            </a:r>
            <a:r>
              <a:rPr lang="cs-CZ" sz="1600" b="1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Schwarzschild</a:t>
            </a:r>
            <a:r>
              <a:rPr lang="cs-CZ" sz="1600" i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,</a:t>
            </a:r>
            <a:r>
              <a:rPr lang="cs-CZ" sz="16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z dopisu Einsteinovi, 1915</a:t>
            </a:r>
            <a:r>
              <a:rPr lang="cs-CZ" sz="1600" i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</a:t>
            </a:r>
            <a:r>
              <a:rPr lang="cs-CZ" sz="16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 </a:t>
            </a:r>
          </a:p>
        </p:txBody>
      </p:sp>
      <p:pic>
        <p:nvPicPr>
          <p:cNvPr id="8" name="Picture 2" descr="SouvisejÃ­cÃ­ obrÃ¡zek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6739" y="209156"/>
            <a:ext cx="1440160" cy="1440160"/>
          </a:xfrm>
          <a:prstGeom prst="rect">
            <a:avLst/>
          </a:prstGeom>
          <a:noFill/>
          <a:ln w="19050"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7190278" y="1692529"/>
            <a:ext cx="1973082" cy="335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defRPr/>
            </a:pPr>
            <a:r>
              <a:rPr lang="cs-CZ" sz="12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Karl </a:t>
            </a:r>
            <a:r>
              <a:rPr lang="cs-CZ" sz="1200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Schwarzschild</a:t>
            </a:r>
            <a:endParaRPr lang="cs-CZ" sz="1200" dirty="0" smtClean="0">
              <a:solidFill>
                <a:schemeClr val="bg2">
                  <a:lumMod val="20000"/>
                  <a:lumOff val="80000"/>
                </a:schemeClr>
              </a:solidFill>
              <a:latin typeface="Calibri" pitchFamily="34" charset="0"/>
            </a:endParaRPr>
          </a:p>
          <a:p>
            <a:pPr algn="ctr">
              <a:defRPr/>
            </a:pPr>
            <a:r>
              <a:rPr lang="cs-CZ" sz="12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(1873-1916)</a:t>
            </a: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175632" y="145772"/>
            <a:ext cx="4684400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cs-CZ" sz="3200" dirty="0" err="1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Schwarzschildova</a:t>
            </a:r>
            <a:r>
              <a:rPr lang="cs-CZ" sz="3200" dirty="0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 metrika </a:t>
            </a:r>
            <a:endParaRPr lang="cs-CZ" sz="3200" dirty="0">
              <a:ln w="12700">
                <a:solidFill>
                  <a:schemeClr val="bg2">
                    <a:lumMod val="20000"/>
                    <a:lumOff val="80000"/>
                  </a:schemeClr>
                </a:solidFill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Calibri" pitchFamily="34" charset="0"/>
            </a:endParaRPr>
          </a:p>
        </p:txBody>
      </p:sp>
      <p:cxnSp>
        <p:nvCxnSpPr>
          <p:cNvPr id="11" name="Přímá spojnice 2"/>
          <p:cNvCxnSpPr/>
          <p:nvPr/>
        </p:nvCxnSpPr>
        <p:spPr>
          <a:xfrm>
            <a:off x="250825" y="692150"/>
            <a:ext cx="4249167" cy="0"/>
          </a:xfrm>
          <a:prstGeom prst="line">
            <a:avLst/>
          </a:prstGeom>
          <a:ln w="41275" cap="rnd">
            <a:solidFill>
              <a:schemeClr val="bg2">
                <a:lumMod val="60000"/>
                <a:lumOff val="40000"/>
              </a:schemeClr>
            </a:soli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ovéPole 12"/>
              <p:cNvSpPr txBox="1"/>
              <p:nvPr/>
            </p:nvSpPr>
            <p:spPr>
              <a:xfrm>
                <a:off x="6899063" y="4157812"/>
                <a:ext cx="1296840" cy="578363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r>
                        <a:rPr lang="cs-CZ" sz="200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2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cs-CZ" sz="2000" b="0" i="1" smtClean="0">
                              <a:latin typeface="Cambria Math" panose="02040503050406030204" pitchFamily="18" charset="0"/>
                            </a:rPr>
                            <m:t>𝐺𝑀</m:t>
                          </m:r>
                        </m:num>
                        <m:den>
                          <m:sSup>
                            <m:sSupPr>
                              <m:ctrlPr>
                                <a:rPr lang="cs-CZ" sz="200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cs-CZ" sz="2000" dirty="0"/>
              </a:p>
            </p:txBody>
          </p:sp>
        </mc:Choice>
        <mc:Fallback xmlns="">
          <p:sp>
            <p:nvSpPr>
              <p:cNvPr id="13" name="TextovéPole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99063" y="4157812"/>
                <a:ext cx="1296840" cy="578363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6372200" y="3686552"/>
            <a:ext cx="2592288" cy="335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cs-CZ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Schwarzschildův</a:t>
            </a:r>
            <a:r>
              <a:rPr lang="cs-CZ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poloměr</a:t>
            </a: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107504" y="5373216"/>
            <a:ext cx="5116447" cy="335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cs-CZ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Dvě singularity:</a:t>
            </a:r>
          </a:p>
          <a:p>
            <a:pPr>
              <a:defRPr/>
            </a:pPr>
            <a:r>
              <a:rPr lang="cs-CZ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   1.) </a:t>
            </a:r>
            <a:r>
              <a:rPr lang="cs-CZ" i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r </a:t>
            </a:r>
            <a:r>
              <a:rPr lang="cs-CZ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→ </a:t>
            </a:r>
            <a:r>
              <a:rPr lang="cs-CZ" i="1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r</a:t>
            </a:r>
            <a:r>
              <a:rPr lang="cs-CZ" baseline="-25000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S</a:t>
            </a:r>
            <a:r>
              <a:rPr lang="cs-CZ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     	odstranitelná singularita</a:t>
            </a:r>
          </a:p>
          <a:p>
            <a:pPr>
              <a:defRPr/>
            </a:pPr>
            <a:r>
              <a:rPr lang="cs-CZ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   2.) </a:t>
            </a:r>
            <a:r>
              <a:rPr lang="cs-CZ" i="1" dirty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r </a:t>
            </a:r>
            <a:r>
              <a:rPr lang="cs-CZ" dirty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→ </a:t>
            </a:r>
            <a:r>
              <a:rPr lang="cs-CZ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0     	skutečná singularita</a:t>
            </a:r>
          </a:p>
        </p:txBody>
      </p:sp>
    </p:spTree>
    <p:extLst>
      <p:ext uri="{BB962C8B-B14F-4D97-AF65-F5344CB8AC3E}">
        <p14:creationId xmlns:p14="http://schemas.microsoft.com/office/powerpoint/2010/main" val="1416185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13" grpId="0" animBg="1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472" y="597352"/>
            <a:ext cx="7976691" cy="3820103"/>
          </a:xfrm>
          <a:prstGeom prst="rect">
            <a:avLst/>
          </a:prstGeom>
        </p:spPr>
      </p:pic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175632" y="145772"/>
            <a:ext cx="2668176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cs-CZ" sz="3200" dirty="0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Červený posuv</a:t>
            </a:r>
            <a:endParaRPr lang="cs-CZ" sz="3200" dirty="0">
              <a:ln w="12700">
                <a:solidFill>
                  <a:schemeClr val="bg2">
                    <a:lumMod val="20000"/>
                    <a:lumOff val="80000"/>
                  </a:schemeClr>
                </a:solidFill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Calibri" pitchFamily="34" charset="0"/>
            </a:endParaRPr>
          </a:p>
        </p:txBody>
      </p:sp>
      <p:cxnSp>
        <p:nvCxnSpPr>
          <p:cNvPr id="11" name="Přímá spojnice 2"/>
          <p:cNvCxnSpPr/>
          <p:nvPr/>
        </p:nvCxnSpPr>
        <p:spPr>
          <a:xfrm>
            <a:off x="250825" y="692150"/>
            <a:ext cx="2448967" cy="0"/>
          </a:xfrm>
          <a:prstGeom prst="line">
            <a:avLst/>
          </a:prstGeom>
          <a:ln w="41275" cap="rnd">
            <a:solidFill>
              <a:schemeClr val="bg2">
                <a:lumMod val="60000"/>
                <a:lumOff val="40000"/>
              </a:schemeClr>
            </a:soli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Přímá spojnice se šipkou 6"/>
          <p:cNvCxnSpPr/>
          <p:nvPr/>
        </p:nvCxnSpPr>
        <p:spPr>
          <a:xfrm>
            <a:off x="2555776" y="3563770"/>
            <a:ext cx="432048" cy="0"/>
          </a:xfrm>
          <a:prstGeom prst="straightConnector1">
            <a:avLst/>
          </a:prstGeom>
          <a:ln w="15875">
            <a:solidFill>
              <a:schemeClr val="bg1"/>
            </a:solidFill>
            <a:tailEnd type="arrow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nice se šipkou 11"/>
          <p:cNvCxnSpPr/>
          <p:nvPr/>
        </p:nvCxnSpPr>
        <p:spPr>
          <a:xfrm>
            <a:off x="2539177" y="3861048"/>
            <a:ext cx="5369791" cy="0"/>
          </a:xfrm>
          <a:prstGeom prst="straightConnector1">
            <a:avLst/>
          </a:prstGeom>
          <a:ln w="15875">
            <a:solidFill>
              <a:schemeClr val="bg1"/>
            </a:solidFill>
            <a:tailEnd type="arrow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ovéPole 12"/>
              <p:cNvSpPr txBox="1"/>
              <p:nvPr/>
            </p:nvSpPr>
            <p:spPr>
              <a:xfrm>
                <a:off x="2973545" y="3133740"/>
                <a:ext cx="337233" cy="307777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cs-CZ" sz="2000" dirty="0"/>
              </a:p>
            </p:txBody>
          </p:sp>
        </mc:Choice>
        <mc:Fallback xmlns="">
          <p:sp>
            <p:nvSpPr>
              <p:cNvPr id="13" name="TextovéPole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3545" y="3133740"/>
                <a:ext cx="337233" cy="307777"/>
              </a:xfrm>
              <a:prstGeom prst="rect">
                <a:avLst/>
              </a:prstGeom>
              <a:blipFill rotWithShape="0">
                <a:blip r:embed="rId3"/>
                <a:stretch>
                  <a:fillRect b="-1272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ovéPole 13"/>
              <p:cNvSpPr txBox="1"/>
              <p:nvPr/>
            </p:nvSpPr>
            <p:spPr>
              <a:xfrm>
                <a:off x="5010397" y="3441517"/>
                <a:ext cx="337233" cy="307777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cs-CZ" sz="2000" dirty="0"/>
              </a:p>
            </p:txBody>
          </p:sp>
        </mc:Choice>
        <mc:Fallback xmlns="">
          <p:sp>
            <p:nvSpPr>
              <p:cNvPr id="14" name="TextovéPole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10397" y="3441517"/>
                <a:ext cx="337233" cy="307777"/>
              </a:xfrm>
              <a:prstGeom prst="rect">
                <a:avLst/>
              </a:prstGeom>
              <a:blipFill rotWithShape="0">
                <a:blip r:embed="rId4"/>
                <a:stretch>
                  <a:fillRect b="-1481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8"/>
              <p:cNvSpPr>
                <a:spLocks noChangeArrowheads="1"/>
              </p:cNvSpPr>
              <p:nvPr/>
            </p:nvSpPr>
            <p:spPr bwMode="auto">
              <a:xfrm>
                <a:off x="2710845" y="642805"/>
                <a:ext cx="1728192" cy="45150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cs-CZ" sz="1400" b="0" i="0" baseline="0" smtClean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Cambria Math" panose="02040503050406030204" pitchFamily="18" charset="0"/>
                        </a:rPr>
                        <m:t>d</m:t>
                      </m:r>
                      <m:sSubSup>
                        <m:sSubSupPr>
                          <m:ctrlPr>
                            <a:rPr lang="cs-CZ" sz="1400" b="0" i="1" baseline="0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cs-CZ" sz="1400" b="0" i="1" baseline="0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𝜏</m:t>
                          </m:r>
                        </m:e>
                        <m:sub>
                          <m:r>
                            <a:rPr lang="cs-CZ" sz="1400" b="0" i="1" baseline="0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  <m:sup>
                          <m:r>
                            <a:rPr lang="cs-CZ" sz="1400" b="0" i="1" baseline="0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  <m:r>
                        <a:rPr lang="cs-CZ" sz="1400" b="0" i="1" baseline="0" smtClean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1400" b="0" i="1" baseline="0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400" b="0" i="1" baseline="0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1−</m:t>
                          </m:r>
                          <m:f>
                            <m:fPr>
                              <m:ctrlPr>
                                <a:rPr lang="en-US" sz="1400" b="0" i="1" baseline="0" smtClean="0">
                                  <a:solidFill>
                                    <a:schemeClr val="bg2">
                                      <a:lumMod val="20000"/>
                                      <a:lumOff val="8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1400" b="0" i="1" baseline="0" smtClean="0">
                                      <a:solidFill>
                                        <a:schemeClr val="bg2">
                                          <a:lumMod val="20000"/>
                                          <a:lumOff val="8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b="0" i="1" baseline="0" smtClean="0">
                                      <a:solidFill>
                                        <a:schemeClr val="bg2">
                                          <a:lumMod val="20000"/>
                                          <a:lumOff val="8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en-US" sz="1400" b="0" i="1" baseline="0" smtClean="0">
                                      <a:solidFill>
                                        <a:schemeClr val="bg2">
                                          <a:lumMod val="20000"/>
                                          <a:lumOff val="8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𝑆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US" sz="1400" i="1">
                                      <a:solidFill>
                                        <a:schemeClr val="bg2">
                                          <a:lumMod val="20000"/>
                                          <a:lumOff val="8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i="1">
                                      <a:solidFill>
                                        <a:schemeClr val="bg2">
                                          <a:lumMod val="20000"/>
                                          <a:lumOff val="8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cs-CZ" sz="1400" b="0" i="1" smtClean="0">
                                      <a:solidFill>
                                        <a:schemeClr val="bg2">
                                          <a:lumMod val="20000"/>
                                          <a:lumOff val="8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den>
                          </m:f>
                        </m:e>
                      </m:d>
                      <m:r>
                        <m:rPr>
                          <m:sty m:val="p"/>
                        </m:rPr>
                        <a:rPr lang="cs-CZ" sz="140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Cambria Math" panose="02040503050406030204" pitchFamily="18" charset="0"/>
                        </a:rPr>
                        <m:t>d</m:t>
                      </m:r>
                      <m:sSubSup>
                        <m:sSubSupPr>
                          <m:ctrlPr>
                            <a:rPr lang="cs-CZ" sz="1400" i="1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cs-CZ" sz="1400" b="0" i="1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cs-CZ" sz="1400" b="0" i="1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  <m:sup>
                          <m:r>
                            <a:rPr lang="cs-CZ" sz="1400" b="0" i="1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</m:oMath>
                  </m:oMathPara>
                </a14:m>
                <a:endParaRPr lang="cs-CZ" sz="1400" i="1" dirty="0" smtClean="0">
                  <a:solidFill>
                    <a:schemeClr val="bg2">
                      <a:lumMod val="20000"/>
                      <a:lumOff val="80000"/>
                    </a:schemeClr>
                  </a:solidFill>
                  <a:latin typeface="Calibri" pitchFamily="34" charset="0"/>
                </a:endParaRPr>
              </a:p>
            </p:txBody>
          </p:sp>
        </mc:Choice>
        <mc:Fallback xmlns="">
          <p:sp>
            <p:nvSpPr>
              <p:cNvPr id="15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710845" y="642805"/>
                <a:ext cx="1728192" cy="451502"/>
              </a:xfrm>
              <a:prstGeom prst="rect">
                <a:avLst/>
              </a:prstGeom>
              <a:blipFill rotWithShape="0">
                <a:blip r:embed="rId5"/>
                <a:stretch>
                  <a:fillRect b="-20000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8"/>
              <p:cNvSpPr>
                <a:spLocks noChangeArrowheads="1"/>
              </p:cNvSpPr>
              <p:nvPr/>
            </p:nvSpPr>
            <p:spPr bwMode="auto">
              <a:xfrm>
                <a:off x="7164288" y="211210"/>
                <a:ext cx="1728192" cy="45150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cs-CZ" sz="1400" b="0" i="0" baseline="0" smtClean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Cambria Math" panose="02040503050406030204" pitchFamily="18" charset="0"/>
                        </a:rPr>
                        <m:t>d</m:t>
                      </m:r>
                      <m:sSubSup>
                        <m:sSubSupPr>
                          <m:ctrlPr>
                            <a:rPr lang="cs-CZ" sz="1400" b="0" i="1" baseline="0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cs-CZ" sz="1400" b="0" i="1" baseline="0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𝜏</m:t>
                          </m:r>
                        </m:e>
                        <m:sub>
                          <m:r>
                            <a:rPr lang="cs-CZ" sz="1400" b="0" i="1" baseline="0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  <m:sup>
                          <m:r>
                            <a:rPr lang="cs-CZ" sz="1400" b="0" i="1" baseline="0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  <m:r>
                        <a:rPr lang="cs-CZ" sz="1400" b="0" i="1" baseline="0" smtClean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1400" b="0" i="1" baseline="0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400" b="0" i="1" baseline="0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1−</m:t>
                          </m:r>
                          <m:f>
                            <m:fPr>
                              <m:ctrlPr>
                                <a:rPr lang="en-US" sz="1400" b="0" i="1" baseline="0" smtClean="0">
                                  <a:solidFill>
                                    <a:schemeClr val="bg2">
                                      <a:lumMod val="20000"/>
                                      <a:lumOff val="8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1400" b="0" i="1" baseline="0" smtClean="0">
                                      <a:solidFill>
                                        <a:schemeClr val="bg2">
                                          <a:lumMod val="20000"/>
                                          <a:lumOff val="8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b="0" i="1" baseline="0" smtClean="0">
                                      <a:solidFill>
                                        <a:schemeClr val="bg2">
                                          <a:lumMod val="20000"/>
                                          <a:lumOff val="8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en-US" sz="1400" b="0" i="1" baseline="0" smtClean="0">
                                      <a:solidFill>
                                        <a:schemeClr val="bg2">
                                          <a:lumMod val="20000"/>
                                          <a:lumOff val="8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𝑆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US" sz="1400" i="1">
                                      <a:solidFill>
                                        <a:schemeClr val="bg2">
                                          <a:lumMod val="20000"/>
                                          <a:lumOff val="8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i="1">
                                      <a:solidFill>
                                        <a:schemeClr val="bg2">
                                          <a:lumMod val="20000"/>
                                          <a:lumOff val="8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cs-CZ" sz="1400" b="0" i="1" smtClean="0">
                                      <a:solidFill>
                                        <a:schemeClr val="bg2">
                                          <a:lumMod val="20000"/>
                                          <a:lumOff val="8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den>
                          </m:f>
                        </m:e>
                      </m:d>
                      <m:r>
                        <m:rPr>
                          <m:sty m:val="p"/>
                        </m:rPr>
                        <a:rPr lang="cs-CZ" sz="140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Cambria Math" panose="02040503050406030204" pitchFamily="18" charset="0"/>
                        </a:rPr>
                        <m:t>d</m:t>
                      </m:r>
                      <m:sSubSup>
                        <m:sSubSupPr>
                          <m:ctrlPr>
                            <a:rPr lang="cs-CZ" sz="1400" i="1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cs-CZ" sz="1400" b="0" i="1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cs-CZ" sz="1400" b="0" i="1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  <m:sup>
                          <m:r>
                            <a:rPr lang="cs-CZ" sz="1400" b="0" i="1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</m:oMath>
                  </m:oMathPara>
                </a14:m>
                <a:endParaRPr lang="cs-CZ" sz="1400" i="1" dirty="0" smtClean="0">
                  <a:solidFill>
                    <a:schemeClr val="bg2">
                      <a:lumMod val="20000"/>
                      <a:lumOff val="80000"/>
                    </a:schemeClr>
                  </a:solidFill>
                  <a:latin typeface="Calibri" pitchFamily="34" charset="0"/>
                </a:endParaRPr>
              </a:p>
            </p:txBody>
          </p:sp>
        </mc:Choice>
        <mc:Fallback xmlns="">
          <p:sp>
            <p:nvSpPr>
              <p:cNvPr id="16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164288" y="211210"/>
                <a:ext cx="1728192" cy="451502"/>
              </a:xfrm>
              <a:prstGeom prst="rect">
                <a:avLst/>
              </a:prstGeom>
              <a:blipFill rotWithShape="0">
                <a:blip r:embed="rId6"/>
                <a:stretch>
                  <a:fillRect b="-20270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8"/>
              <p:cNvSpPr>
                <a:spLocks noChangeArrowheads="1"/>
              </p:cNvSpPr>
              <p:nvPr/>
            </p:nvSpPr>
            <p:spPr bwMode="auto">
              <a:xfrm>
                <a:off x="7164288" y="4181826"/>
                <a:ext cx="1728192" cy="9700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cs-CZ" sz="1400" b="0" i="1" baseline="0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sz="1400" b="0" i="1" baseline="0" smtClean="0">
                                  <a:solidFill>
                                    <a:schemeClr val="bg2">
                                      <a:lumMod val="20000"/>
                                      <a:lumOff val="8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400" b="0" i="1" baseline="0" smtClean="0">
                                  <a:solidFill>
                                    <a:schemeClr val="bg2">
                                      <a:lumMod val="20000"/>
                                      <a:lumOff val="8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cs-CZ" sz="1400" b="0" i="1" baseline="0" smtClean="0">
                                  <a:solidFill>
                                    <a:schemeClr val="bg2">
                                      <a:lumMod val="20000"/>
                                      <a:lumOff val="8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cs-CZ" sz="1400" b="0" i="1" baseline="0" smtClean="0">
                                  <a:solidFill>
                                    <a:schemeClr val="bg2">
                                      <a:lumMod val="20000"/>
                                      <a:lumOff val="8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400" b="0" i="1" baseline="0" smtClean="0">
                                  <a:solidFill>
                                    <a:schemeClr val="bg2">
                                      <a:lumMod val="20000"/>
                                      <a:lumOff val="8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cs-CZ" sz="1400" b="0" i="1" baseline="0" smtClean="0">
                                  <a:solidFill>
                                    <a:schemeClr val="bg2">
                                      <a:lumMod val="20000"/>
                                      <a:lumOff val="8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  <m:r>
                        <a:rPr lang="cs-CZ" sz="1400" b="0" i="1" baseline="0" smtClean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cs-CZ" sz="1400" b="0" i="1" baseline="0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cs-CZ" sz="1400" b="0" i="1" baseline="0" smtClean="0">
                                  <a:solidFill>
                                    <a:schemeClr val="bg2">
                                      <a:lumMod val="20000"/>
                                      <a:lumOff val="8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1400" b="0" i="1" baseline="0" smtClean="0">
                                  <a:solidFill>
                                    <a:schemeClr val="bg2">
                                      <a:lumMod val="20000"/>
                                      <a:lumOff val="8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1−</m:t>
                              </m:r>
                              <m:f>
                                <m:fPr>
                                  <m:ctrlPr>
                                    <a:rPr lang="en-US" sz="1400" b="0" i="1" baseline="0" smtClean="0">
                                      <a:solidFill>
                                        <a:schemeClr val="bg2">
                                          <a:lumMod val="20000"/>
                                          <a:lumOff val="8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sz="1400" b="0" i="1" baseline="0" smtClean="0">
                                          <a:solidFill>
                                            <a:schemeClr val="bg2">
                                              <a:lumMod val="20000"/>
                                              <a:lumOff val="80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400" b="0" i="1" baseline="0" smtClean="0">
                                          <a:solidFill>
                                            <a:schemeClr val="bg2">
                                              <a:lumMod val="20000"/>
                                              <a:lumOff val="80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𝑟</m:t>
                                      </m:r>
                                    </m:e>
                                    <m:sub>
                                      <m:r>
                                        <a:rPr lang="en-US" sz="1400" b="0" i="1" baseline="0" smtClean="0">
                                          <a:solidFill>
                                            <a:schemeClr val="bg2">
                                              <a:lumMod val="20000"/>
                                              <a:lumOff val="80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𝑆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sz="1400" b="0" i="1" baseline="0" smtClean="0">
                                          <a:solidFill>
                                            <a:schemeClr val="bg2">
                                              <a:lumMod val="20000"/>
                                              <a:lumOff val="80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400" b="0" i="1" baseline="0" smtClean="0">
                                          <a:solidFill>
                                            <a:schemeClr val="bg2">
                                              <a:lumMod val="20000"/>
                                              <a:lumOff val="80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𝑟</m:t>
                                      </m:r>
                                    </m:e>
                                    <m:sub>
                                      <m:r>
                                        <a:rPr lang="en-US" sz="1400" b="0" i="1" baseline="0" smtClean="0">
                                          <a:solidFill>
                                            <a:schemeClr val="bg2">
                                              <a:lumMod val="20000"/>
                                              <a:lumOff val="80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den>
                              </m:f>
                            </m:num>
                            <m:den>
                              <m:r>
                                <a:rPr lang="en-US" sz="1400" b="0" i="1" baseline="0" smtClean="0">
                                  <a:solidFill>
                                    <a:schemeClr val="bg2">
                                      <a:lumMod val="20000"/>
                                      <a:lumOff val="8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1−</m:t>
                              </m:r>
                              <m:f>
                                <m:fPr>
                                  <m:ctrlPr>
                                    <a:rPr lang="cs-CZ" sz="1400" b="0" i="1" baseline="0" smtClean="0">
                                      <a:solidFill>
                                        <a:schemeClr val="bg2">
                                          <a:lumMod val="20000"/>
                                          <a:lumOff val="8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cs-CZ" sz="1400" b="0" i="1" baseline="0" smtClean="0">
                                          <a:solidFill>
                                            <a:schemeClr val="bg2">
                                              <a:lumMod val="20000"/>
                                              <a:lumOff val="80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400" b="0" i="1" baseline="0" smtClean="0">
                                          <a:solidFill>
                                            <a:schemeClr val="bg2">
                                              <a:lumMod val="20000"/>
                                              <a:lumOff val="80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𝑟</m:t>
                                      </m:r>
                                    </m:e>
                                    <m:sub>
                                      <m:r>
                                        <a:rPr lang="en-US" sz="1400" b="0" i="1" baseline="0" smtClean="0">
                                          <a:solidFill>
                                            <a:schemeClr val="bg2">
                                              <a:lumMod val="20000"/>
                                              <a:lumOff val="80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𝑆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cs-CZ" sz="1400" b="0" i="1" baseline="0" smtClean="0">
                                          <a:solidFill>
                                            <a:schemeClr val="bg2">
                                              <a:lumMod val="20000"/>
                                              <a:lumOff val="80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400" b="0" i="1" baseline="0" smtClean="0">
                                          <a:solidFill>
                                            <a:schemeClr val="bg2">
                                              <a:lumMod val="20000"/>
                                              <a:lumOff val="80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𝑟</m:t>
                                      </m:r>
                                    </m:e>
                                    <m:sub>
                                      <m:r>
                                        <a:rPr lang="en-US" sz="1400" b="0" i="1" baseline="0" smtClean="0">
                                          <a:solidFill>
                                            <a:schemeClr val="bg2">
                                              <a:lumMod val="20000"/>
                                              <a:lumOff val="80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den>
                              </m:f>
                            </m:den>
                          </m:f>
                        </m:e>
                      </m:rad>
                    </m:oMath>
                  </m:oMathPara>
                </a14:m>
                <a:endParaRPr lang="cs-CZ" sz="1400" i="1" dirty="0" smtClean="0">
                  <a:solidFill>
                    <a:schemeClr val="bg2">
                      <a:lumMod val="20000"/>
                      <a:lumOff val="80000"/>
                    </a:schemeClr>
                  </a:solidFill>
                  <a:latin typeface="Calibri" pitchFamily="34" charset="0"/>
                </a:endParaRPr>
              </a:p>
            </p:txBody>
          </p:sp>
        </mc:Choice>
        <mc:Fallback xmlns="">
          <p:sp>
            <p:nvSpPr>
              <p:cNvPr id="17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164288" y="4181826"/>
                <a:ext cx="1728192" cy="970013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8"/>
              <p:cNvSpPr>
                <a:spLocks noChangeArrowheads="1"/>
              </p:cNvSpPr>
              <p:nvPr/>
            </p:nvSpPr>
            <p:spPr bwMode="auto">
              <a:xfrm>
                <a:off x="971600" y="5603043"/>
                <a:ext cx="1162706" cy="6644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cs-CZ" sz="1400" b="0" i="1" baseline="0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sz="1400" b="0" i="1" baseline="0" smtClean="0">
                                  <a:solidFill>
                                    <a:schemeClr val="bg2">
                                      <a:lumMod val="20000"/>
                                      <a:lumOff val="8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400" b="0" i="1" baseline="0" smtClean="0">
                                  <a:solidFill>
                                    <a:schemeClr val="bg2">
                                      <a:lumMod val="20000"/>
                                      <a:lumOff val="8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cs-CZ" sz="1400" b="0" i="1" baseline="0" smtClean="0">
                                  <a:solidFill>
                                    <a:schemeClr val="bg2">
                                      <a:lumMod val="20000"/>
                                      <a:lumOff val="8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cs-CZ" sz="1400" b="0" i="1" baseline="0" smtClean="0">
                                  <a:solidFill>
                                    <a:schemeClr val="bg2">
                                      <a:lumMod val="20000"/>
                                      <a:lumOff val="8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400" b="0" i="1" baseline="0" smtClean="0">
                                  <a:solidFill>
                                    <a:schemeClr val="bg2">
                                      <a:lumMod val="20000"/>
                                      <a:lumOff val="8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cs-CZ" sz="1400" b="0" i="1" baseline="0" smtClean="0">
                                  <a:solidFill>
                                    <a:schemeClr val="bg2">
                                      <a:lumMod val="20000"/>
                                      <a:lumOff val="8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  <m:r>
                        <a:rPr lang="cs-CZ" sz="1400" b="0" i="1" baseline="0" smtClean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1400" b="0" i="1" baseline="0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400" b="0" i="1" baseline="0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cs-CZ" sz="1400" b="0" i="1" baseline="0" smtClean="0">
                                  <a:solidFill>
                                    <a:schemeClr val="bg2">
                                      <a:lumMod val="20000"/>
                                      <a:lumOff val="8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1400" i="1">
                                  <a:solidFill>
                                    <a:schemeClr val="bg2">
                                      <a:lumMod val="20000"/>
                                      <a:lumOff val="8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1−</m:t>
                              </m:r>
                              <m:f>
                                <m:fPr>
                                  <m:ctrlPr>
                                    <a:rPr lang="en-US" sz="1400" i="1">
                                      <a:solidFill>
                                        <a:schemeClr val="bg2">
                                          <a:lumMod val="20000"/>
                                          <a:lumOff val="8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sz="1400" i="1">
                                          <a:solidFill>
                                            <a:schemeClr val="bg2">
                                              <a:lumMod val="20000"/>
                                              <a:lumOff val="80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400" i="1">
                                          <a:solidFill>
                                            <a:schemeClr val="bg2">
                                              <a:lumMod val="20000"/>
                                              <a:lumOff val="80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𝑟</m:t>
                                      </m:r>
                                    </m:e>
                                    <m:sub>
                                      <m:r>
                                        <a:rPr lang="en-US" sz="1400" i="1">
                                          <a:solidFill>
                                            <a:schemeClr val="bg2">
                                              <a:lumMod val="20000"/>
                                              <a:lumOff val="80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𝑆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sz="1400" i="1">
                                          <a:solidFill>
                                            <a:schemeClr val="bg2">
                                              <a:lumMod val="20000"/>
                                              <a:lumOff val="80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400" i="1">
                                          <a:solidFill>
                                            <a:schemeClr val="bg2">
                                              <a:lumMod val="20000"/>
                                              <a:lumOff val="80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𝑟</m:t>
                                      </m:r>
                                    </m:e>
                                    <m:sub>
                                      <m:r>
                                        <a:rPr lang="en-US" sz="1400" i="1">
                                          <a:solidFill>
                                            <a:schemeClr val="bg2">
                                              <a:lumMod val="20000"/>
                                              <a:lumOff val="80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rad>
                        </m:den>
                      </m:f>
                    </m:oMath>
                  </m:oMathPara>
                </a14:m>
                <a:endParaRPr lang="cs-CZ" sz="1400" i="1" dirty="0" smtClean="0">
                  <a:solidFill>
                    <a:schemeClr val="bg2">
                      <a:lumMod val="20000"/>
                      <a:lumOff val="80000"/>
                    </a:schemeClr>
                  </a:solidFill>
                  <a:latin typeface="Calibri" pitchFamily="34" charset="0"/>
                </a:endParaRPr>
              </a:p>
            </p:txBody>
          </p:sp>
        </mc:Choice>
        <mc:Fallback xmlns="">
          <p:sp>
            <p:nvSpPr>
              <p:cNvPr id="18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71600" y="5603043"/>
                <a:ext cx="1162706" cy="664473"/>
              </a:xfrm>
              <a:prstGeom prst="rect">
                <a:avLst/>
              </a:prstGeom>
              <a:blipFill rotWithShape="0">
                <a:blip r:embed="rId9"/>
                <a:stretch>
                  <a:fillRect b="-11927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3908007" y="4199164"/>
            <a:ext cx="3875616" cy="317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cs-CZ" sz="1400" dirty="0" err="1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p</a:t>
            </a:r>
            <a:r>
              <a:rPr lang="en-US" sz="1400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osun</a:t>
            </a:r>
            <a:r>
              <a:rPr lang="en-US" sz="14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</a:t>
            </a:r>
            <a:r>
              <a:rPr lang="en-US" sz="1400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frekvence</a:t>
            </a:r>
            <a:r>
              <a:rPr lang="en-US" sz="14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v </a:t>
            </a:r>
            <a:r>
              <a:rPr lang="cs-CZ" sz="14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gravitačním poli černé díry</a:t>
            </a:r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175632" y="5244430"/>
            <a:ext cx="3024336" cy="317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cs-CZ" b="1" dirty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v</a:t>
            </a:r>
            <a:r>
              <a:rPr lang="cs-CZ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zdálený pozorovatel: </a:t>
            </a:r>
            <a:r>
              <a:rPr lang="cs-CZ" b="1" i="1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r</a:t>
            </a:r>
            <a:r>
              <a:rPr lang="cs-CZ" b="1" baseline="-25000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2</a:t>
            </a:r>
            <a:r>
              <a:rPr lang="cs-CZ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→ ∞ </a:t>
            </a:r>
          </a:p>
        </p:txBody>
      </p:sp>
      <p:sp>
        <p:nvSpPr>
          <p:cNvPr id="21" name="Rectangle 8"/>
          <p:cNvSpPr>
            <a:spLocks noChangeArrowheads="1"/>
          </p:cNvSpPr>
          <p:nvPr/>
        </p:nvSpPr>
        <p:spPr bwMode="auto">
          <a:xfrm>
            <a:off x="3563888" y="5244429"/>
            <a:ext cx="2664296" cy="317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cs-CZ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„odvážný“ hrdina:   </a:t>
            </a:r>
            <a:r>
              <a:rPr lang="cs-CZ" b="1" i="1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r</a:t>
            </a:r>
            <a:r>
              <a:rPr lang="cs-CZ" b="1" baseline="-25000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1</a:t>
            </a:r>
            <a:r>
              <a:rPr lang="cs-CZ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→ </a:t>
            </a:r>
            <a:r>
              <a:rPr lang="cs-CZ" b="1" i="1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r</a:t>
            </a:r>
            <a:r>
              <a:rPr lang="cs-CZ" b="1" baseline="-25000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S</a:t>
            </a:r>
            <a:r>
              <a:rPr lang="cs-CZ" b="1" baseline="-250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</a:t>
            </a:r>
            <a:r>
              <a:rPr lang="cs-CZ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8"/>
              <p:cNvSpPr>
                <a:spLocks noChangeArrowheads="1"/>
              </p:cNvSpPr>
              <p:nvPr/>
            </p:nvSpPr>
            <p:spPr bwMode="auto">
              <a:xfrm>
                <a:off x="4402280" y="5768214"/>
                <a:ext cx="864096" cy="36004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1100" i="1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100" b="0" i="1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b>
                          <m:r>
                            <a:rPr lang="cs-CZ" sz="1100" b="0" i="1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cs-CZ" sz="1100" b="0" i="1" smtClean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r>
                        <m:rPr>
                          <m:nor/>
                        </m:rPr>
                        <a:rPr lang="cs-CZ" sz="1100" dirty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Calibri" pitchFamily="34" charset="0"/>
                        </a:rPr>
                        <m:t>→</m:t>
                      </m:r>
                      <m:r>
                        <m:rPr>
                          <m:nor/>
                        </m:rPr>
                        <a:rPr lang="en-US" sz="1100" b="0" i="0" dirty="0" smtClean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Calibri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1100" i="0" dirty="0" smtClean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Calibri" pitchFamily="34" charset="0"/>
                        </a:rPr>
                        <m:t>0</m:t>
                      </m:r>
                    </m:oMath>
                  </m:oMathPara>
                </a14:m>
                <a:endParaRPr lang="cs-CZ" sz="1400" dirty="0" smtClean="0">
                  <a:solidFill>
                    <a:schemeClr val="bg2">
                      <a:lumMod val="20000"/>
                      <a:lumOff val="80000"/>
                    </a:schemeClr>
                  </a:solidFill>
                  <a:latin typeface="Calibri" pitchFamily="34" charset="0"/>
                </a:endParaRPr>
              </a:p>
            </p:txBody>
          </p:sp>
        </mc:Choice>
        <mc:Fallback xmlns="">
          <p:sp>
            <p:nvSpPr>
              <p:cNvPr id="22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402280" y="5768214"/>
                <a:ext cx="864096" cy="360041"/>
              </a:xfrm>
              <a:prstGeom prst="rect">
                <a:avLst/>
              </a:prstGeom>
              <a:blipFill rotWithShape="0">
                <a:blip r:embed="rId10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Rectangle 2"/>
          <p:cNvSpPr txBox="1">
            <a:spLocks noChangeArrowheads="1"/>
          </p:cNvSpPr>
          <p:nvPr/>
        </p:nvSpPr>
        <p:spPr bwMode="auto">
          <a:xfrm>
            <a:off x="6588224" y="5910068"/>
            <a:ext cx="2415074" cy="436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38100" dir="2700000" sx="1000" sy="1000" algn="tl" rotWithShape="0">
              <a:prstClr val="black">
                <a:alpha val="9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3d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cs-CZ" sz="2400" dirty="0">
                <a:ln w="12700">
                  <a:solidFill>
                    <a:schemeClr val="bg2">
                      <a:lumMod val="40000"/>
                      <a:lumOff val="60000"/>
                    </a:schemeClr>
                  </a:solidFill>
                </a:ln>
                <a:solidFill>
                  <a:schemeClr val="tx1"/>
                </a:solidFill>
                <a:effectLst>
                  <a:glow rad="596900">
                    <a:schemeClr val="accent2">
                      <a:lumMod val="75000"/>
                      <a:alpha val="71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h</a:t>
            </a:r>
            <a:r>
              <a:rPr lang="cs-CZ" sz="2400" dirty="0" smtClean="0">
                <a:ln w="12700">
                  <a:solidFill>
                    <a:schemeClr val="bg2">
                      <a:lumMod val="40000"/>
                      <a:lumOff val="60000"/>
                    </a:schemeClr>
                  </a:solidFill>
                </a:ln>
                <a:solidFill>
                  <a:schemeClr val="tx1"/>
                </a:solidFill>
                <a:effectLst>
                  <a:glow rad="596900">
                    <a:schemeClr val="accent2">
                      <a:lumMod val="75000"/>
                      <a:alpha val="71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orizont událostí</a:t>
            </a:r>
          </a:p>
        </p:txBody>
      </p:sp>
      <p:sp>
        <p:nvSpPr>
          <p:cNvPr id="24" name="Šipka doprava 23"/>
          <p:cNvSpPr/>
          <p:nvPr/>
        </p:nvSpPr>
        <p:spPr bwMode="auto">
          <a:xfrm>
            <a:off x="5796136" y="5997620"/>
            <a:ext cx="576064" cy="374041"/>
          </a:xfrm>
          <a:prstGeom prst="rightArrow">
            <a:avLst/>
          </a:prstGeom>
          <a:noFill/>
          <a:ln w="25400">
            <a:solidFill>
              <a:srgbClr val="BEBCE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/>
            <a:endParaRPr lang="cs-CZ" sz="2000" dirty="0">
              <a:solidFill>
                <a:srgbClr val="CCCCFF"/>
              </a:solidFill>
              <a:latin typeface="Comic Sans MS" pitchFamily="66" charset="0"/>
            </a:endParaRPr>
          </a:p>
        </p:txBody>
      </p:sp>
      <p:sp>
        <p:nvSpPr>
          <p:cNvPr id="9" name="Ovál 8"/>
          <p:cNvSpPr/>
          <p:nvPr/>
        </p:nvSpPr>
        <p:spPr bwMode="auto">
          <a:xfrm>
            <a:off x="2442237" y="4330412"/>
            <a:ext cx="227077" cy="23568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9525">
            <a:solidFill>
              <a:schemeClr val="bg1"/>
            </a:solidFill>
            <a:prstDash val="sysDot"/>
            <a:miter lim="800000"/>
            <a:headEnd/>
            <a:tailEnd/>
          </a:ln>
          <a:effectLst/>
          <a:extLst/>
        </p:spPr>
        <p:txBody>
          <a:bodyPr rtlCol="0" anchor="ctr"/>
          <a:lstStyle/>
          <a:p>
            <a:pPr algn="ctr"/>
            <a:endParaRPr lang="cs-CZ" sz="2000" dirty="0">
              <a:solidFill>
                <a:srgbClr val="CCCCFF"/>
              </a:solidFill>
              <a:latin typeface="Comic Sans MS" pitchFamily="66" charset="0"/>
            </a:endParaRPr>
          </a:p>
        </p:txBody>
      </p:sp>
      <p:pic>
        <p:nvPicPr>
          <p:cNvPr id="25" name="Obrázek 2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1967014"/>
            <a:ext cx="235105" cy="626162"/>
          </a:xfrm>
          <a:prstGeom prst="rect">
            <a:avLst/>
          </a:prstGeom>
        </p:spPr>
      </p:pic>
      <p:pic>
        <p:nvPicPr>
          <p:cNvPr id="26" name="Obrázek 2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27164" y="1357704"/>
            <a:ext cx="235105" cy="626162"/>
          </a:xfrm>
          <a:prstGeom prst="rect">
            <a:avLst/>
          </a:prstGeom>
        </p:spPr>
      </p:pic>
      <p:sp>
        <p:nvSpPr>
          <p:cNvPr id="27" name="Rectangle 8"/>
          <p:cNvSpPr>
            <a:spLocks noChangeArrowheads="1"/>
          </p:cNvSpPr>
          <p:nvPr/>
        </p:nvSpPr>
        <p:spPr bwMode="auto">
          <a:xfrm>
            <a:off x="2214817" y="1087769"/>
            <a:ext cx="1728192" cy="451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cs-CZ" sz="1400" i="1" dirty="0" smtClean="0">
              <a:solidFill>
                <a:schemeClr val="bg2">
                  <a:lumMod val="20000"/>
                  <a:lumOff val="80000"/>
                </a:schemeClr>
              </a:solidFill>
              <a:latin typeface="Calibri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8"/>
              <p:cNvSpPr>
                <a:spLocks noChangeArrowheads="1"/>
              </p:cNvSpPr>
              <p:nvPr/>
            </p:nvSpPr>
            <p:spPr bwMode="auto">
              <a:xfrm>
                <a:off x="2768524" y="1219562"/>
                <a:ext cx="288032" cy="36004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i="1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0" i="1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b>
                          <m:r>
                            <a:rPr lang="cs-CZ" b="0" i="1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cs-CZ" sz="1400" dirty="0" smtClean="0">
                  <a:solidFill>
                    <a:schemeClr val="bg2">
                      <a:lumMod val="20000"/>
                      <a:lumOff val="80000"/>
                    </a:schemeClr>
                  </a:solidFill>
                  <a:latin typeface="Calibri" pitchFamily="34" charset="0"/>
                </a:endParaRPr>
              </a:p>
            </p:txBody>
          </p:sp>
        </mc:Choice>
        <mc:Fallback xmlns="">
          <p:sp>
            <p:nvSpPr>
              <p:cNvPr id="28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768524" y="1219562"/>
                <a:ext cx="288032" cy="360041"/>
              </a:xfrm>
              <a:prstGeom prst="rect">
                <a:avLst/>
              </a:prstGeom>
              <a:blipFill rotWithShape="0">
                <a:blip r:embed="rId12"/>
                <a:stretch>
                  <a:fillRect l="-6383" r="-17021" b="-18644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8"/>
              <p:cNvSpPr>
                <a:spLocks noChangeArrowheads="1"/>
              </p:cNvSpPr>
              <p:nvPr/>
            </p:nvSpPr>
            <p:spPr bwMode="auto">
              <a:xfrm>
                <a:off x="7884368" y="2222007"/>
                <a:ext cx="288032" cy="36004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i="1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0" i="1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b>
                          <m:r>
                            <a:rPr lang="cs-CZ" b="0" i="1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cs-CZ" sz="2400" dirty="0" smtClean="0">
                  <a:solidFill>
                    <a:schemeClr val="bg2">
                      <a:lumMod val="20000"/>
                      <a:lumOff val="80000"/>
                    </a:schemeClr>
                  </a:solidFill>
                  <a:latin typeface="Calibri" pitchFamily="34" charset="0"/>
                </a:endParaRPr>
              </a:p>
            </p:txBody>
          </p:sp>
        </mc:Choice>
        <mc:Fallback xmlns="">
          <p:sp>
            <p:nvSpPr>
              <p:cNvPr id="2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884368" y="2222007"/>
                <a:ext cx="288032" cy="360041"/>
              </a:xfrm>
              <a:prstGeom prst="rect">
                <a:avLst/>
              </a:prstGeom>
              <a:blipFill rotWithShape="0">
                <a:blip r:embed="rId13"/>
                <a:stretch>
                  <a:fillRect l="-6250" r="-16667" b="-35593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52778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 animBg="1"/>
      <p:bldP spid="28" grpId="0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175632" y="145772"/>
            <a:ext cx="6484600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cs-CZ" sz="3200" dirty="0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Pád do černé díry </a:t>
            </a:r>
            <a:endParaRPr lang="cs-CZ" sz="3200" dirty="0">
              <a:ln w="12700">
                <a:solidFill>
                  <a:schemeClr val="bg2">
                    <a:lumMod val="20000"/>
                    <a:lumOff val="80000"/>
                  </a:schemeClr>
                </a:solidFill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Calibri" pitchFamily="34" charset="0"/>
            </a:endParaRPr>
          </a:p>
        </p:txBody>
      </p:sp>
      <p:cxnSp>
        <p:nvCxnSpPr>
          <p:cNvPr id="5" name="Přímá spojnice 2"/>
          <p:cNvCxnSpPr/>
          <p:nvPr/>
        </p:nvCxnSpPr>
        <p:spPr>
          <a:xfrm>
            <a:off x="250825" y="692150"/>
            <a:ext cx="2881015" cy="546"/>
          </a:xfrm>
          <a:prstGeom prst="line">
            <a:avLst/>
          </a:prstGeom>
          <a:ln w="41275" cap="rnd">
            <a:solidFill>
              <a:schemeClr val="bg2">
                <a:lumMod val="60000"/>
                <a:lumOff val="40000"/>
              </a:schemeClr>
            </a:soli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Obrázek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5324" y="793128"/>
            <a:ext cx="4888724" cy="4184043"/>
          </a:xfrm>
          <a:prstGeom prst="rect">
            <a:avLst/>
          </a:prstGeom>
        </p:spPr>
      </p:pic>
      <p:pic>
        <p:nvPicPr>
          <p:cNvPr id="14" name="Obrázek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6405" y="2420888"/>
            <a:ext cx="432541" cy="1152000"/>
          </a:xfrm>
          <a:prstGeom prst="rect">
            <a:avLst/>
          </a:prstGeom>
        </p:spPr>
      </p:pic>
      <p:pic>
        <p:nvPicPr>
          <p:cNvPr id="15" name="Obrázek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424892" y="2420888"/>
            <a:ext cx="432541" cy="1152000"/>
          </a:xfrm>
          <a:prstGeom prst="rect">
            <a:avLst/>
          </a:prstGeom>
        </p:spPr>
      </p:pic>
      <p:pic>
        <p:nvPicPr>
          <p:cNvPr id="16" name="Obrázek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1327" y="2420888"/>
            <a:ext cx="432541" cy="1152000"/>
          </a:xfrm>
          <a:prstGeom prst="rect">
            <a:avLst/>
          </a:prstGeom>
        </p:spPr>
      </p:pic>
      <p:pic>
        <p:nvPicPr>
          <p:cNvPr id="17" name="Obrázek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0222" y="2382801"/>
            <a:ext cx="432541" cy="1152000"/>
          </a:xfrm>
          <a:prstGeom prst="rect">
            <a:avLst/>
          </a:prstGeom>
        </p:spPr>
      </p:pic>
      <p:pic>
        <p:nvPicPr>
          <p:cNvPr id="19" name="Obrázek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9740" y="2254628"/>
            <a:ext cx="770333" cy="1464458"/>
          </a:xfrm>
          <a:prstGeom prst="rect">
            <a:avLst/>
          </a:prstGeom>
        </p:spPr>
      </p:pic>
      <p:pic>
        <p:nvPicPr>
          <p:cNvPr id="21" name="Obrázek 20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6190" y="2240868"/>
            <a:ext cx="669689" cy="1476188"/>
          </a:xfrm>
          <a:prstGeom prst="rect">
            <a:avLst/>
          </a:prstGeom>
        </p:spPr>
      </p:pic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5773869" y="5175003"/>
            <a:ext cx="2948300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>
              <a:defRPr/>
            </a:pPr>
            <a:r>
              <a:rPr lang="cs-CZ" sz="16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Vnější pozorovatel vidí vnitřního pozorovatele  přibližovat</a:t>
            </a:r>
            <a:r>
              <a:rPr lang="en-US" sz="16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se</a:t>
            </a:r>
            <a:r>
              <a:rPr lang="cs-CZ" sz="16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k horizontu, kterého však nikdy nedosáhne </a:t>
            </a:r>
          </a:p>
        </p:txBody>
      </p:sp>
      <p:sp>
        <p:nvSpPr>
          <p:cNvPr id="23" name="Rectangle 8"/>
          <p:cNvSpPr>
            <a:spLocks noChangeArrowheads="1"/>
          </p:cNvSpPr>
          <p:nvPr/>
        </p:nvSpPr>
        <p:spPr bwMode="auto">
          <a:xfrm>
            <a:off x="2208847" y="5175003"/>
            <a:ext cx="2446631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>
              <a:defRPr/>
            </a:pPr>
            <a:r>
              <a:rPr lang="cs-CZ" sz="16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Vnitřní pozorovatel putuje k horizontu, který bez problému překročí a putuje dále k singularitě.</a:t>
            </a:r>
          </a:p>
        </p:txBody>
      </p:sp>
    </p:spTree>
    <p:extLst>
      <p:ext uri="{BB962C8B-B14F-4D97-AF65-F5344CB8AC3E}">
        <p14:creationId xmlns:p14="http://schemas.microsoft.com/office/powerpoint/2010/main" val="947795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175632" y="145772"/>
            <a:ext cx="6412592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cs-CZ" sz="3200" dirty="0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Vnitřní pozorovatel versus  s</a:t>
            </a:r>
            <a:r>
              <a:rPr lang="en-US" sz="3200" dirty="0" err="1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ingularita</a:t>
            </a:r>
            <a:endParaRPr lang="cs-CZ" sz="3200" dirty="0">
              <a:ln w="12700">
                <a:solidFill>
                  <a:schemeClr val="bg2">
                    <a:lumMod val="20000"/>
                    <a:lumOff val="80000"/>
                  </a:schemeClr>
                </a:solidFill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Calibri" pitchFamily="34" charset="0"/>
            </a:endParaRPr>
          </a:p>
        </p:txBody>
      </p:sp>
      <p:cxnSp>
        <p:nvCxnSpPr>
          <p:cNvPr id="5" name="Přímá spojnice 2"/>
          <p:cNvCxnSpPr/>
          <p:nvPr/>
        </p:nvCxnSpPr>
        <p:spPr>
          <a:xfrm>
            <a:off x="250825" y="692150"/>
            <a:ext cx="6193383" cy="0"/>
          </a:xfrm>
          <a:prstGeom prst="line">
            <a:avLst/>
          </a:prstGeom>
          <a:ln w="41275" cap="rnd">
            <a:solidFill>
              <a:schemeClr val="bg2">
                <a:lumMod val="60000"/>
                <a:lumOff val="40000"/>
              </a:schemeClr>
            </a:soli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9886" y="1151820"/>
            <a:ext cx="5400600" cy="43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cs-CZ" sz="24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Nekonečná hustota, nekonečná křivost</a:t>
            </a: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6109778" y="1196752"/>
            <a:ext cx="3000242" cy="43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cs-CZ" sz="2400" b="1" dirty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k</a:t>
            </a:r>
            <a:r>
              <a:rPr lang="cs-CZ" sz="24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onec platnosti </a:t>
            </a:r>
            <a:r>
              <a:rPr lang="cs-CZ" sz="2400" b="1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OTR</a:t>
            </a:r>
            <a:r>
              <a:rPr lang="cs-CZ" sz="24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27772" y="3911294"/>
            <a:ext cx="4392488" cy="39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en-US" sz="2400" b="1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Princip</a:t>
            </a:r>
            <a:r>
              <a:rPr lang="en-US" sz="24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</a:t>
            </a:r>
            <a:r>
              <a:rPr lang="en-US" sz="2400" b="1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kosmick</a:t>
            </a:r>
            <a:r>
              <a:rPr lang="cs-CZ" sz="24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é</a:t>
            </a:r>
            <a:r>
              <a:rPr lang="en-US" sz="24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</a:t>
            </a:r>
            <a:r>
              <a:rPr lang="en-US" sz="2400" b="1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cenzury</a:t>
            </a:r>
            <a:endParaRPr lang="cs-CZ" sz="2400" b="1" dirty="0" smtClean="0">
              <a:solidFill>
                <a:schemeClr val="bg2">
                  <a:lumMod val="20000"/>
                  <a:lumOff val="80000"/>
                </a:schemeClr>
              </a:solidFill>
              <a:latin typeface="Calibri" pitchFamily="34" charset="0"/>
            </a:endParaRPr>
          </a:p>
          <a:p>
            <a:pPr>
              <a:defRPr/>
            </a:pPr>
            <a:r>
              <a:rPr lang="cs-CZ" sz="2400" b="1" dirty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</a:t>
            </a:r>
            <a:r>
              <a:rPr lang="cs-CZ" sz="24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  (neexistence nahé singularity)</a:t>
            </a:r>
          </a:p>
        </p:txBody>
      </p:sp>
      <p:sp>
        <p:nvSpPr>
          <p:cNvPr id="10" name="Šipka doprava 9"/>
          <p:cNvSpPr/>
          <p:nvPr/>
        </p:nvSpPr>
        <p:spPr bwMode="auto">
          <a:xfrm>
            <a:off x="5508104" y="1196752"/>
            <a:ext cx="504056" cy="432048"/>
          </a:xfrm>
          <a:prstGeom prst="rightArrow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/>
            <a:endParaRPr lang="cs-CZ" sz="2000" dirty="0">
              <a:solidFill>
                <a:srgbClr val="CCCCFF"/>
              </a:solidFill>
              <a:latin typeface="Comic Sans MS" pitchFamily="66" charset="0"/>
            </a:endParaRPr>
          </a:p>
        </p:txBody>
      </p:sp>
      <p:sp>
        <p:nvSpPr>
          <p:cNvPr id="13" name="Pěticípá hvězda 12"/>
          <p:cNvSpPr/>
          <p:nvPr/>
        </p:nvSpPr>
        <p:spPr bwMode="auto">
          <a:xfrm>
            <a:off x="7524328" y="5593389"/>
            <a:ext cx="504056" cy="432048"/>
          </a:xfrm>
          <a:prstGeom prst="star5">
            <a:avLst/>
          </a:prstGeom>
          <a:solidFill>
            <a:srgbClr val="FFC000"/>
          </a:solidFill>
          <a:ln w="9525">
            <a:solidFill>
              <a:srgbClr val="FFC000"/>
            </a:solidFill>
            <a:miter lim="800000"/>
            <a:headEnd/>
            <a:tailEnd/>
          </a:ln>
          <a:effectLst/>
          <a:extLst/>
        </p:spPr>
        <p:txBody>
          <a:bodyPr rtlCol="0" anchor="ctr"/>
          <a:lstStyle/>
          <a:p>
            <a:pPr algn="ctr"/>
            <a:endParaRPr lang="cs-CZ" sz="2000" dirty="0">
              <a:solidFill>
                <a:srgbClr val="CCCCFF"/>
              </a:solidFill>
              <a:latin typeface="Comic Sans MS" pitchFamily="66" charset="0"/>
            </a:endParaRPr>
          </a:p>
        </p:txBody>
      </p:sp>
      <p:pic>
        <p:nvPicPr>
          <p:cNvPr id="14" name="Obrázek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8158" y="2573925"/>
            <a:ext cx="316399" cy="540060"/>
          </a:xfrm>
          <a:prstGeom prst="rect">
            <a:avLst/>
          </a:prstGeom>
        </p:spPr>
      </p:pic>
      <p:pic>
        <p:nvPicPr>
          <p:cNvPr id="16" name="Obrázek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4024" y="3425240"/>
            <a:ext cx="224665" cy="684076"/>
          </a:xfrm>
          <a:prstGeom prst="rect">
            <a:avLst/>
          </a:prstGeom>
        </p:spPr>
      </p:pic>
      <p:pic>
        <p:nvPicPr>
          <p:cNvPr id="17" name="Obráze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2540" y="4454284"/>
            <a:ext cx="112332" cy="828092"/>
          </a:xfrm>
          <a:prstGeom prst="rect">
            <a:avLst/>
          </a:prstGeom>
        </p:spPr>
      </p:pic>
      <p:cxnSp>
        <p:nvCxnSpPr>
          <p:cNvPr id="21" name="Přímá spojnice se šipkou 20"/>
          <p:cNvCxnSpPr/>
          <p:nvPr/>
        </p:nvCxnSpPr>
        <p:spPr>
          <a:xfrm>
            <a:off x="8564948" y="2405712"/>
            <a:ext cx="0" cy="3708412"/>
          </a:xfrm>
          <a:prstGeom prst="straightConnector1">
            <a:avLst/>
          </a:prstGeom>
          <a:ln w="127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8"/>
          <p:cNvSpPr>
            <a:spLocks noChangeArrowheads="1"/>
          </p:cNvSpPr>
          <p:nvPr/>
        </p:nvSpPr>
        <p:spPr bwMode="auto">
          <a:xfrm>
            <a:off x="7376820" y="6114124"/>
            <a:ext cx="936104" cy="288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cs-CZ" sz="12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singularita</a:t>
            </a:r>
          </a:p>
        </p:txBody>
      </p:sp>
      <p:pic>
        <p:nvPicPr>
          <p:cNvPr id="24" name="Obrázek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2506" y="4614175"/>
            <a:ext cx="2761494" cy="2276861"/>
          </a:xfrm>
          <a:prstGeom prst="rect">
            <a:avLst/>
          </a:prstGeom>
        </p:spPr>
      </p:pic>
      <p:sp>
        <p:nvSpPr>
          <p:cNvPr id="26" name="Rectangle 8"/>
          <p:cNvSpPr>
            <a:spLocks noChangeArrowheads="1"/>
          </p:cNvSpPr>
          <p:nvPr/>
        </p:nvSpPr>
        <p:spPr bwMode="auto">
          <a:xfrm>
            <a:off x="27900" y="2648277"/>
            <a:ext cx="5400600" cy="849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cs-CZ" sz="24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R. </a:t>
            </a:r>
            <a:r>
              <a:rPr lang="cs-CZ" sz="2400" b="1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Penrose</a:t>
            </a:r>
            <a:r>
              <a:rPr lang="cs-CZ" sz="24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: singularita je nevyhnutelný </a:t>
            </a:r>
          </a:p>
          <a:p>
            <a:pPr>
              <a:defRPr/>
            </a:pPr>
            <a:r>
              <a:rPr lang="cs-CZ" sz="2400" b="1" dirty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</a:t>
            </a:r>
            <a:r>
              <a:rPr lang="cs-CZ" sz="24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  produkt gravitačního kolapsu</a:t>
            </a:r>
          </a:p>
        </p:txBody>
      </p:sp>
      <p:sp>
        <p:nvSpPr>
          <p:cNvPr id="27" name="Rectangle 8"/>
          <p:cNvSpPr>
            <a:spLocks noChangeArrowheads="1"/>
          </p:cNvSpPr>
          <p:nvPr/>
        </p:nvSpPr>
        <p:spPr bwMode="auto">
          <a:xfrm>
            <a:off x="0" y="4868330"/>
            <a:ext cx="3322981" cy="39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cs-CZ" sz="24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Extrémní slapové síly</a:t>
            </a:r>
          </a:p>
        </p:txBody>
      </p:sp>
    </p:spTree>
    <p:extLst>
      <p:ext uri="{BB962C8B-B14F-4D97-AF65-F5344CB8AC3E}">
        <p14:creationId xmlns:p14="http://schemas.microsoft.com/office/powerpoint/2010/main" val="1698727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3" grpId="0"/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175632" y="145772"/>
            <a:ext cx="4252352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cs-CZ" sz="3200" dirty="0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Časoprostorový diagram</a:t>
            </a:r>
            <a:endParaRPr lang="cs-CZ" sz="3200" dirty="0">
              <a:ln w="12700">
                <a:solidFill>
                  <a:schemeClr val="bg2">
                    <a:lumMod val="20000"/>
                    <a:lumOff val="80000"/>
                  </a:schemeClr>
                </a:solidFill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Calibri" pitchFamily="34" charset="0"/>
            </a:endParaRPr>
          </a:p>
        </p:txBody>
      </p:sp>
      <p:cxnSp>
        <p:nvCxnSpPr>
          <p:cNvPr id="5" name="Přímá spojnice 2"/>
          <p:cNvCxnSpPr/>
          <p:nvPr/>
        </p:nvCxnSpPr>
        <p:spPr>
          <a:xfrm>
            <a:off x="250825" y="692150"/>
            <a:ext cx="4033143" cy="0"/>
          </a:xfrm>
          <a:prstGeom prst="line">
            <a:avLst/>
          </a:prstGeom>
          <a:ln w="41275" cap="rnd">
            <a:solidFill>
              <a:schemeClr val="bg2">
                <a:lumMod val="60000"/>
                <a:lumOff val="40000"/>
              </a:schemeClr>
            </a:soli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8383" y="5175516"/>
            <a:ext cx="235105" cy="626162"/>
          </a:xfrm>
          <a:prstGeom prst="rect">
            <a:avLst/>
          </a:prstGeom>
        </p:spPr>
      </p:pic>
      <p:cxnSp>
        <p:nvCxnSpPr>
          <p:cNvPr id="9" name="Přímá spojnice se šipkou 8"/>
          <p:cNvCxnSpPr/>
          <p:nvPr/>
        </p:nvCxnSpPr>
        <p:spPr>
          <a:xfrm flipV="1">
            <a:off x="395536" y="1412776"/>
            <a:ext cx="0" cy="4392488"/>
          </a:xfrm>
          <a:prstGeom prst="straightConnector1">
            <a:avLst/>
          </a:prstGeom>
          <a:ln w="25400">
            <a:solidFill>
              <a:schemeClr val="bg1"/>
            </a:solidFill>
            <a:tailEnd type="arrow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nice se šipkou 11"/>
          <p:cNvCxnSpPr/>
          <p:nvPr/>
        </p:nvCxnSpPr>
        <p:spPr>
          <a:xfrm>
            <a:off x="395536" y="5805264"/>
            <a:ext cx="8280920" cy="0"/>
          </a:xfrm>
          <a:prstGeom prst="straightConnector1">
            <a:avLst/>
          </a:prstGeom>
          <a:ln w="25400">
            <a:solidFill>
              <a:schemeClr val="bg1"/>
            </a:solidFill>
            <a:tailEnd type="arrow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8388424" y="5776135"/>
            <a:ext cx="360040" cy="317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cs-CZ" sz="2400" i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x</a:t>
            </a:r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0" y="1253937"/>
            <a:ext cx="360040" cy="317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cs-CZ" sz="2400" i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t</a:t>
            </a:r>
          </a:p>
        </p:txBody>
      </p:sp>
      <p:cxnSp>
        <p:nvCxnSpPr>
          <p:cNvPr id="20" name="Přímá spojnice 19"/>
          <p:cNvCxnSpPr>
            <a:stCxn id="28" idx="6"/>
            <a:endCxn id="7" idx="2"/>
          </p:cNvCxnSpPr>
          <p:nvPr/>
        </p:nvCxnSpPr>
        <p:spPr>
          <a:xfrm flipH="1">
            <a:off x="3995936" y="2107281"/>
            <a:ext cx="3024330" cy="3694397"/>
          </a:xfrm>
          <a:prstGeom prst="line">
            <a:avLst/>
          </a:prstGeom>
          <a:ln w="22225">
            <a:solidFill>
              <a:srgbClr val="FF66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nice 24"/>
          <p:cNvCxnSpPr>
            <a:stCxn id="28" idx="2"/>
            <a:endCxn id="7" idx="2"/>
          </p:cNvCxnSpPr>
          <p:nvPr/>
        </p:nvCxnSpPr>
        <p:spPr>
          <a:xfrm>
            <a:off x="1158805" y="2107281"/>
            <a:ext cx="2837131" cy="3694397"/>
          </a:xfrm>
          <a:prstGeom prst="line">
            <a:avLst/>
          </a:prstGeom>
          <a:ln w="22225">
            <a:solidFill>
              <a:srgbClr val="FF66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ál 27"/>
          <p:cNvSpPr/>
          <p:nvPr/>
        </p:nvSpPr>
        <p:spPr bwMode="auto">
          <a:xfrm>
            <a:off x="1158805" y="1668500"/>
            <a:ext cx="5861461" cy="877562"/>
          </a:xfrm>
          <a:prstGeom prst="ellipse">
            <a:avLst/>
          </a:prstGeom>
          <a:solidFill>
            <a:schemeClr val="tx1"/>
          </a:solidFill>
          <a:ln w="12700">
            <a:solidFill>
              <a:srgbClr val="FF6600"/>
            </a:solidFill>
            <a:prstDash val="dash"/>
          </a:ln>
          <a:effectLst/>
          <a:extLst/>
        </p:spPr>
        <p:txBody>
          <a:bodyPr rtlCol="0" anchor="ctr"/>
          <a:lstStyle/>
          <a:p>
            <a:pPr algn="ctr"/>
            <a:endParaRPr lang="cs-CZ" sz="2000" dirty="0">
              <a:solidFill>
                <a:srgbClr val="CCCCFF"/>
              </a:solidFill>
              <a:latin typeface="Comic Sans MS" pitchFamily="66" charset="0"/>
            </a:endParaRPr>
          </a:p>
        </p:txBody>
      </p:sp>
      <p:cxnSp>
        <p:nvCxnSpPr>
          <p:cNvPr id="40" name="Přímá spojnice 39"/>
          <p:cNvCxnSpPr/>
          <p:nvPr/>
        </p:nvCxnSpPr>
        <p:spPr>
          <a:xfrm flipH="1" flipV="1">
            <a:off x="3995936" y="3094503"/>
            <a:ext cx="733" cy="2023358"/>
          </a:xfrm>
          <a:prstGeom prst="line">
            <a:avLst/>
          </a:prstGeom>
          <a:ln w="12700">
            <a:solidFill>
              <a:schemeClr val="bg1"/>
            </a:solidFill>
            <a:prstDash val="sysDash"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Přímá spojnice 49"/>
          <p:cNvCxnSpPr/>
          <p:nvPr/>
        </p:nvCxnSpPr>
        <p:spPr>
          <a:xfrm flipV="1">
            <a:off x="4231041" y="3310527"/>
            <a:ext cx="1205049" cy="2016224"/>
          </a:xfrm>
          <a:prstGeom prst="line">
            <a:avLst/>
          </a:prstGeom>
          <a:ln w="12700">
            <a:solidFill>
              <a:schemeClr val="bg1"/>
            </a:solidFill>
            <a:prstDash val="sysDash"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8"/>
          <p:cNvSpPr>
            <a:spLocks noChangeArrowheads="1"/>
          </p:cNvSpPr>
          <p:nvPr/>
        </p:nvSpPr>
        <p:spPr bwMode="auto">
          <a:xfrm>
            <a:off x="2496090" y="1837444"/>
            <a:ext cx="3305960" cy="31767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cs-CZ" sz="2000" dirty="0">
                <a:solidFill>
                  <a:srgbClr val="FF6600"/>
                </a:solidFill>
                <a:latin typeface="Calibri" pitchFamily="34" charset="0"/>
              </a:rPr>
              <a:t>b</a:t>
            </a:r>
            <a:r>
              <a:rPr lang="cs-CZ" sz="2000" dirty="0" smtClean="0">
                <a:solidFill>
                  <a:srgbClr val="FF6600"/>
                </a:solidFill>
                <a:latin typeface="Calibri" pitchFamily="34" charset="0"/>
              </a:rPr>
              <a:t>udoucí časoprostorový kužel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4" name="TextovéPole 53"/>
              <p:cNvSpPr txBox="1"/>
              <p:nvPr/>
            </p:nvSpPr>
            <p:spPr>
              <a:xfrm rot="16200000">
                <a:off x="3413270" y="3612757"/>
                <a:ext cx="681438" cy="307777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 panose="02040503050406030204" pitchFamily="18" charset="0"/>
                        </a:rPr>
                        <m:t>𝑣</m:t>
                      </m:r>
                      <m:r>
                        <a:rPr lang="cs-CZ" sz="2000" b="0" i="1" smtClean="0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cs-CZ" sz="2000" dirty="0"/>
              </a:p>
            </p:txBody>
          </p:sp>
        </mc:Choice>
        <mc:Fallback xmlns="">
          <p:sp>
            <p:nvSpPr>
              <p:cNvPr id="54" name="TextovéPole 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3413270" y="3612757"/>
                <a:ext cx="681438" cy="307777"/>
              </a:xfrm>
              <a:prstGeom prst="rect">
                <a:avLst/>
              </a:prstGeom>
              <a:blipFill rotWithShape="0">
                <a:blip r:embed="rId3"/>
                <a:stretch>
                  <a:fillRect t="-6034" r="-5556" b="-258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TextovéPole 54"/>
              <p:cNvSpPr txBox="1"/>
              <p:nvPr/>
            </p:nvSpPr>
            <p:spPr>
              <a:xfrm rot="18207479">
                <a:off x="4534546" y="3665447"/>
                <a:ext cx="681438" cy="307777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 panose="02040503050406030204" pitchFamily="18" charset="0"/>
                        </a:rPr>
                        <m:t>𝑣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&lt;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𝑐</m:t>
                      </m:r>
                    </m:oMath>
                  </m:oMathPara>
                </a14:m>
                <a:endParaRPr lang="cs-CZ" sz="2000" dirty="0"/>
              </a:p>
            </p:txBody>
          </p:sp>
        </mc:Choice>
        <mc:Fallback xmlns="">
          <p:sp>
            <p:nvSpPr>
              <p:cNvPr id="55" name="TextovéPole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8207479">
                <a:off x="4534546" y="3665447"/>
                <a:ext cx="681438" cy="307777"/>
              </a:xfrm>
              <a:prstGeom prst="rect">
                <a:avLst/>
              </a:prstGeom>
              <a:blipFill rotWithShape="0">
                <a:blip r:embed="rId4"/>
                <a:stretch>
                  <a:fillRect b="-78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" name="TextovéPole 55"/>
              <p:cNvSpPr txBox="1"/>
              <p:nvPr/>
            </p:nvSpPr>
            <p:spPr>
              <a:xfrm rot="18639641">
                <a:off x="5740973" y="2793002"/>
                <a:ext cx="679157" cy="307777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cs-CZ" sz="2000" b="0" i="1" smtClean="0">
                        <a:solidFill>
                          <a:srgbClr val="FF6600"/>
                        </a:solidFill>
                        <a:latin typeface="Cambria Math" panose="02040503050406030204" pitchFamily="18" charset="0"/>
                      </a:rPr>
                      <m:t>𝑣</m:t>
                    </m:r>
                    <m:r>
                      <a:rPr lang="en-US" sz="2000" b="0" i="1" smtClean="0">
                        <a:solidFill>
                          <a:srgbClr val="FF660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000" dirty="0" smtClean="0">
                    <a:solidFill>
                      <a:srgbClr val="FF6600"/>
                    </a:solidFill>
                  </a:rPr>
                  <a:t>= </a:t>
                </a:r>
                <a:r>
                  <a:rPr lang="en-US" sz="2000" i="1" dirty="0" smtClean="0">
                    <a:solidFill>
                      <a:srgbClr val="FF6600"/>
                    </a:solidFill>
                  </a:rPr>
                  <a:t>c</a:t>
                </a:r>
                <a:endParaRPr lang="cs-CZ" sz="2000" i="1" dirty="0">
                  <a:solidFill>
                    <a:srgbClr val="FF6600"/>
                  </a:solidFill>
                </a:endParaRPr>
              </a:p>
            </p:txBody>
          </p:sp>
        </mc:Choice>
        <mc:Fallback xmlns="">
          <p:sp>
            <p:nvSpPr>
              <p:cNvPr id="56" name="TextovéPole 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8639641">
                <a:off x="5740973" y="2793002"/>
                <a:ext cx="679157" cy="307777"/>
              </a:xfrm>
              <a:prstGeom prst="rect">
                <a:avLst/>
              </a:prstGeom>
              <a:blipFill rotWithShape="0">
                <a:blip r:embed="rId5"/>
                <a:stretch>
                  <a:fillRect l="-862" t="-6504" r="-17241" b="-650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5848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53" grpId="0" animBg="1"/>
      <p:bldP spid="54" grpId="0" animBg="1"/>
      <p:bldP spid="55" grpId="0" animBg="1"/>
      <p:bldP spid="5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175632" y="145772"/>
            <a:ext cx="4252352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cs-CZ" sz="3200" dirty="0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Pád do černé díry</a:t>
            </a:r>
            <a:endParaRPr lang="cs-CZ" sz="3200" dirty="0">
              <a:ln w="12700">
                <a:solidFill>
                  <a:schemeClr val="bg2">
                    <a:lumMod val="20000"/>
                    <a:lumOff val="80000"/>
                  </a:schemeClr>
                </a:solidFill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Calibri" pitchFamily="34" charset="0"/>
            </a:endParaRPr>
          </a:p>
        </p:txBody>
      </p:sp>
      <p:cxnSp>
        <p:nvCxnSpPr>
          <p:cNvPr id="5" name="Přímá spojnice 2"/>
          <p:cNvCxnSpPr/>
          <p:nvPr/>
        </p:nvCxnSpPr>
        <p:spPr>
          <a:xfrm>
            <a:off x="250825" y="692150"/>
            <a:ext cx="3021323" cy="0"/>
          </a:xfrm>
          <a:prstGeom prst="line">
            <a:avLst/>
          </a:prstGeom>
          <a:ln w="41275" cap="rnd">
            <a:solidFill>
              <a:schemeClr val="bg2">
                <a:lumMod val="60000"/>
                <a:lumOff val="40000"/>
              </a:schemeClr>
            </a:soli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Přímá spojnice se šipkou 6"/>
          <p:cNvCxnSpPr/>
          <p:nvPr/>
        </p:nvCxnSpPr>
        <p:spPr>
          <a:xfrm flipV="1">
            <a:off x="539552" y="1336337"/>
            <a:ext cx="0" cy="4392488"/>
          </a:xfrm>
          <a:prstGeom prst="straightConnector1">
            <a:avLst/>
          </a:prstGeom>
          <a:ln w="25400">
            <a:solidFill>
              <a:schemeClr val="bg1"/>
            </a:solidFill>
            <a:tailEnd type="arrow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římá spojnice se šipkou 7"/>
          <p:cNvCxnSpPr/>
          <p:nvPr/>
        </p:nvCxnSpPr>
        <p:spPr>
          <a:xfrm>
            <a:off x="539552" y="5728825"/>
            <a:ext cx="8280920" cy="0"/>
          </a:xfrm>
          <a:prstGeom prst="straightConnector1">
            <a:avLst/>
          </a:prstGeom>
          <a:ln w="25400">
            <a:solidFill>
              <a:schemeClr val="bg1"/>
            </a:solidFill>
            <a:tailEnd type="arrow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8532440" y="5699696"/>
            <a:ext cx="360040" cy="317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cs-CZ" sz="2400" i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x</a:t>
            </a:r>
          </a:p>
        </p:txBody>
      </p:sp>
      <p:cxnSp>
        <p:nvCxnSpPr>
          <p:cNvPr id="20" name="Přímá spojnice 19"/>
          <p:cNvCxnSpPr/>
          <p:nvPr/>
        </p:nvCxnSpPr>
        <p:spPr>
          <a:xfrm>
            <a:off x="6242149" y="1120313"/>
            <a:ext cx="0" cy="4579383"/>
          </a:xfrm>
          <a:prstGeom prst="line">
            <a:avLst/>
          </a:prstGeom>
          <a:ln w="12700"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Přímá spojnice 22"/>
          <p:cNvCxnSpPr/>
          <p:nvPr/>
        </p:nvCxnSpPr>
        <p:spPr>
          <a:xfrm>
            <a:off x="5450061" y="1120313"/>
            <a:ext cx="0" cy="4608512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Přímá spojnice 23"/>
          <p:cNvCxnSpPr/>
          <p:nvPr/>
        </p:nvCxnSpPr>
        <p:spPr>
          <a:xfrm>
            <a:off x="6962229" y="1120313"/>
            <a:ext cx="0" cy="4608512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8"/>
          <p:cNvSpPr>
            <a:spLocks noChangeArrowheads="1"/>
          </p:cNvSpPr>
          <p:nvPr/>
        </p:nvSpPr>
        <p:spPr bwMode="auto">
          <a:xfrm>
            <a:off x="65391" y="1177498"/>
            <a:ext cx="360040" cy="317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cs-CZ" sz="2400" i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t</a:t>
            </a:r>
          </a:p>
        </p:txBody>
      </p:sp>
      <p:sp>
        <p:nvSpPr>
          <p:cNvPr id="33" name="Ovál 32"/>
          <p:cNvSpPr/>
          <p:nvPr/>
        </p:nvSpPr>
        <p:spPr bwMode="auto">
          <a:xfrm>
            <a:off x="1943711" y="4861725"/>
            <a:ext cx="634838" cy="119959"/>
          </a:xfrm>
          <a:prstGeom prst="ellipse">
            <a:avLst/>
          </a:prstGeom>
          <a:solidFill>
            <a:schemeClr val="tx1"/>
          </a:solidFill>
          <a:ln w="12700">
            <a:solidFill>
              <a:srgbClr val="FF6600"/>
            </a:solidFill>
            <a:prstDash val="dash"/>
          </a:ln>
          <a:effectLst/>
          <a:extLst/>
        </p:spPr>
        <p:txBody>
          <a:bodyPr rtlCol="0" anchor="ctr"/>
          <a:lstStyle/>
          <a:p>
            <a:pPr algn="ctr"/>
            <a:endParaRPr lang="cs-CZ" sz="2000" dirty="0">
              <a:solidFill>
                <a:srgbClr val="CCCCFF"/>
              </a:solidFill>
              <a:latin typeface="Comic Sans MS" pitchFamily="66" charset="0"/>
            </a:endParaRPr>
          </a:p>
        </p:txBody>
      </p:sp>
      <p:sp>
        <p:nvSpPr>
          <p:cNvPr id="46" name="Ovál 45"/>
          <p:cNvSpPr/>
          <p:nvPr/>
        </p:nvSpPr>
        <p:spPr bwMode="auto">
          <a:xfrm>
            <a:off x="1943711" y="5525841"/>
            <a:ext cx="634838" cy="119959"/>
          </a:xfrm>
          <a:prstGeom prst="ellipse">
            <a:avLst/>
          </a:prstGeom>
          <a:solidFill>
            <a:schemeClr val="tx1"/>
          </a:solidFill>
          <a:ln w="12700">
            <a:solidFill>
              <a:srgbClr val="FF6600"/>
            </a:solidFill>
            <a:prstDash val="dash"/>
          </a:ln>
          <a:effectLst/>
          <a:extLst/>
        </p:spPr>
        <p:txBody>
          <a:bodyPr rtlCol="0" anchor="ctr"/>
          <a:lstStyle/>
          <a:p>
            <a:pPr algn="ctr"/>
            <a:endParaRPr lang="cs-CZ" sz="2000" dirty="0">
              <a:solidFill>
                <a:srgbClr val="CCCCFF"/>
              </a:solidFill>
              <a:latin typeface="Comic Sans MS" pitchFamily="66" charset="0"/>
            </a:endParaRPr>
          </a:p>
        </p:txBody>
      </p:sp>
      <p:cxnSp>
        <p:nvCxnSpPr>
          <p:cNvPr id="48" name="Přímá spojnice 47"/>
          <p:cNvCxnSpPr>
            <a:stCxn id="33" idx="6"/>
            <a:endCxn id="46" idx="2"/>
          </p:cNvCxnSpPr>
          <p:nvPr/>
        </p:nvCxnSpPr>
        <p:spPr>
          <a:xfrm flipH="1">
            <a:off x="1943711" y="4921705"/>
            <a:ext cx="634838" cy="664116"/>
          </a:xfrm>
          <a:prstGeom prst="line">
            <a:avLst/>
          </a:prstGeom>
          <a:ln w="22225">
            <a:solidFill>
              <a:srgbClr val="FF66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římá spojnice 28"/>
          <p:cNvCxnSpPr>
            <a:stCxn id="33" idx="2"/>
            <a:endCxn id="46" idx="6"/>
          </p:cNvCxnSpPr>
          <p:nvPr/>
        </p:nvCxnSpPr>
        <p:spPr>
          <a:xfrm>
            <a:off x="1943711" y="4921705"/>
            <a:ext cx="634838" cy="664116"/>
          </a:xfrm>
          <a:prstGeom prst="line">
            <a:avLst/>
          </a:prstGeom>
          <a:ln w="22225">
            <a:solidFill>
              <a:srgbClr val="FF66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Obrázek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353" y="5080753"/>
            <a:ext cx="117553" cy="313082"/>
          </a:xfrm>
          <a:prstGeom prst="rect">
            <a:avLst/>
          </a:prstGeom>
        </p:spPr>
      </p:pic>
      <p:grpSp>
        <p:nvGrpSpPr>
          <p:cNvPr id="61" name="Skupina 60"/>
          <p:cNvGrpSpPr/>
          <p:nvPr/>
        </p:nvGrpSpPr>
        <p:grpSpPr>
          <a:xfrm rot="1090961">
            <a:off x="3315413" y="2899525"/>
            <a:ext cx="634838" cy="784075"/>
            <a:chOff x="3930546" y="3285987"/>
            <a:chExt cx="634838" cy="784075"/>
          </a:xfrm>
        </p:grpSpPr>
        <p:sp>
          <p:nvSpPr>
            <p:cNvPr id="54" name="Ovál 53"/>
            <p:cNvSpPr/>
            <p:nvPr/>
          </p:nvSpPr>
          <p:spPr bwMode="auto">
            <a:xfrm>
              <a:off x="3930546" y="3285987"/>
              <a:ext cx="634838" cy="119959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FF6600"/>
              </a:solidFill>
              <a:prstDash val="dash"/>
            </a:ln>
            <a:effectLst/>
            <a:extLst/>
          </p:spPr>
          <p:txBody>
            <a:bodyPr rtlCol="0" anchor="ctr"/>
            <a:lstStyle/>
            <a:p>
              <a:pPr algn="ctr"/>
              <a:endParaRPr lang="cs-CZ" sz="2000" dirty="0">
                <a:solidFill>
                  <a:srgbClr val="CCCCFF"/>
                </a:solidFill>
                <a:latin typeface="Comic Sans MS" pitchFamily="66" charset="0"/>
              </a:endParaRPr>
            </a:p>
          </p:txBody>
        </p:sp>
        <p:sp>
          <p:nvSpPr>
            <p:cNvPr id="55" name="Ovál 54"/>
            <p:cNvSpPr/>
            <p:nvPr/>
          </p:nvSpPr>
          <p:spPr bwMode="auto">
            <a:xfrm>
              <a:off x="3930546" y="3950103"/>
              <a:ext cx="634838" cy="119959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FF6600"/>
              </a:solidFill>
              <a:prstDash val="dash"/>
            </a:ln>
            <a:effectLst/>
            <a:extLst/>
          </p:spPr>
          <p:txBody>
            <a:bodyPr rtlCol="0" anchor="ctr"/>
            <a:lstStyle/>
            <a:p>
              <a:pPr algn="ctr"/>
              <a:endParaRPr lang="cs-CZ" sz="2000" dirty="0">
                <a:solidFill>
                  <a:srgbClr val="CCCCFF"/>
                </a:solidFill>
                <a:latin typeface="Comic Sans MS" pitchFamily="66" charset="0"/>
              </a:endParaRPr>
            </a:p>
          </p:txBody>
        </p:sp>
        <p:cxnSp>
          <p:nvCxnSpPr>
            <p:cNvPr id="56" name="Přímá spojnice 55"/>
            <p:cNvCxnSpPr>
              <a:stCxn id="54" idx="6"/>
              <a:endCxn id="55" idx="2"/>
            </p:cNvCxnSpPr>
            <p:nvPr/>
          </p:nvCxnSpPr>
          <p:spPr>
            <a:xfrm flipH="1">
              <a:off x="3930546" y="3345967"/>
              <a:ext cx="634838" cy="664116"/>
            </a:xfrm>
            <a:prstGeom prst="line">
              <a:avLst/>
            </a:prstGeom>
            <a:ln w="22225">
              <a:solidFill>
                <a:srgbClr val="FF66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Přímá spojnice 56"/>
            <p:cNvCxnSpPr>
              <a:stCxn id="54" idx="2"/>
              <a:endCxn id="55" idx="6"/>
            </p:cNvCxnSpPr>
            <p:nvPr/>
          </p:nvCxnSpPr>
          <p:spPr>
            <a:xfrm>
              <a:off x="3930546" y="3345967"/>
              <a:ext cx="634838" cy="664116"/>
            </a:xfrm>
            <a:prstGeom prst="line">
              <a:avLst/>
            </a:prstGeom>
            <a:ln w="22225">
              <a:solidFill>
                <a:srgbClr val="FF66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8" name="Obrázek 5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8965" y="3139351"/>
            <a:ext cx="117553" cy="313082"/>
          </a:xfrm>
          <a:prstGeom prst="rect">
            <a:avLst/>
          </a:prstGeom>
        </p:spPr>
      </p:pic>
      <p:grpSp>
        <p:nvGrpSpPr>
          <p:cNvPr id="62" name="Skupina 61"/>
          <p:cNvGrpSpPr/>
          <p:nvPr/>
        </p:nvGrpSpPr>
        <p:grpSpPr>
          <a:xfrm rot="2661964">
            <a:off x="5132642" y="1522291"/>
            <a:ext cx="634838" cy="784075"/>
            <a:chOff x="3930546" y="3285987"/>
            <a:chExt cx="634838" cy="784075"/>
          </a:xfrm>
        </p:grpSpPr>
        <p:sp>
          <p:nvSpPr>
            <p:cNvPr id="63" name="Ovál 62"/>
            <p:cNvSpPr/>
            <p:nvPr/>
          </p:nvSpPr>
          <p:spPr bwMode="auto">
            <a:xfrm>
              <a:off x="3930546" y="3285987"/>
              <a:ext cx="634838" cy="119959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FF6600"/>
              </a:solidFill>
              <a:prstDash val="dash"/>
            </a:ln>
            <a:effectLst/>
            <a:extLst/>
          </p:spPr>
          <p:txBody>
            <a:bodyPr rtlCol="0" anchor="ctr"/>
            <a:lstStyle/>
            <a:p>
              <a:pPr algn="ctr"/>
              <a:endParaRPr lang="cs-CZ" sz="2000" dirty="0">
                <a:solidFill>
                  <a:srgbClr val="CCCCFF"/>
                </a:solidFill>
                <a:latin typeface="Comic Sans MS" pitchFamily="66" charset="0"/>
              </a:endParaRPr>
            </a:p>
          </p:txBody>
        </p:sp>
        <p:sp>
          <p:nvSpPr>
            <p:cNvPr id="64" name="Ovál 63"/>
            <p:cNvSpPr/>
            <p:nvPr/>
          </p:nvSpPr>
          <p:spPr bwMode="auto">
            <a:xfrm>
              <a:off x="3930546" y="3950103"/>
              <a:ext cx="634838" cy="119959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FF6600"/>
              </a:solidFill>
              <a:prstDash val="dash"/>
            </a:ln>
            <a:effectLst/>
            <a:extLst/>
          </p:spPr>
          <p:txBody>
            <a:bodyPr rtlCol="0" anchor="ctr"/>
            <a:lstStyle/>
            <a:p>
              <a:pPr algn="ctr"/>
              <a:endParaRPr lang="cs-CZ" sz="2000" dirty="0">
                <a:solidFill>
                  <a:srgbClr val="CCCCFF"/>
                </a:solidFill>
                <a:latin typeface="Comic Sans MS" pitchFamily="66" charset="0"/>
              </a:endParaRPr>
            </a:p>
          </p:txBody>
        </p:sp>
        <p:cxnSp>
          <p:nvCxnSpPr>
            <p:cNvPr id="65" name="Přímá spojnice 64"/>
            <p:cNvCxnSpPr>
              <a:stCxn id="63" idx="6"/>
              <a:endCxn id="64" idx="2"/>
            </p:cNvCxnSpPr>
            <p:nvPr/>
          </p:nvCxnSpPr>
          <p:spPr>
            <a:xfrm flipH="1">
              <a:off x="3930546" y="3345967"/>
              <a:ext cx="634838" cy="664116"/>
            </a:xfrm>
            <a:prstGeom prst="line">
              <a:avLst/>
            </a:prstGeom>
            <a:ln w="22225">
              <a:solidFill>
                <a:srgbClr val="FF66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Přímá spojnice 65"/>
            <p:cNvCxnSpPr>
              <a:stCxn id="63" idx="2"/>
              <a:endCxn id="64" idx="6"/>
            </p:cNvCxnSpPr>
            <p:nvPr/>
          </p:nvCxnSpPr>
          <p:spPr>
            <a:xfrm>
              <a:off x="3930546" y="3345967"/>
              <a:ext cx="634838" cy="664116"/>
            </a:xfrm>
            <a:prstGeom prst="line">
              <a:avLst/>
            </a:prstGeom>
            <a:ln w="22225">
              <a:solidFill>
                <a:srgbClr val="FF66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7" name="Obrázek 6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1119" y="1757788"/>
            <a:ext cx="117553" cy="313082"/>
          </a:xfrm>
          <a:prstGeom prst="rect">
            <a:avLst/>
          </a:prstGeom>
        </p:spPr>
      </p:pic>
      <p:sp>
        <p:nvSpPr>
          <p:cNvPr id="68" name="TextovéPole 67"/>
          <p:cNvSpPr txBox="1"/>
          <p:nvPr/>
        </p:nvSpPr>
        <p:spPr>
          <a:xfrm rot="16200000">
            <a:off x="4569189" y="4813981"/>
            <a:ext cx="1389081" cy="21544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0" tIns="0" rIns="0" bIns="0" rtlCol="0">
            <a:spAutoFit/>
          </a:bodyPr>
          <a:lstStyle/>
          <a:p>
            <a:r>
              <a:rPr lang="cs-CZ" sz="1400" dirty="0"/>
              <a:t>h</a:t>
            </a:r>
            <a:r>
              <a:rPr lang="cs-CZ" sz="1400" dirty="0" smtClean="0"/>
              <a:t>orizont událostí</a:t>
            </a:r>
            <a:endParaRPr lang="cs-CZ" sz="1400" dirty="0"/>
          </a:p>
        </p:txBody>
      </p:sp>
      <p:sp>
        <p:nvSpPr>
          <p:cNvPr id="69" name="TextovéPole 68"/>
          <p:cNvSpPr txBox="1"/>
          <p:nvPr/>
        </p:nvSpPr>
        <p:spPr>
          <a:xfrm rot="16200000">
            <a:off x="6466009" y="4813981"/>
            <a:ext cx="1389081" cy="21544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0" tIns="0" rIns="0" bIns="0" rtlCol="0">
            <a:spAutoFit/>
          </a:bodyPr>
          <a:lstStyle/>
          <a:p>
            <a:r>
              <a:rPr lang="cs-CZ" sz="1400" dirty="0"/>
              <a:t>h</a:t>
            </a:r>
            <a:r>
              <a:rPr lang="cs-CZ" sz="1400" dirty="0" smtClean="0"/>
              <a:t>orizont událostí</a:t>
            </a:r>
            <a:endParaRPr lang="cs-CZ" sz="1400" dirty="0"/>
          </a:p>
        </p:txBody>
      </p:sp>
      <p:sp>
        <p:nvSpPr>
          <p:cNvPr id="70" name="TextovéPole 69"/>
          <p:cNvSpPr txBox="1"/>
          <p:nvPr/>
        </p:nvSpPr>
        <p:spPr>
          <a:xfrm rot="16200000">
            <a:off x="5622765" y="4754003"/>
            <a:ext cx="887458" cy="21544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0" tIns="0" rIns="0" bIns="0" rtlCol="0">
            <a:spAutoFit/>
          </a:bodyPr>
          <a:lstStyle/>
          <a:p>
            <a:r>
              <a:rPr lang="cs-CZ" sz="1400" dirty="0" smtClean="0"/>
              <a:t>singularita</a:t>
            </a:r>
            <a:endParaRPr lang="cs-CZ" sz="1400" dirty="0"/>
          </a:p>
        </p:txBody>
      </p:sp>
      <p:sp>
        <p:nvSpPr>
          <p:cNvPr id="71" name="Mrak 70"/>
          <p:cNvSpPr/>
          <p:nvPr/>
        </p:nvSpPr>
        <p:spPr bwMode="auto">
          <a:xfrm>
            <a:off x="961604" y="4188418"/>
            <a:ext cx="1317990" cy="696695"/>
          </a:xfrm>
          <a:prstGeom prst="cloud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/>
            <a:endParaRPr lang="cs-CZ" sz="2000" dirty="0">
              <a:solidFill>
                <a:srgbClr val="CCCCFF"/>
              </a:solidFill>
              <a:latin typeface="Comic Sans MS" pitchFamily="66" charset="0"/>
            </a:endParaRPr>
          </a:p>
        </p:txBody>
      </p:sp>
      <p:sp>
        <p:nvSpPr>
          <p:cNvPr id="72" name="TextovéPole 71"/>
          <p:cNvSpPr txBox="1"/>
          <p:nvPr/>
        </p:nvSpPr>
        <p:spPr>
          <a:xfrm>
            <a:off x="961604" y="4381669"/>
            <a:ext cx="13179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200" dirty="0">
                <a:solidFill>
                  <a:schemeClr val="bg1"/>
                </a:solidFill>
              </a:rPr>
              <a:t>d</a:t>
            </a:r>
            <a:r>
              <a:rPr lang="cs-CZ" sz="1200" dirty="0" smtClean="0">
                <a:solidFill>
                  <a:schemeClr val="bg1"/>
                </a:solidFill>
              </a:rPr>
              <a:t>aleko od černé </a:t>
            </a:r>
          </a:p>
          <a:p>
            <a:pPr algn="ctr"/>
            <a:r>
              <a:rPr lang="cs-CZ" sz="1200" dirty="0" smtClean="0">
                <a:solidFill>
                  <a:schemeClr val="bg1"/>
                </a:solidFill>
              </a:rPr>
              <a:t>díry</a:t>
            </a:r>
            <a:endParaRPr lang="cs-CZ" sz="1200" dirty="0">
              <a:solidFill>
                <a:schemeClr val="bg1"/>
              </a:solidFill>
            </a:endParaRPr>
          </a:p>
        </p:txBody>
      </p:sp>
      <p:sp>
        <p:nvSpPr>
          <p:cNvPr id="73" name="Mrak 72"/>
          <p:cNvSpPr/>
          <p:nvPr/>
        </p:nvSpPr>
        <p:spPr bwMode="auto">
          <a:xfrm>
            <a:off x="5225424" y="114313"/>
            <a:ext cx="2130006" cy="862523"/>
          </a:xfrm>
          <a:prstGeom prst="cloud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/>
            <a:endParaRPr lang="cs-CZ" sz="2000" dirty="0">
              <a:solidFill>
                <a:srgbClr val="CCCCFF"/>
              </a:solidFill>
              <a:latin typeface="Comic Sans MS" pitchFamily="66" charset="0"/>
            </a:endParaRPr>
          </a:p>
        </p:txBody>
      </p:sp>
      <p:sp>
        <p:nvSpPr>
          <p:cNvPr id="74" name="TextovéPole 73"/>
          <p:cNvSpPr txBox="1"/>
          <p:nvPr/>
        </p:nvSpPr>
        <p:spPr>
          <a:xfrm>
            <a:off x="5450061" y="263019"/>
            <a:ext cx="16807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200" dirty="0" smtClean="0">
                <a:solidFill>
                  <a:schemeClr val="bg1"/>
                </a:solidFill>
              </a:rPr>
              <a:t>Hubert je již kauzálně </a:t>
            </a:r>
          </a:p>
          <a:p>
            <a:pPr algn="ctr"/>
            <a:r>
              <a:rPr lang="cs-CZ" sz="1200" dirty="0">
                <a:solidFill>
                  <a:schemeClr val="bg1"/>
                </a:solidFill>
              </a:rPr>
              <a:t>o</a:t>
            </a:r>
            <a:r>
              <a:rPr lang="cs-CZ" sz="1200" dirty="0" smtClean="0">
                <a:solidFill>
                  <a:schemeClr val="bg1"/>
                </a:solidFill>
              </a:rPr>
              <a:t>ddělen od okolního </a:t>
            </a:r>
          </a:p>
          <a:p>
            <a:pPr algn="ctr"/>
            <a:r>
              <a:rPr lang="cs-CZ" sz="1200" dirty="0" smtClean="0">
                <a:solidFill>
                  <a:schemeClr val="bg1"/>
                </a:solidFill>
              </a:rPr>
              <a:t>světa</a:t>
            </a:r>
            <a:endParaRPr lang="cs-CZ" sz="1200" dirty="0">
              <a:solidFill>
                <a:schemeClr val="bg1"/>
              </a:solidFill>
            </a:endParaRPr>
          </a:p>
        </p:txBody>
      </p:sp>
      <p:sp>
        <p:nvSpPr>
          <p:cNvPr id="80" name="Mrak 79"/>
          <p:cNvSpPr/>
          <p:nvPr/>
        </p:nvSpPr>
        <p:spPr bwMode="auto">
          <a:xfrm>
            <a:off x="1995450" y="1838025"/>
            <a:ext cx="2025307" cy="943967"/>
          </a:xfrm>
          <a:prstGeom prst="cloud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/>
            <a:endParaRPr lang="cs-CZ" sz="2000" dirty="0">
              <a:solidFill>
                <a:srgbClr val="CCCCFF"/>
              </a:solidFill>
              <a:latin typeface="Comic Sans MS" pitchFamily="66" charset="0"/>
            </a:endParaRPr>
          </a:p>
        </p:txBody>
      </p:sp>
      <p:sp>
        <p:nvSpPr>
          <p:cNvPr id="81" name="TextovéPole 80"/>
          <p:cNvSpPr txBox="1"/>
          <p:nvPr/>
        </p:nvSpPr>
        <p:spPr>
          <a:xfrm>
            <a:off x="2192070" y="2049173"/>
            <a:ext cx="16514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s-CZ" sz="1200" dirty="0">
                <a:solidFill>
                  <a:schemeClr val="bg1"/>
                </a:solidFill>
              </a:rPr>
              <a:t>č</a:t>
            </a:r>
            <a:r>
              <a:rPr lang="cs-CZ" sz="1200" dirty="0" smtClean="0">
                <a:solidFill>
                  <a:schemeClr val="bg1"/>
                </a:solidFill>
              </a:rPr>
              <a:t>erná díra zakřivuje </a:t>
            </a:r>
          </a:p>
          <a:p>
            <a:pPr algn="ctr"/>
            <a:r>
              <a:rPr lang="cs-CZ" sz="1200" dirty="0" smtClean="0">
                <a:solidFill>
                  <a:schemeClr val="bg1"/>
                </a:solidFill>
              </a:rPr>
              <a:t>Hubertův časoprostor</a:t>
            </a:r>
            <a:endParaRPr lang="cs-CZ" sz="1200" dirty="0">
              <a:solidFill>
                <a:schemeClr val="bg1"/>
              </a:solidFill>
            </a:endParaRPr>
          </a:p>
        </p:txBody>
      </p:sp>
      <p:sp>
        <p:nvSpPr>
          <p:cNvPr id="83" name="TextovéPole 82"/>
          <p:cNvSpPr txBox="1"/>
          <p:nvPr/>
        </p:nvSpPr>
        <p:spPr>
          <a:xfrm>
            <a:off x="240413" y="5867175"/>
            <a:ext cx="40783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b="1" dirty="0" smtClean="0">
                <a:solidFill>
                  <a:schemeClr val="bg1"/>
                </a:solidFill>
              </a:rPr>
              <a:t>Objekt, který překročí horizont událostí:</a:t>
            </a:r>
          </a:p>
        </p:txBody>
      </p:sp>
      <p:sp>
        <p:nvSpPr>
          <p:cNvPr id="84" name="TextovéPole 83"/>
          <p:cNvSpPr txBox="1"/>
          <p:nvPr/>
        </p:nvSpPr>
        <p:spPr>
          <a:xfrm>
            <a:off x="4319427" y="6114536"/>
            <a:ext cx="42130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cs-CZ" sz="1600" b="1" dirty="0" smtClean="0">
                <a:solidFill>
                  <a:schemeClr val="bg1"/>
                </a:solidFill>
              </a:rPr>
              <a:t>je kauzálně oddělen od okolního světa</a:t>
            </a:r>
          </a:p>
          <a:p>
            <a:pPr marL="285750" indent="-285750">
              <a:buFontTx/>
              <a:buChar char="-"/>
            </a:pPr>
            <a:r>
              <a:rPr lang="cs-CZ" sz="1600" b="1" dirty="0">
                <a:solidFill>
                  <a:schemeClr val="bg1"/>
                </a:solidFill>
              </a:rPr>
              <a:t>n</a:t>
            </a:r>
            <a:r>
              <a:rPr lang="cs-CZ" sz="1600" b="1" dirty="0" smtClean="0">
                <a:solidFill>
                  <a:schemeClr val="bg1"/>
                </a:solidFill>
              </a:rPr>
              <a:t>evyhnutelně skončí v singularitě</a:t>
            </a:r>
          </a:p>
        </p:txBody>
      </p:sp>
    </p:spTree>
    <p:extLst>
      <p:ext uri="{BB962C8B-B14F-4D97-AF65-F5344CB8AC3E}">
        <p14:creationId xmlns:p14="http://schemas.microsoft.com/office/powerpoint/2010/main" val="2466311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4" grpId="0"/>
      <p:bldP spid="80" grpId="0" animBg="1"/>
      <p:bldP spid="81" grpId="0"/>
      <p:bldP spid="83" grpId="0"/>
      <p:bldP spid="8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175632" y="145772"/>
            <a:ext cx="8428816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cs-CZ" sz="3200" dirty="0" err="1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Penroseův</a:t>
            </a:r>
            <a:r>
              <a:rPr lang="cs-CZ" sz="3200" dirty="0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 - </a:t>
            </a:r>
            <a:r>
              <a:rPr lang="cs-CZ" sz="3200" dirty="0" err="1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Carterův</a:t>
            </a:r>
            <a:r>
              <a:rPr lang="cs-CZ" sz="3200" dirty="0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 diagram</a:t>
            </a:r>
            <a:r>
              <a:rPr lang="en-US" sz="3200" dirty="0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 - </a:t>
            </a:r>
            <a:r>
              <a:rPr lang="en-US" sz="3200" dirty="0" err="1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Minkowski</a:t>
            </a:r>
            <a:r>
              <a:rPr lang="en-US" sz="3200" dirty="0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 </a:t>
            </a:r>
            <a:endParaRPr lang="cs-CZ" sz="3200" dirty="0">
              <a:ln w="12700">
                <a:solidFill>
                  <a:schemeClr val="bg2">
                    <a:lumMod val="20000"/>
                    <a:lumOff val="80000"/>
                  </a:schemeClr>
                </a:solidFill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Calibri" pitchFamily="34" charset="0"/>
            </a:endParaRPr>
          </a:p>
        </p:txBody>
      </p:sp>
      <p:cxnSp>
        <p:nvCxnSpPr>
          <p:cNvPr id="5" name="Přímá spojnice 2"/>
          <p:cNvCxnSpPr/>
          <p:nvPr/>
        </p:nvCxnSpPr>
        <p:spPr>
          <a:xfrm>
            <a:off x="250825" y="692150"/>
            <a:ext cx="4969247" cy="0"/>
          </a:xfrm>
          <a:prstGeom prst="line">
            <a:avLst/>
          </a:prstGeom>
          <a:ln w="41275" cap="rnd">
            <a:solidFill>
              <a:schemeClr val="bg2">
                <a:lumMod val="60000"/>
                <a:lumOff val="40000"/>
              </a:schemeClr>
            </a:soli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ál 7"/>
          <p:cNvSpPr/>
          <p:nvPr/>
        </p:nvSpPr>
        <p:spPr bwMode="auto">
          <a:xfrm>
            <a:off x="737771" y="1279033"/>
            <a:ext cx="144016" cy="144016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rtlCol="0" anchor="ctr"/>
          <a:lstStyle/>
          <a:p>
            <a:pPr algn="ctr"/>
            <a:endParaRPr lang="cs-CZ" sz="2000" dirty="0">
              <a:solidFill>
                <a:srgbClr val="CCCCFF"/>
              </a:solidFill>
              <a:latin typeface="Comic Sans MS" pitchFamily="66" charset="0"/>
            </a:endParaRPr>
          </a:p>
        </p:txBody>
      </p:sp>
      <p:sp>
        <p:nvSpPr>
          <p:cNvPr id="9" name="Ovál 8"/>
          <p:cNvSpPr/>
          <p:nvPr/>
        </p:nvSpPr>
        <p:spPr bwMode="auto">
          <a:xfrm>
            <a:off x="737771" y="6149512"/>
            <a:ext cx="144016" cy="144016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rtlCol="0" anchor="ctr"/>
          <a:lstStyle/>
          <a:p>
            <a:pPr algn="ctr"/>
            <a:endParaRPr lang="cs-CZ" sz="2000" dirty="0">
              <a:solidFill>
                <a:srgbClr val="CCCCFF"/>
              </a:solidFill>
              <a:latin typeface="Comic Sans MS" pitchFamily="66" charset="0"/>
            </a:endParaRPr>
          </a:p>
        </p:txBody>
      </p:sp>
      <p:sp>
        <p:nvSpPr>
          <p:cNvPr id="10" name="Ovál 9"/>
          <p:cNvSpPr/>
          <p:nvPr/>
        </p:nvSpPr>
        <p:spPr bwMode="auto">
          <a:xfrm>
            <a:off x="3851920" y="3714272"/>
            <a:ext cx="144016" cy="144016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rtlCol="0" anchor="ctr"/>
          <a:lstStyle/>
          <a:p>
            <a:pPr algn="ctr"/>
            <a:endParaRPr lang="cs-CZ" sz="2000" dirty="0">
              <a:solidFill>
                <a:srgbClr val="CCCCFF"/>
              </a:solidFill>
              <a:latin typeface="Comic Sans MS" pitchFamily="66" charset="0"/>
            </a:endParaRPr>
          </a:p>
        </p:txBody>
      </p:sp>
      <p:cxnSp>
        <p:nvCxnSpPr>
          <p:cNvPr id="12" name="Přímá spojnice 11"/>
          <p:cNvCxnSpPr>
            <a:stCxn id="8" idx="5"/>
            <a:endCxn id="10" idx="1"/>
          </p:cNvCxnSpPr>
          <p:nvPr/>
        </p:nvCxnSpPr>
        <p:spPr>
          <a:xfrm>
            <a:off x="860696" y="1401958"/>
            <a:ext cx="3012315" cy="2333405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Přímá spojnice 14"/>
          <p:cNvCxnSpPr>
            <a:stCxn id="10" idx="3"/>
            <a:endCxn id="9" idx="7"/>
          </p:cNvCxnSpPr>
          <p:nvPr/>
        </p:nvCxnSpPr>
        <p:spPr>
          <a:xfrm flipH="1">
            <a:off x="860696" y="3837197"/>
            <a:ext cx="3012315" cy="2333406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Přímá spojnice 17"/>
          <p:cNvCxnSpPr>
            <a:stCxn id="8" idx="4"/>
            <a:endCxn id="9" idx="0"/>
          </p:cNvCxnSpPr>
          <p:nvPr/>
        </p:nvCxnSpPr>
        <p:spPr>
          <a:xfrm>
            <a:off x="809779" y="1423049"/>
            <a:ext cx="0" cy="4726463"/>
          </a:xfrm>
          <a:prstGeom prst="line">
            <a:avLst/>
          </a:prstGeom>
          <a:ln w="158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ovéPole 28"/>
              <p:cNvSpPr txBox="1"/>
              <p:nvPr/>
            </p:nvSpPr>
            <p:spPr>
              <a:xfrm>
                <a:off x="641162" y="844515"/>
                <a:ext cx="337233" cy="369332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cs-CZ" sz="24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e>
                        <m:sup>
                          <m:r>
                            <a:rPr lang="cs-CZ" sz="24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</m:sup>
                      </m:sSup>
                    </m:oMath>
                  </m:oMathPara>
                </a14:m>
                <a:endParaRPr lang="cs-CZ" sz="2400" dirty="0"/>
              </a:p>
            </p:txBody>
          </p:sp>
        </mc:Choice>
        <mc:Fallback xmlns="">
          <p:sp>
            <p:nvSpPr>
              <p:cNvPr id="29" name="TextovéPole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162" y="844515"/>
                <a:ext cx="337233" cy="369332"/>
              </a:xfrm>
              <a:prstGeom prst="rect">
                <a:avLst/>
              </a:prstGeom>
              <a:blipFill rotWithShape="0">
                <a:blip r:embed="rId2"/>
                <a:stretch>
                  <a:fillRect l="-18644" r="-8475" b="-625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ovéPole 29"/>
              <p:cNvSpPr txBox="1"/>
              <p:nvPr/>
            </p:nvSpPr>
            <p:spPr>
              <a:xfrm>
                <a:off x="608668" y="6368540"/>
                <a:ext cx="504056" cy="369332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cs-CZ" sz="24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e>
                        <m:sup>
                          <m:r>
                            <a:rPr lang="cs-CZ" sz="24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</m:sup>
                      </m:sSup>
                    </m:oMath>
                  </m:oMathPara>
                </a14:m>
                <a:endParaRPr lang="cs-CZ" sz="2400" dirty="0"/>
              </a:p>
            </p:txBody>
          </p:sp>
        </mc:Choice>
        <mc:Fallback xmlns="">
          <p:sp>
            <p:nvSpPr>
              <p:cNvPr id="30" name="TextovéPole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668" y="6368540"/>
                <a:ext cx="504056" cy="369332"/>
              </a:xfrm>
              <a:prstGeom prst="rect">
                <a:avLst/>
              </a:prstGeom>
              <a:blipFill rotWithShape="0">
                <a:blip r:embed="rId3"/>
                <a:stretch>
                  <a:fillRect b="-625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ovéPole 36"/>
              <p:cNvSpPr txBox="1"/>
              <p:nvPr/>
            </p:nvSpPr>
            <p:spPr>
              <a:xfrm>
                <a:off x="4067944" y="3601614"/>
                <a:ext cx="504056" cy="369332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cs-CZ" sz="24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e>
                        <m:sup>
                          <m:r>
                            <a:rPr lang="cs-CZ" sz="2400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p>
                      </m:sSup>
                    </m:oMath>
                  </m:oMathPara>
                </a14:m>
                <a:endParaRPr lang="cs-CZ" sz="2400" dirty="0"/>
              </a:p>
            </p:txBody>
          </p:sp>
        </mc:Choice>
        <mc:Fallback xmlns="">
          <p:sp>
            <p:nvSpPr>
              <p:cNvPr id="37" name="TextovéPole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7944" y="3601614"/>
                <a:ext cx="504056" cy="369332"/>
              </a:xfrm>
              <a:prstGeom prst="rect">
                <a:avLst/>
              </a:prstGeom>
              <a:blipFill rotWithShape="0">
                <a:blip r:embed="rId4"/>
                <a:stretch>
                  <a:fillRect b="-625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ovéPole 37"/>
              <p:cNvSpPr txBox="1"/>
              <p:nvPr/>
            </p:nvSpPr>
            <p:spPr>
              <a:xfrm>
                <a:off x="5448953" y="3047616"/>
                <a:ext cx="3638806" cy="553998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cs-CZ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p>
                        <m:r>
                          <a:rPr lang="cs-CZ" b="0" i="1" smtClean="0">
                            <a:latin typeface="Cambria Math" panose="02040503050406030204" pitchFamily="18" charset="0"/>
                          </a:rPr>
                          <m:t>+</m:t>
                        </m:r>
                      </m:sup>
                    </m:sSup>
                  </m:oMath>
                </a14:m>
                <a:r>
                  <a:rPr lang="cs-CZ" dirty="0" smtClean="0"/>
                  <a:t>         … času-podobné budoucí    </a:t>
                </a:r>
              </a:p>
              <a:p>
                <a:r>
                  <a:rPr lang="cs-CZ" dirty="0"/>
                  <a:t> </a:t>
                </a:r>
                <a:r>
                  <a:rPr lang="cs-CZ" dirty="0" smtClean="0"/>
                  <a:t>                nekonečno</a:t>
                </a:r>
                <a:endParaRPr lang="cs-CZ" dirty="0"/>
              </a:p>
            </p:txBody>
          </p:sp>
        </mc:Choice>
        <mc:Fallback xmlns="">
          <p:sp>
            <p:nvSpPr>
              <p:cNvPr id="38" name="TextovéPole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8953" y="3047616"/>
                <a:ext cx="3638806" cy="553998"/>
              </a:xfrm>
              <a:prstGeom prst="rect">
                <a:avLst/>
              </a:prstGeom>
              <a:blipFill rotWithShape="0">
                <a:blip r:embed="rId5"/>
                <a:stretch>
                  <a:fillRect l="-1997" t="-11579" r="-3993" b="-21053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ovéPole 39"/>
              <p:cNvSpPr txBox="1"/>
              <p:nvPr/>
            </p:nvSpPr>
            <p:spPr>
              <a:xfrm>
                <a:off x="5449568" y="4379712"/>
                <a:ext cx="3708412" cy="553998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cs-CZ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p>
                        <m:r>
                          <a:rPr lang="cs-CZ" b="0" i="1" smtClean="0">
                            <a:latin typeface="Cambria Math" panose="02040503050406030204" pitchFamily="18" charset="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cs-CZ" dirty="0" smtClean="0"/>
                  <a:t>         … času-podobné minulé    </a:t>
                </a:r>
              </a:p>
              <a:p>
                <a:r>
                  <a:rPr lang="cs-CZ" dirty="0"/>
                  <a:t> </a:t>
                </a:r>
                <a:r>
                  <a:rPr lang="cs-CZ" dirty="0" smtClean="0"/>
                  <a:t>                nekonečno</a:t>
                </a:r>
                <a:endParaRPr lang="cs-CZ" dirty="0"/>
              </a:p>
            </p:txBody>
          </p:sp>
        </mc:Choice>
        <mc:Fallback xmlns="">
          <p:sp>
            <p:nvSpPr>
              <p:cNvPr id="40" name="TextovéPole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9568" y="4379712"/>
                <a:ext cx="3708412" cy="553998"/>
              </a:xfrm>
              <a:prstGeom prst="rect">
                <a:avLst/>
              </a:prstGeom>
              <a:blipFill rotWithShape="0">
                <a:blip r:embed="rId6"/>
                <a:stretch>
                  <a:fillRect l="-1961" t="-11579" b="-2210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ovéPole 40"/>
              <p:cNvSpPr txBox="1"/>
              <p:nvPr/>
            </p:nvSpPr>
            <p:spPr>
              <a:xfrm>
                <a:off x="5428130" y="3714272"/>
                <a:ext cx="3638806" cy="553998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cs-CZ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p>
                        <m:r>
                          <a:rPr lang="cs-CZ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cs-CZ" dirty="0" smtClean="0"/>
                  <a:t>         … prostoru-podobné           </a:t>
                </a:r>
              </a:p>
              <a:p>
                <a:r>
                  <a:rPr lang="cs-CZ" dirty="0"/>
                  <a:t> </a:t>
                </a:r>
                <a:r>
                  <a:rPr lang="cs-CZ" dirty="0" smtClean="0"/>
                  <a:t>                nekonečno</a:t>
                </a:r>
                <a:endParaRPr lang="cs-CZ" dirty="0"/>
              </a:p>
            </p:txBody>
          </p:sp>
        </mc:Choice>
        <mc:Fallback xmlns="">
          <p:sp>
            <p:nvSpPr>
              <p:cNvPr id="41" name="TextovéPole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28130" y="3714272"/>
                <a:ext cx="3638806" cy="553998"/>
              </a:xfrm>
              <a:prstGeom prst="rect">
                <a:avLst/>
              </a:prstGeom>
              <a:blipFill rotWithShape="0">
                <a:blip r:embed="rId7"/>
                <a:stretch>
                  <a:fillRect l="-1997" t="-11579" r="-1331" b="-2210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2" name="TextovéPole 41"/>
          <p:cNvSpPr txBox="1"/>
          <p:nvPr/>
        </p:nvSpPr>
        <p:spPr>
          <a:xfrm>
            <a:off x="2432626" y="2141060"/>
            <a:ext cx="337233" cy="36933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0" tIns="0" rIns="0" bIns="0" rtlCol="0">
            <a:spAutoFit/>
          </a:bodyPr>
          <a:lstStyle/>
          <a:p>
            <a:r>
              <a:rPr lang="cs-CZ" sz="2400" dirty="0" smtClean="0">
                <a:latin typeface="Blackadder ITC" panose="04020505051007020D02" pitchFamily="82" charset="0"/>
              </a:rPr>
              <a:t>I </a:t>
            </a:r>
            <a:r>
              <a:rPr lang="cs-CZ" sz="2400" baseline="30000" dirty="0" smtClean="0">
                <a:latin typeface="Blackadder ITC" panose="04020505051007020D02" pitchFamily="82" charset="0"/>
              </a:rPr>
              <a:t>+</a:t>
            </a:r>
            <a:endParaRPr lang="cs-CZ" sz="2400" baseline="30000" dirty="0"/>
          </a:p>
        </p:txBody>
      </p:sp>
      <p:sp>
        <p:nvSpPr>
          <p:cNvPr id="43" name="TextovéPole 42"/>
          <p:cNvSpPr txBox="1"/>
          <p:nvPr/>
        </p:nvSpPr>
        <p:spPr>
          <a:xfrm>
            <a:off x="2366853" y="5085184"/>
            <a:ext cx="337233" cy="36933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0" tIns="0" rIns="0" bIns="0" rtlCol="0">
            <a:spAutoFit/>
          </a:bodyPr>
          <a:lstStyle/>
          <a:p>
            <a:r>
              <a:rPr lang="cs-CZ" sz="2400" dirty="0" smtClean="0">
                <a:latin typeface="Blackadder ITC" panose="04020505051007020D02" pitchFamily="82" charset="0"/>
              </a:rPr>
              <a:t>I</a:t>
            </a:r>
            <a:r>
              <a:rPr lang="cs-CZ" sz="2400" baseline="30000" dirty="0">
                <a:latin typeface="Blackadder ITC" panose="04020505051007020D02" pitchFamily="82" charset="0"/>
              </a:rPr>
              <a:t> </a:t>
            </a:r>
            <a:r>
              <a:rPr lang="cs-CZ" sz="2400" dirty="0" smtClean="0">
                <a:latin typeface="Blackadder ITC" panose="04020505051007020D02" pitchFamily="82" charset="0"/>
              </a:rPr>
              <a:t> </a:t>
            </a:r>
            <a:r>
              <a:rPr lang="cs-CZ" sz="2400" baseline="30000" dirty="0" smtClean="0">
                <a:latin typeface="Blackadder ITC" panose="04020505051007020D02" pitchFamily="82" charset="0"/>
              </a:rPr>
              <a:t>-</a:t>
            </a:r>
            <a:endParaRPr lang="cs-CZ" sz="2400" baseline="30000" dirty="0"/>
          </a:p>
        </p:txBody>
      </p:sp>
      <p:sp>
        <p:nvSpPr>
          <p:cNvPr id="44" name="TextovéPole 43"/>
          <p:cNvSpPr txBox="1"/>
          <p:nvPr/>
        </p:nvSpPr>
        <p:spPr>
          <a:xfrm>
            <a:off x="5393327" y="5384232"/>
            <a:ext cx="3708412" cy="55399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0" tIns="0" rIns="0" bIns="0" rtlCol="0">
            <a:spAutoFit/>
          </a:bodyPr>
          <a:lstStyle/>
          <a:p>
            <a:r>
              <a:rPr lang="cs-CZ" dirty="0">
                <a:latin typeface="Blackadder ITC" panose="04020505051007020D02" pitchFamily="82" charset="0"/>
              </a:rPr>
              <a:t>I </a:t>
            </a:r>
            <a:r>
              <a:rPr lang="cs-CZ" baseline="30000" dirty="0" smtClean="0">
                <a:latin typeface="Blackadder ITC" panose="04020505051007020D02" pitchFamily="82" charset="0"/>
              </a:rPr>
              <a:t>+</a:t>
            </a:r>
            <a:r>
              <a:rPr lang="cs-CZ" dirty="0" smtClean="0">
                <a:latin typeface="Blackadder ITC" panose="04020505051007020D02" pitchFamily="82" charset="0"/>
              </a:rPr>
              <a:t>               </a:t>
            </a:r>
            <a:r>
              <a:rPr lang="cs-CZ" dirty="0" smtClean="0"/>
              <a:t>… nulové budoucí    </a:t>
            </a:r>
          </a:p>
          <a:p>
            <a:r>
              <a:rPr lang="cs-CZ" dirty="0"/>
              <a:t> </a:t>
            </a:r>
            <a:r>
              <a:rPr lang="cs-CZ" dirty="0" smtClean="0"/>
              <a:t>                nekonečno</a:t>
            </a:r>
            <a:endParaRPr lang="cs-CZ" dirty="0"/>
          </a:p>
        </p:txBody>
      </p:sp>
      <p:sp>
        <p:nvSpPr>
          <p:cNvPr id="45" name="TextovéPole 44"/>
          <p:cNvSpPr txBox="1"/>
          <p:nvPr/>
        </p:nvSpPr>
        <p:spPr>
          <a:xfrm>
            <a:off x="5379347" y="6091541"/>
            <a:ext cx="3708412" cy="55399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0" tIns="0" rIns="0" bIns="0" rtlCol="0">
            <a:spAutoFit/>
          </a:bodyPr>
          <a:lstStyle/>
          <a:p>
            <a:r>
              <a:rPr lang="cs-CZ" dirty="0">
                <a:latin typeface="Blackadder ITC" panose="04020505051007020D02" pitchFamily="82" charset="0"/>
              </a:rPr>
              <a:t>I </a:t>
            </a:r>
            <a:r>
              <a:rPr lang="cs-CZ" baseline="30000" dirty="0" smtClean="0">
                <a:latin typeface="Blackadder ITC" panose="04020505051007020D02" pitchFamily="82" charset="0"/>
              </a:rPr>
              <a:t>-</a:t>
            </a:r>
            <a:r>
              <a:rPr lang="cs-CZ" dirty="0" smtClean="0">
                <a:latin typeface="Blackadder ITC" panose="04020505051007020D02" pitchFamily="82" charset="0"/>
              </a:rPr>
              <a:t>               </a:t>
            </a:r>
            <a:r>
              <a:rPr lang="cs-CZ" dirty="0" smtClean="0"/>
              <a:t>… nulové minulé    </a:t>
            </a:r>
          </a:p>
          <a:p>
            <a:r>
              <a:rPr lang="cs-CZ" dirty="0"/>
              <a:t> </a:t>
            </a:r>
            <a:r>
              <a:rPr lang="cs-CZ" dirty="0" smtClean="0"/>
              <a:t>                nekonečno</a:t>
            </a:r>
            <a:endParaRPr lang="cs-CZ" dirty="0"/>
          </a:p>
        </p:txBody>
      </p:sp>
      <p:cxnSp>
        <p:nvCxnSpPr>
          <p:cNvPr id="47" name="Přímá spojnice 46"/>
          <p:cNvCxnSpPr/>
          <p:nvPr/>
        </p:nvCxnSpPr>
        <p:spPr>
          <a:xfrm flipH="1">
            <a:off x="820880" y="3429000"/>
            <a:ext cx="2573534" cy="2047722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Přímá spojnice 48"/>
          <p:cNvCxnSpPr/>
          <p:nvPr/>
        </p:nvCxnSpPr>
        <p:spPr>
          <a:xfrm flipH="1">
            <a:off x="806129" y="2850988"/>
            <a:ext cx="1877597" cy="1444892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Přímá spojnice 51"/>
          <p:cNvCxnSpPr/>
          <p:nvPr/>
        </p:nvCxnSpPr>
        <p:spPr>
          <a:xfrm flipH="1">
            <a:off x="809778" y="2333518"/>
            <a:ext cx="1286769" cy="977800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Volný tvar 55"/>
          <p:cNvSpPr/>
          <p:nvPr/>
        </p:nvSpPr>
        <p:spPr bwMode="auto">
          <a:xfrm>
            <a:off x="785004" y="1345721"/>
            <a:ext cx="1190445" cy="2329132"/>
          </a:xfrm>
          <a:custGeom>
            <a:avLst/>
            <a:gdLst>
              <a:gd name="connsiteX0" fmla="*/ 0 w 1190445"/>
              <a:gd name="connsiteY0" fmla="*/ 0 h 2329132"/>
              <a:gd name="connsiteX1" fmla="*/ 1190445 w 1190445"/>
              <a:gd name="connsiteY1" fmla="*/ 2329132 h 2329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90445" h="2329132">
                <a:moveTo>
                  <a:pt x="0" y="0"/>
                </a:moveTo>
                <a:cubicBezTo>
                  <a:pt x="487392" y="885645"/>
                  <a:pt x="974785" y="1771291"/>
                  <a:pt x="1190445" y="2329132"/>
                </a:cubicBezTo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4" name="Volný tvar 63"/>
          <p:cNvSpPr/>
          <p:nvPr/>
        </p:nvSpPr>
        <p:spPr bwMode="auto">
          <a:xfrm>
            <a:off x="793630" y="1362974"/>
            <a:ext cx="586617" cy="4848045"/>
          </a:xfrm>
          <a:custGeom>
            <a:avLst/>
            <a:gdLst>
              <a:gd name="connsiteX0" fmla="*/ 0 w 586617"/>
              <a:gd name="connsiteY0" fmla="*/ 0 h 4848045"/>
              <a:gd name="connsiteX1" fmla="*/ 586596 w 586617"/>
              <a:gd name="connsiteY1" fmla="*/ 2501660 h 4848045"/>
              <a:gd name="connsiteX2" fmla="*/ 17253 w 586617"/>
              <a:gd name="connsiteY2" fmla="*/ 4848045 h 4848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86617" h="4848045">
                <a:moveTo>
                  <a:pt x="0" y="0"/>
                </a:moveTo>
                <a:cubicBezTo>
                  <a:pt x="291860" y="846826"/>
                  <a:pt x="583721" y="1693653"/>
                  <a:pt x="586596" y="2501660"/>
                </a:cubicBezTo>
                <a:cubicBezTo>
                  <a:pt x="589471" y="3309667"/>
                  <a:pt x="303362" y="4078856"/>
                  <a:pt x="17253" y="4848045"/>
                </a:cubicBezTo>
              </a:path>
            </a:pathLst>
          </a:cu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5" name="Volný tvar 64"/>
          <p:cNvSpPr/>
          <p:nvPr/>
        </p:nvSpPr>
        <p:spPr bwMode="auto">
          <a:xfrm>
            <a:off x="810883" y="1345721"/>
            <a:ext cx="1207698" cy="4882551"/>
          </a:xfrm>
          <a:custGeom>
            <a:avLst/>
            <a:gdLst>
              <a:gd name="connsiteX0" fmla="*/ 0 w 1207698"/>
              <a:gd name="connsiteY0" fmla="*/ 0 h 4882551"/>
              <a:gd name="connsiteX1" fmla="*/ 1207698 w 1207698"/>
              <a:gd name="connsiteY1" fmla="*/ 2467154 h 4882551"/>
              <a:gd name="connsiteX2" fmla="*/ 0 w 1207698"/>
              <a:gd name="connsiteY2" fmla="*/ 4882551 h 4882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07698" h="4882551">
                <a:moveTo>
                  <a:pt x="0" y="0"/>
                </a:moveTo>
                <a:cubicBezTo>
                  <a:pt x="603849" y="826698"/>
                  <a:pt x="1207698" y="1653396"/>
                  <a:pt x="1207698" y="2467154"/>
                </a:cubicBezTo>
                <a:cubicBezTo>
                  <a:pt x="1207698" y="3280912"/>
                  <a:pt x="0" y="4882551"/>
                  <a:pt x="0" y="4882551"/>
                </a:cubicBezTo>
              </a:path>
            </a:pathLst>
          </a:cu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6" name="Volný tvar 65"/>
          <p:cNvSpPr/>
          <p:nvPr/>
        </p:nvSpPr>
        <p:spPr bwMode="auto">
          <a:xfrm>
            <a:off x="793630" y="1401958"/>
            <a:ext cx="1880585" cy="4826314"/>
          </a:xfrm>
          <a:custGeom>
            <a:avLst/>
            <a:gdLst>
              <a:gd name="connsiteX0" fmla="*/ 34506 w 1880585"/>
              <a:gd name="connsiteY0" fmla="*/ 0 h 4917057"/>
              <a:gd name="connsiteX1" fmla="*/ 1880559 w 1880585"/>
              <a:gd name="connsiteY1" fmla="*/ 2518913 h 4917057"/>
              <a:gd name="connsiteX2" fmla="*/ 0 w 1880585"/>
              <a:gd name="connsiteY2" fmla="*/ 4917057 h 4917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80585" h="4917057">
                <a:moveTo>
                  <a:pt x="34506" y="0"/>
                </a:moveTo>
                <a:cubicBezTo>
                  <a:pt x="960408" y="849702"/>
                  <a:pt x="1886310" y="1699404"/>
                  <a:pt x="1880559" y="2518913"/>
                </a:cubicBezTo>
                <a:cubicBezTo>
                  <a:pt x="1874808" y="3338422"/>
                  <a:pt x="937404" y="4127739"/>
                  <a:pt x="0" y="4917057"/>
                </a:cubicBezTo>
              </a:path>
            </a:pathLst>
          </a:cu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8" name="Rectangle 8"/>
          <p:cNvSpPr>
            <a:spLocks noChangeArrowheads="1"/>
          </p:cNvSpPr>
          <p:nvPr/>
        </p:nvSpPr>
        <p:spPr bwMode="auto">
          <a:xfrm>
            <a:off x="3707904" y="1270664"/>
            <a:ext cx="4824028" cy="747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cs-CZ" sz="2400" b="1" i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Nebylo by krásné mít diagram, který by znázornil celý časoprostor</a:t>
            </a:r>
            <a:r>
              <a:rPr lang="cs-CZ" sz="2400" b="1" i="1" dirty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?</a:t>
            </a:r>
            <a:endParaRPr lang="cs-CZ" sz="2400" b="1" i="1" dirty="0" smtClean="0">
              <a:solidFill>
                <a:schemeClr val="bg2">
                  <a:lumMod val="20000"/>
                  <a:lumOff val="80000"/>
                </a:schemeClr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0280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29" grpId="0" animBg="1"/>
      <p:bldP spid="30" grpId="0" animBg="1"/>
      <p:bldP spid="37" grpId="0" animBg="1"/>
      <p:bldP spid="38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64" grpId="0" animBg="1"/>
      <p:bldP spid="65" grpId="0" animBg="1"/>
      <p:bldP spid="6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175632" y="145772"/>
            <a:ext cx="7708736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cs-CZ" sz="3200" dirty="0" err="1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Penroseův</a:t>
            </a:r>
            <a:r>
              <a:rPr lang="cs-CZ" sz="3200" dirty="0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 - </a:t>
            </a:r>
            <a:r>
              <a:rPr lang="cs-CZ" sz="3200" dirty="0" err="1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Carterův</a:t>
            </a:r>
            <a:r>
              <a:rPr lang="cs-CZ" sz="3200" dirty="0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 diagram</a:t>
            </a:r>
            <a:r>
              <a:rPr lang="en-US" sz="3200" dirty="0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 (</a:t>
            </a:r>
            <a:r>
              <a:rPr lang="cs-CZ" sz="3200" dirty="0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černá díra</a:t>
            </a:r>
            <a:r>
              <a:rPr lang="en-US" sz="3200" dirty="0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)</a:t>
            </a:r>
            <a:endParaRPr lang="cs-CZ" sz="3200" dirty="0">
              <a:ln w="12700">
                <a:solidFill>
                  <a:schemeClr val="bg2">
                    <a:lumMod val="20000"/>
                    <a:lumOff val="80000"/>
                  </a:schemeClr>
                </a:solidFill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Calibri" pitchFamily="34" charset="0"/>
            </a:endParaRPr>
          </a:p>
        </p:txBody>
      </p:sp>
      <p:cxnSp>
        <p:nvCxnSpPr>
          <p:cNvPr id="5" name="Přímá spojnice 2"/>
          <p:cNvCxnSpPr/>
          <p:nvPr/>
        </p:nvCxnSpPr>
        <p:spPr>
          <a:xfrm>
            <a:off x="250825" y="692150"/>
            <a:ext cx="6913463" cy="0"/>
          </a:xfrm>
          <a:prstGeom prst="line">
            <a:avLst/>
          </a:prstGeom>
          <a:ln w="41275" cap="rnd">
            <a:solidFill>
              <a:schemeClr val="bg2">
                <a:lumMod val="60000"/>
                <a:lumOff val="40000"/>
              </a:schemeClr>
            </a:soli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ál 5"/>
          <p:cNvSpPr/>
          <p:nvPr/>
        </p:nvSpPr>
        <p:spPr bwMode="auto">
          <a:xfrm>
            <a:off x="2162625" y="1958074"/>
            <a:ext cx="144016" cy="144016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rtlCol="0" anchor="ctr"/>
          <a:lstStyle/>
          <a:p>
            <a:pPr algn="ctr"/>
            <a:endParaRPr lang="cs-CZ" sz="2000" dirty="0">
              <a:solidFill>
                <a:srgbClr val="CCCCFF"/>
              </a:solidFill>
              <a:latin typeface="Comic Sans MS" pitchFamily="66" charset="0"/>
            </a:endParaRPr>
          </a:p>
        </p:txBody>
      </p:sp>
      <p:sp>
        <p:nvSpPr>
          <p:cNvPr id="7" name="Ovál 6"/>
          <p:cNvSpPr/>
          <p:nvPr/>
        </p:nvSpPr>
        <p:spPr bwMode="auto">
          <a:xfrm>
            <a:off x="704659" y="5669307"/>
            <a:ext cx="144016" cy="144016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rtlCol="0" anchor="ctr"/>
          <a:lstStyle/>
          <a:p>
            <a:pPr algn="ctr"/>
            <a:endParaRPr lang="cs-CZ" sz="2000" dirty="0">
              <a:solidFill>
                <a:srgbClr val="CCCCFF"/>
              </a:solidFill>
              <a:latin typeface="Comic Sans MS" pitchFamily="66" charset="0"/>
            </a:endParaRPr>
          </a:p>
        </p:txBody>
      </p:sp>
      <p:sp>
        <p:nvSpPr>
          <p:cNvPr id="8" name="Ovál 7"/>
          <p:cNvSpPr/>
          <p:nvPr/>
        </p:nvSpPr>
        <p:spPr bwMode="auto">
          <a:xfrm>
            <a:off x="3818808" y="3234067"/>
            <a:ext cx="144016" cy="144016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rtlCol="0" anchor="ctr"/>
          <a:lstStyle/>
          <a:p>
            <a:pPr algn="ctr"/>
            <a:endParaRPr lang="cs-CZ" sz="2000" dirty="0">
              <a:solidFill>
                <a:srgbClr val="CCCCFF"/>
              </a:solidFill>
              <a:latin typeface="Comic Sans MS" pitchFamily="66" charset="0"/>
            </a:endParaRPr>
          </a:p>
        </p:txBody>
      </p:sp>
      <p:cxnSp>
        <p:nvCxnSpPr>
          <p:cNvPr id="9" name="Přímá spojnice 8"/>
          <p:cNvCxnSpPr>
            <a:stCxn id="6" idx="5"/>
            <a:endCxn id="8" idx="1"/>
          </p:cNvCxnSpPr>
          <p:nvPr/>
        </p:nvCxnSpPr>
        <p:spPr>
          <a:xfrm>
            <a:off x="2285550" y="2080999"/>
            <a:ext cx="1554349" cy="1174159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9"/>
          <p:cNvCxnSpPr>
            <a:stCxn id="8" idx="3"/>
            <a:endCxn id="7" idx="7"/>
          </p:cNvCxnSpPr>
          <p:nvPr/>
        </p:nvCxnSpPr>
        <p:spPr>
          <a:xfrm flipH="1">
            <a:off x="827584" y="3356992"/>
            <a:ext cx="3012315" cy="2333406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nice 10"/>
          <p:cNvCxnSpPr>
            <a:stCxn id="31" idx="4"/>
            <a:endCxn id="7" idx="0"/>
          </p:cNvCxnSpPr>
          <p:nvPr/>
        </p:nvCxnSpPr>
        <p:spPr>
          <a:xfrm>
            <a:off x="762455" y="2100930"/>
            <a:ext cx="14212" cy="3568377"/>
          </a:xfrm>
          <a:prstGeom prst="line">
            <a:avLst/>
          </a:prstGeom>
          <a:ln w="6350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ovéPole 11"/>
              <p:cNvSpPr txBox="1"/>
              <p:nvPr/>
            </p:nvSpPr>
            <p:spPr>
              <a:xfrm>
                <a:off x="575556" y="5888335"/>
                <a:ext cx="504056" cy="369332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cs-CZ" sz="24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e>
                        <m:sup>
                          <m:r>
                            <a:rPr lang="cs-CZ" sz="24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</m:sup>
                      </m:sSup>
                    </m:oMath>
                  </m:oMathPara>
                </a14:m>
                <a:endParaRPr lang="cs-CZ" sz="2400" dirty="0"/>
              </a:p>
            </p:txBody>
          </p:sp>
        </mc:Choice>
        <mc:Fallback xmlns="">
          <p:sp>
            <p:nvSpPr>
              <p:cNvPr id="12" name="TextovéPol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556" y="5888335"/>
                <a:ext cx="504056" cy="369332"/>
              </a:xfrm>
              <a:prstGeom prst="rect">
                <a:avLst/>
              </a:prstGeom>
              <a:blipFill rotWithShape="0">
                <a:blip r:embed="rId2"/>
                <a:stretch>
                  <a:fillRect b="-461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ovéPole 12"/>
              <p:cNvSpPr txBox="1"/>
              <p:nvPr/>
            </p:nvSpPr>
            <p:spPr>
              <a:xfrm>
                <a:off x="4034832" y="3121409"/>
                <a:ext cx="504056" cy="369332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cs-CZ" sz="24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e>
                        <m:sup>
                          <m:r>
                            <a:rPr lang="cs-CZ" sz="2400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p>
                      </m:sSup>
                    </m:oMath>
                  </m:oMathPara>
                </a14:m>
                <a:endParaRPr lang="cs-CZ" sz="2400" dirty="0"/>
              </a:p>
            </p:txBody>
          </p:sp>
        </mc:Choice>
        <mc:Fallback xmlns="">
          <p:sp>
            <p:nvSpPr>
              <p:cNvPr id="13" name="TextovéPole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4832" y="3121409"/>
                <a:ext cx="504056" cy="369332"/>
              </a:xfrm>
              <a:prstGeom prst="rect">
                <a:avLst/>
              </a:prstGeom>
              <a:blipFill rotWithShape="0">
                <a:blip r:embed="rId3"/>
                <a:stretch>
                  <a:fillRect b="-615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ovéPole 13"/>
          <p:cNvSpPr txBox="1"/>
          <p:nvPr/>
        </p:nvSpPr>
        <p:spPr>
          <a:xfrm>
            <a:off x="2742755" y="1972881"/>
            <a:ext cx="337233" cy="36933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0" tIns="0" rIns="0" bIns="0" rtlCol="0">
            <a:spAutoFit/>
          </a:bodyPr>
          <a:lstStyle/>
          <a:p>
            <a:r>
              <a:rPr lang="cs-CZ" sz="2400" dirty="0" smtClean="0">
                <a:latin typeface="Blackadder ITC" panose="04020505051007020D02" pitchFamily="82" charset="0"/>
              </a:rPr>
              <a:t>I </a:t>
            </a:r>
            <a:r>
              <a:rPr lang="cs-CZ" sz="2400" baseline="30000" dirty="0" smtClean="0">
                <a:latin typeface="Blackadder ITC" panose="04020505051007020D02" pitchFamily="82" charset="0"/>
              </a:rPr>
              <a:t>+</a:t>
            </a:r>
            <a:endParaRPr lang="cs-CZ" sz="2400" baseline="30000" dirty="0"/>
          </a:p>
        </p:txBody>
      </p:sp>
      <p:sp>
        <p:nvSpPr>
          <p:cNvPr id="15" name="TextovéPole 14"/>
          <p:cNvSpPr txBox="1"/>
          <p:nvPr/>
        </p:nvSpPr>
        <p:spPr>
          <a:xfrm>
            <a:off x="2333741" y="4604979"/>
            <a:ext cx="337233" cy="36933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0" tIns="0" rIns="0" bIns="0" rtlCol="0">
            <a:spAutoFit/>
          </a:bodyPr>
          <a:lstStyle/>
          <a:p>
            <a:r>
              <a:rPr lang="cs-CZ" sz="2400" dirty="0" smtClean="0">
                <a:latin typeface="Blackadder ITC" panose="04020505051007020D02" pitchFamily="82" charset="0"/>
              </a:rPr>
              <a:t>I</a:t>
            </a:r>
            <a:r>
              <a:rPr lang="cs-CZ" sz="2400" baseline="30000" dirty="0">
                <a:latin typeface="Blackadder ITC" panose="04020505051007020D02" pitchFamily="82" charset="0"/>
              </a:rPr>
              <a:t> </a:t>
            </a:r>
            <a:r>
              <a:rPr lang="cs-CZ" sz="2400" dirty="0" smtClean="0">
                <a:latin typeface="Blackadder ITC" panose="04020505051007020D02" pitchFamily="82" charset="0"/>
              </a:rPr>
              <a:t> </a:t>
            </a:r>
            <a:r>
              <a:rPr lang="cs-CZ" sz="2400" baseline="30000" dirty="0" smtClean="0">
                <a:latin typeface="Blackadder ITC" panose="04020505051007020D02" pitchFamily="82" charset="0"/>
              </a:rPr>
              <a:t>-</a:t>
            </a:r>
            <a:endParaRPr lang="cs-CZ" sz="2400" baseline="30000" dirty="0"/>
          </a:p>
        </p:txBody>
      </p:sp>
      <p:cxnSp>
        <p:nvCxnSpPr>
          <p:cNvPr id="16" name="Přímá spojnice 15"/>
          <p:cNvCxnSpPr/>
          <p:nvPr/>
        </p:nvCxnSpPr>
        <p:spPr>
          <a:xfrm flipH="1">
            <a:off x="787768" y="2948795"/>
            <a:ext cx="2573534" cy="2047722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římá spojnice 16"/>
          <p:cNvCxnSpPr>
            <a:stCxn id="6" idx="3"/>
          </p:cNvCxnSpPr>
          <p:nvPr/>
        </p:nvCxnSpPr>
        <p:spPr>
          <a:xfrm flipH="1">
            <a:off x="762227" y="2080999"/>
            <a:ext cx="1421489" cy="109710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Volný tvar 18"/>
          <p:cNvSpPr/>
          <p:nvPr/>
        </p:nvSpPr>
        <p:spPr bwMode="auto">
          <a:xfrm>
            <a:off x="751892" y="865516"/>
            <a:ext cx="1190445" cy="2329132"/>
          </a:xfrm>
          <a:custGeom>
            <a:avLst/>
            <a:gdLst>
              <a:gd name="connsiteX0" fmla="*/ 0 w 1190445"/>
              <a:gd name="connsiteY0" fmla="*/ 0 h 2329132"/>
              <a:gd name="connsiteX1" fmla="*/ 1190445 w 1190445"/>
              <a:gd name="connsiteY1" fmla="*/ 2329132 h 2329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90445" h="2329132">
                <a:moveTo>
                  <a:pt x="0" y="0"/>
                </a:moveTo>
                <a:cubicBezTo>
                  <a:pt x="487392" y="885645"/>
                  <a:pt x="974785" y="1771291"/>
                  <a:pt x="1190445" y="2329132"/>
                </a:cubicBezTo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23" name="Přímá spojnice 22"/>
          <p:cNvCxnSpPr/>
          <p:nvPr/>
        </p:nvCxnSpPr>
        <p:spPr>
          <a:xfrm>
            <a:off x="773017" y="2030082"/>
            <a:ext cx="1461615" cy="0"/>
          </a:xfrm>
          <a:prstGeom prst="line">
            <a:avLst/>
          </a:prstGeom>
          <a:ln w="158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ovéPole 23"/>
              <p:cNvSpPr txBox="1"/>
              <p:nvPr/>
            </p:nvSpPr>
            <p:spPr>
              <a:xfrm>
                <a:off x="2116933" y="1525824"/>
                <a:ext cx="337233" cy="369332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cs-CZ" sz="24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e>
                        <m:sup>
                          <m:r>
                            <a:rPr lang="cs-CZ" sz="24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</m:sup>
                      </m:sSup>
                    </m:oMath>
                  </m:oMathPara>
                </a14:m>
                <a:endParaRPr lang="cs-CZ" sz="2400" dirty="0"/>
              </a:p>
            </p:txBody>
          </p:sp>
        </mc:Choice>
        <mc:Fallback xmlns="">
          <p:sp>
            <p:nvSpPr>
              <p:cNvPr id="24" name="TextovéPole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16933" y="1525824"/>
                <a:ext cx="337233" cy="369332"/>
              </a:xfrm>
              <a:prstGeom prst="rect">
                <a:avLst/>
              </a:prstGeom>
              <a:blipFill rotWithShape="0">
                <a:blip r:embed="rId4"/>
                <a:stretch>
                  <a:fillRect l="-18333" r="-6667" b="-615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Ovál 30"/>
          <p:cNvSpPr/>
          <p:nvPr/>
        </p:nvSpPr>
        <p:spPr bwMode="auto">
          <a:xfrm>
            <a:off x="690447" y="1956914"/>
            <a:ext cx="144016" cy="144016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rtlCol="0" anchor="ctr"/>
          <a:lstStyle/>
          <a:p>
            <a:pPr algn="ctr"/>
            <a:endParaRPr lang="cs-CZ" sz="2000" dirty="0">
              <a:solidFill>
                <a:srgbClr val="CCCCFF"/>
              </a:solidFill>
              <a:latin typeface="Comic Sans MS" pitchFamily="66" charset="0"/>
            </a:endParaRPr>
          </a:p>
        </p:txBody>
      </p:sp>
      <p:sp>
        <p:nvSpPr>
          <p:cNvPr id="36" name="TextovéPole 35"/>
          <p:cNvSpPr txBox="1"/>
          <p:nvPr/>
        </p:nvSpPr>
        <p:spPr>
          <a:xfrm rot="19300441">
            <a:off x="754690" y="2568991"/>
            <a:ext cx="865219" cy="21544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0" tIns="0" rIns="0" bIns="0" rtlCol="0">
            <a:spAutoFit/>
          </a:bodyPr>
          <a:lstStyle/>
          <a:p>
            <a:r>
              <a:rPr lang="en-US" sz="1400" dirty="0" err="1" smtClean="0"/>
              <a:t>horizont</a:t>
            </a:r>
            <a:endParaRPr lang="cs-CZ" sz="1400" dirty="0"/>
          </a:p>
        </p:txBody>
      </p:sp>
      <p:sp>
        <p:nvSpPr>
          <p:cNvPr id="37" name="TextovéPole 36"/>
          <p:cNvSpPr txBox="1"/>
          <p:nvPr/>
        </p:nvSpPr>
        <p:spPr>
          <a:xfrm>
            <a:off x="947399" y="1741470"/>
            <a:ext cx="974601" cy="21544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0" tIns="0" rIns="0" bIns="0" rtlCol="0">
            <a:spAutoFit/>
          </a:bodyPr>
          <a:lstStyle/>
          <a:p>
            <a:r>
              <a:rPr lang="en-US" sz="1400" dirty="0" err="1" smtClean="0"/>
              <a:t>singularita</a:t>
            </a:r>
            <a:endParaRPr lang="cs-CZ" sz="1400" dirty="0"/>
          </a:p>
        </p:txBody>
      </p:sp>
      <p:sp>
        <p:nvSpPr>
          <p:cNvPr id="38" name="Volný tvar 37"/>
          <p:cNvSpPr/>
          <p:nvPr/>
        </p:nvSpPr>
        <p:spPr bwMode="auto">
          <a:xfrm>
            <a:off x="766988" y="2095355"/>
            <a:ext cx="1493920" cy="3642360"/>
          </a:xfrm>
          <a:custGeom>
            <a:avLst/>
            <a:gdLst>
              <a:gd name="connsiteX0" fmla="*/ 0 w 1493920"/>
              <a:gd name="connsiteY0" fmla="*/ 3642360 h 3642360"/>
              <a:gd name="connsiteX1" fmla="*/ 1264920 w 1493920"/>
              <a:gd name="connsiteY1" fmla="*/ 1844040 h 3642360"/>
              <a:gd name="connsiteX2" fmla="*/ 1493520 w 1493920"/>
              <a:gd name="connsiteY2" fmla="*/ 0 h 3642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93920" h="3642360">
                <a:moveTo>
                  <a:pt x="0" y="3642360"/>
                </a:moveTo>
                <a:cubicBezTo>
                  <a:pt x="508000" y="3046730"/>
                  <a:pt x="1016000" y="2451100"/>
                  <a:pt x="1264920" y="1844040"/>
                </a:cubicBezTo>
                <a:cubicBezTo>
                  <a:pt x="1513840" y="1236980"/>
                  <a:pt x="1493520" y="0"/>
                  <a:pt x="1493520" y="0"/>
                </a:cubicBezTo>
              </a:path>
            </a:pathLst>
          </a:custGeom>
          <a:noFill/>
          <a:ln w="635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48" name="Přímá spojnice 47"/>
          <p:cNvCxnSpPr/>
          <p:nvPr/>
        </p:nvCxnSpPr>
        <p:spPr>
          <a:xfrm flipH="1">
            <a:off x="1474412" y="3638678"/>
            <a:ext cx="183500" cy="146009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Přímá spojnice 48"/>
          <p:cNvCxnSpPr/>
          <p:nvPr/>
        </p:nvCxnSpPr>
        <p:spPr>
          <a:xfrm>
            <a:off x="1328252" y="3632207"/>
            <a:ext cx="146160" cy="152480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Přímá spojnice 49"/>
          <p:cNvCxnSpPr/>
          <p:nvPr/>
        </p:nvCxnSpPr>
        <p:spPr>
          <a:xfrm flipH="1">
            <a:off x="1624645" y="2737514"/>
            <a:ext cx="183500" cy="146009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Přímá spojnice 50"/>
          <p:cNvCxnSpPr/>
          <p:nvPr/>
        </p:nvCxnSpPr>
        <p:spPr>
          <a:xfrm>
            <a:off x="1478485" y="2731043"/>
            <a:ext cx="146160" cy="152480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Přímá spojnice 51"/>
          <p:cNvCxnSpPr/>
          <p:nvPr/>
        </p:nvCxnSpPr>
        <p:spPr>
          <a:xfrm flipH="1">
            <a:off x="1236502" y="2143301"/>
            <a:ext cx="183500" cy="146009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Přímá spojnice 52"/>
          <p:cNvCxnSpPr/>
          <p:nvPr/>
        </p:nvCxnSpPr>
        <p:spPr>
          <a:xfrm>
            <a:off x="1090342" y="2136830"/>
            <a:ext cx="146160" cy="152480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ovéPole 53"/>
          <p:cNvSpPr txBox="1"/>
          <p:nvPr/>
        </p:nvSpPr>
        <p:spPr>
          <a:xfrm>
            <a:off x="1441335" y="3789571"/>
            <a:ext cx="242451" cy="21544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0" tIns="0" rIns="0" bIns="0" rtlCol="0">
            <a:spAutoFit/>
          </a:bodyPr>
          <a:lstStyle/>
          <a:p>
            <a:r>
              <a:rPr lang="en-US" sz="1400" dirty="0" smtClean="0"/>
              <a:t>A</a:t>
            </a:r>
            <a:endParaRPr lang="cs-CZ" sz="1400" dirty="0"/>
          </a:p>
        </p:txBody>
      </p:sp>
      <p:sp>
        <p:nvSpPr>
          <p:cNvPr id="55" name="TextovéPole 54"/>
          <p:cNvSpPr txBox="1"/>
          <p:nvPr/>
        </p:nvSpPr>
        <p:spPr>
          <a:xfrm>
            <a:off x="1564502" y="2951334"/>
            <a:ext cx="242451" cy="21544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0" tIns="0" rIns="0" bIns="0" rtlCol="0">
            <a:spAutoFit/>
          </a:bodyPr>
          <a:lstStyle/>
          <a:p>
            <a:r>
              <a:rPr lang="en-US" sz="1400" dirty="0"/>
              <a:t>B</a:t>
            </a:r>
            <a:endParaRPr lang="cs-CZ" sz="1400" dirty="0"/>
          </a:p>
        </p:txBody>
      </p:sp>
      <p:sp>
        <p:nvSpPr>
          <p:cNvPr id="56" name="TextovéPole 55"/>
          <p:cNvSpPr txBox="1"/>
          <p:nvPr/>
        </p:nvSpPr>
        <p:spPr>
          <a:xfrm>
            <a:off x="1335193" y="2219392"/>
            <a:ext cx="242451" cy="21544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0" tIns="0" rIns="0" bIns="0" rtlCol="0">
            <a:spAutoFit/>
          </a:bodyPr>
          <a:lstStyle/>
          <a:p>
            <a:r>
              <a:rPr lang="en-US" sz="1400" dirty="0" smtClean="0"/>
              <a:t>C</a:t>
            </a:r>
            <a:endParaRPr lang="cs-CZ" sz="1400" dirty="0"/>
          </a:p>
        </p:txBody>
      </p:sp>
      <p:sp>
        <p:nvSpPr>
          <p:cNvPr id="57" name="Ovál 56"/>
          <p:cNvSpPr/>
          <p:nvPr/>
        </p:nvSpPr>
        <p:spPr bwMode="auto">
          <a:xfrm>
            <a:off x="1598679" y="2857538"/>
            <a:ext cx="45719" cy="49644"/>
          </a:xfrm>
          <a:prstGeom prst="ellipse">
            <a:avLst/>
          </a:prstGeom>
          <a:solidFill>
            <a:srgbClr val="FF6600"/>
          </a:solidFill>
          <a:ln w="0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rtlCol="0" anchor="ctr"/>
          <a:lstStyle/>
          <a:p>
            <a:pPr algn="ctr"/>
            <a:endParaRPr lang="cs-CZ" sz="2000" dirty="0">
              <a:solidFill>
                <a:srgbClr val="CCCCFF"/>
              </a:solidFill>
              <a:latin typeface="Comic Sans MS" pitchFamily="66" charset="0"/>
            </a:endParaRPr>
          </a:p>
        </p:txBody>
      </p:sp>
      <p:sp>
        <p:nvSpPr>
          <p:cNvPr id="58" name="Ovál 57"/>
          <p:cNvSpPr/>
          <p:nvPr/>
        </p:nvSpPr>
        <p:spPr bwMode="auto">
          <a:xfrm>
            <a:off x="1218175" y="2264488"/>
            <a:ext cx="45719" cy="49644"/>
          </a:xfrm>
          <a:prstGeom prst="ellipse">
            <a:avLst/>
          </a:prstGeom>
          <a:solidFill>
            <a:srgbClr val="FF6600"/>
          </a:solidFill>
          <a:ln w="0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rtlCol="0" anchor="ctr"/>
          <a:lstStyle/>
          <a:p>
            <a:pPr algn="ctr"/>
            <a:endParaRPr lang="cs-CZ" sz="2000" dirty="0">
              <a:solidFill>
                <a:srgbClr val="CCCCFF"/>
              </a:solidFill>
              <a:latin typeface="Comic Sans MS" pitchFamily="66" charset="0"/>
            </a:endParaRPr>
          </a:p>
        </p:txBody>
      </p:sp>
      <p:sp>
        <p:nvSpPr>
          <p:cNvPr id="59" name="Ovál 58"/>
          <p:cNvSpPr/>
          <p:nvPr/>
        </p:nvSpPr>
        <p:spPr bwMode="auto">
          <a:xfrm>
            <a:off x="1456418" y="3750228"/>
            <a:ext cx="45719" cy="49644"/>
          </a:xfrm>
          <a:prstGeom prst="ellipse">
            <a:avLst/>
          </a:prstGeom>
          <a:solidFill>
            <a:srgbClr val="FF6600"/>
          </a:solidFill>
          <a:ln w="0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rtlCol="0" anchor="ctr"/>
          <a:lstStyle/>
          <a:p>
            <a:pPr algn="ctr"/>
            <a:endParaRPr lang="cs-CZ" sz="2000" dirty="0">
              <a:solidFill>
                <a:srgbClr val="CCCCFF"/>
              </a:solidFill>
              <a:latin typeface="Comic Sans MS" pitchFamily="66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0" name="TextovéPole 59"/>
              <p:cNvSpPr txBox="1"/>
              <p:nvPr/>
            </p:nvSpPr>
            <p:spPr>
              <a:xfrm>
                <a:off x="4932040" y="1895156"/>
                <a:ext cx="3638806" cy="553998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cs-CZ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p>
                        <m:r>
                          <a:rPr lang="cs-CZ" b="0" i="1" smtClean="0">
                            <a:latin typeface="Cambria Math" panose="02040503050406030204" pitchFamily="18" charset="0"/>
                          </a:rPr>
                          <m:t>+</m:t>
                        </m:r>
                      </m:sup>
                    </m:sSup>
                  </m:oMath>
                </a14:m>
                <a:r>
                  <a:rPr lang="cs-CZ" dirty="0" smtClean="0"/>
                  <a:t>         … času-podobné budoucí    </a:t>
                </a:r>
              </a:p>
              <a:p>
                <a:r>
                  <a:rPr lang="cs-CZ" dirty="0"/>
                  <a:t> </a:t>
                </a:r>
                <a:r>
                  <a:rPr lang="cs-CZ" dirty="0" smtClean="0"/>
                  <a:t>                nekonečno</a:t>
                </a:r>
                <a:endParaRPr lang="cs-CZ" dirty="0"/>
              </a:p>
            </p:txBody>
          </p:sp>
        </mc:Choice>
        <mc:Fallback xmlns="">
          <p:sp>
            <p:nvSpPr>
              <p:cNvPr id="60" name="TextovéPole 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2040" y="1895156"/>
                <a:ext cx="3638806" cy="553998"/>
              </a:xfrm>
              <a:prstGeom prst="rect">
                <a:avLst/>
              </a:prstGeom>
              <a:blipFill rotWithShape="0">
                <a:blip r:embed="rId5"/>
                <a:stretch>
                  <a:fillRect l="-1997" t="-11579" r="-4160" b="-21053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ovéPole 60"/>
              <p:cNvSpPr txBox="1"/>
              <p:nvPr/>
            </p:nvSpPr>
            <p:spPr>
              <a:xfrm>
                <a:off x="4932655" y="3227252"/>
                <a:ext cx="3708412" cy="553998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cs-CZ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p>
                        <m:r>
                          <a:rPr lang="cs-CZ" b="0" i="1" smtClean="0">
                            <a:latin typeface="Cambria Math" panose="02040503050406030204" pitchFamily="18" charset="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cs-CZ" dirty="0" smtClean="0"/>
                  <a:t>         … času-podobné minulé    </a:t>
                </a:r>
              </a:p>
              <a:p>
                <a:r>
                  <a:rPr lang="cs-CZ" dirty="0"/>
                  <a:t> </a:t>
                </a:r>
                <a:r>
                  <a:rPr lang="cs-CZ" dirty="0" smtClean="0"/>
                  <a:t>                nekonečno</a:t>
                </a:r>
                <a:endParaRPr lang="cs-CZ" dirty="0"/>
              </a:p>
            </p:txBody>
          </p:sp>
        </mc:Choice>
        <mc:Fallback xmlns="">
          <p:sp>
            <p:nvSpPr>
              <p:cNvPr id="61" name="TextovéPole 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2655" y="3227252"/>
                <a:ext cx="3708412" cy="553998"/>
              </a:xfrm>
              <a:prstGeom prst="rect">
                <a:avLst/>
              </a:prstGeom>
              <a:blipFill rotWithShape="0">
                <a:blip r:embed="rId6"/>
                <a:stretch>
                  <a:fillRect l="-1961" t="-11579" b="-2210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TextovéPole 61"/>
              <p:cNvSpPr txBox="1"/>
              <p:nvPr/>
            </p:nvSpPr>
            <p:spPr>
              <a:xfrm>
                <a:off x="4911217" y="2561812"/>
                <a:ext cx="3638806" cy="553998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cs-CZ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p>
                        <m:r>
                          <a:rPr lang="cs-CZ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cs-CZ" dirty="0" smtClean="0"/>
                  <a:t>         … prostoru-podobné           </a:t>
                </a:r>
              </a:p>
              <a:p>
                <a:r>
                  <a:rPr lang="cs-CZ" dirty="0"/>
                  <a:t> </a:t>
                </a:r>
                <a:r>
                  <a:rPr lang="cs-CZ" dirty="0" smtClean="0"/>
                  <a:t>                nekonečno</a:t>
                </a:r>
                <a:endParaRPr lang="cs-CZ" dirty="0"/>
              </a:p>
            </p:txBody>
          </p:sp>
        </mc:Choice>
        <mc:Fallback xmlns="">
          <p:sp>
            <p:nvSpPr>
              <p:cNvPr id="62" name="TextovéPole 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11217" y="2561812"/>
                <a:ext cx="3638806" cy="553998"/>
              </a:xfrm>
              <a:prstGeom prst="rect">
                <a:avLst/>
              </a:prstGeom>
              <a:blipFill rotWithShape="0">
                <a:blip r:embed="rId7"/>
                <a:stretch>
                  <a:fillRect l="-1997" t="-11579" r="-1165" b="-2210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3" name="TextovéPole 62"/>
          <p:cNvSpPr txBox="1"/>
          <p:nvPr/>
        </p:nvSpPr>
        <p:spPr>
          <a:xfrm>
            <a:off x="4876414" y="4231772"/>
            <a:ext cx="3708412" cy="55399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0" tIns="0" rIns="0" bIns="0" rtlCol="0">
            <a:spAutoFit/>
          </a:bodyPr>
          <a:lstStyle/>
          <a:p>
            <a:r>
              <a:rPr lang="cs-CZ" dirty="0">
                <a:latin typeface="Blackadder ITC" panose="04020505051007020D02" pitchFamily="82" charset="0"/>
              </a:rPr>
              <a:t>I </a:t>
            </a:r>
            <a:r>
              <a:rPr lang="cs-CZ" baseline="30000" dirty="0" smtClean="0">
                <a:latin typeface="Blackadder ITC" panose="04020505051007020D02" pitchFamily="82" charset="0"/>
              </a:rPr>
              <a:t>+</a:t>
            </a:r>
            <a:r>
              <a:rPr lang="cs-CZ" dirty="0" smtClean="0">
                <a:latin typeface="Blackadder ITC" panose="04020505051007020D02" pitchFamily="82" charset="0"/>
              </a:rPr>
              <a:t>               </a:t>
            </a:r>
            <a:r>
              <a:rPr lang="cs-CZ" dirty="0" smtClean="0"/>
              <a:t>… nulové budoucí    </a:t>
            </a:r>
          </a:p>
          <a:p>
            <a:r>
              <a:rPr lang="cs-CZ" dirty="0"/>
              <a:t> </a:t>
            </a:r>
            <a:r>
              <a:rPr lang="cs-CZ" dirty="0" smtClean="0"/>
              <a:t>                nekonečno</a:t>
            </a:r>
            <a:endParaRPr lang="cs-CZ" dirty="0"/>
          </a:p>
        </p:txBody>
      </p:sp>
      <p:sp>
        <p:nvSpPr>
          <p:cNvPr id="64" name="TextovéPole 63"/>
          <p:cNvSpPr txBox="1"/>
          <p:nvPr/>
        </p:nvSpPr>
        <p:spPr>
          <a:xfrm>
            <a:off x="4862434" y="4939081"/>
            <a:ext cx="3708412" cy="55399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0" tIns="0" rIns="0" bIns="0" rtlCol="0">
            <a:spAutoFit/>
          </a:bodyPr>
          <a:lstStyle/>
          <a:p>
            <a:r>
              <a:rPr lang="cs-CZ" dirty="0">
                <a:latin typeface="Blackadder ITC" panose="04020505051007020D02" pitchFamily="82" charset="0"/>
              </a:rPr>
              <a:t>I </a:t>
            </a:r>
            <a:r>
              <a:rPr lang="cs-CZ" baseline="30000" dirty="0" smtClean="0">
                <a:latin typeface="Blackadder ITC" panose="04020505051007020D02" pitchFamily="82" charset="0"/>
              </a:rPr>
              <a:t>-</a:t>
            </a:r>
            <a:r>
              <a:rPr lang="cs-CZ" dirty="0" smtClean="0">
                <a:latin typeface="Blackadder ITC" panose="04020505051007020D02" pitchFamily="82" charset="0"/>
              </a:rPr>
              <a:t>               </a:t>
            </a:r>
            <a:r>
              <a:rPr lang="cs-CZ" dirty="0" smtClean="0"/>
              <a:t>… nulové minulé    </a:t>
            </a:r>
          </a:p>
          <a:p>
            <a:r>
              <a:rPr lang="cs-CZ" dirty="0"/>
              <a:t> </a:t>
            </a:r>
            <a:r>
              <a:rPr lang="cs-CZ" dirty="0" smtClean="0"/>
              <a:t>                nekonečno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21920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87529"/>
            <a:ext cx="5575806" cy="5186490"/>
          </a:xfrm>
          <a:prstGeom prst="rect">
            <a:avLst/>
          </a:prstGeom>
        </p:spPr>
      </p:pic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75632" y="859058"/>
            <a:ext cx="6412111" cy="747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cs-CZ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Většina černých děr rotuje</a:t>
            </a: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cs-CZ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1963 </a:t>
            </a:r>
            <a:r>
              <a:rPr lang="cs-CZ" b="1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Kerrovo</a:t>
            </a:r>
            <a:r>
              <a:rPr lang="cs-CZ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řešení Einsteinových rovnic</a:t>
            </a: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5436096" y="5589240"/>
            <a:ext cx="3528392" cy="747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cs-CZ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Maximální energie uložená v rotaci černé díry = 0,29 </a:t>
            </a:r>
            <a:r>
              <a:rPr lang="cs-CZ" b="1" i="1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Mc</a:t>
            </a:r>
            <a:r>
              <a:rPr lang="cs-CZ" b="1" baseline="30000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2</a:t>
            </a:r>
            <a:endParaRPr lang="cs-CZ" b="1" dirty="0" smtClean="0">
              <a:solidFill>
                <a:schemeClr val="bg2">
                  <a:lumMod val="20000"/>
                  <a:lumOff val="80000"/>
                </a:schemeClr>
              </a:solidFill>
              <a:latin typeface="Calibri" pitchFamily="34" charset="0"/>
            </a:endParaRPr>
          </a:p>
        </p:txBody>
      </p:sp>
      <p:pic>
        <p:nvPicPr>
          <p:cNvPr id="1026" name="Picture 2" descr="Related 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6290" y="752252"/>
            <a:ext cx="3346190" cy="1842902"/>
          </a:xfrm>
          <a:prstGeom prst="rect">
            <a:avLst/>
          </a:prstGeom>
          <a:noFill/>
          <a:ln w="63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5519464" y="2727069"/>
            <a:ext cx="3373016" cy="539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>
              <a:defRPr/>
            </a:pPr>
            <a:r>
              <a:rPr lang="en-US" sz="1400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Str</a:t>
            </a:r>
            <a:r>
              <a:rPr lang="cs-CZ" sz="1400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hávání</a:t>
            </a:r>
            <a:r>
              <a:rPr lang="cs-CZ" sz="14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časoprostoru v okolí rotující černé díry (A. Rosen)</a:t>
            </a: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175632" y="145772"/>
            <a:ext cx="4684400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en-US" sz="3200" dirty="0" err="1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Rotuj</a:t>
            </a:r>
            <a:r>
              <a:rPr lang="cs-CZ" sz="3200" dirty="0" err="1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ící</a:t>
            </a:r>
            <a:r>
              <a:rPr lang="cs-CZ" sz="3200" dirty="0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 černá díra</a:t>
            </a:r>
            <a:endParaRPr lang="cs-CZ" sz="3200" dirty="0">
              <a:ln w="12700">
                <a:solidFill>
                  <a:schemeClr val="bg2">
                    <a:lumMod val="20000"/>
                    <a:lumOff val="80000"/>
                  </a:schemeClr>
                </a:solidFill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Calibri" pitchFamily="34" charset="0"/>
            </a:endParaRPr>
          </a:p>
        </p:txBody>
      </p:sp>
      <p:cxnSp>
        <p:nvCxnSpPr>
          <p:cNvPr id="13" name="Přímá spojnice 2"/>
          <p:cNvCxnSpPr/>
          <p:nvPr/>
        </p:nvCxnSpPr>
        <p:spPr>
          <a:xfrm>
            <a:off x="250825" y="620688"/>
            <a:ext cx="3025031" cy="0"/>
          </a:xfrm>
          <a:prstGeom prst="line">
            <a:avLst/>
          </a:prstGeom>
          <a:ln w="41275" cap="rnd">
            <a:solidFill>
              <a:schemeClr val="bg2">
                <a:lumMod val="60000"/>
                <a:lumOff val="40000"/>
              </a:schemeClr>
            </a:soli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3084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175632" y="145772"/>
            <a:ext cx="4684400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cs-CZ" sz="3200" dirty="0" err="1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Penroseův</a:t>
            </a:r>
            <a:r>
              <a:rPr lang="cs-CZ" sz="3200" dirty="0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 mechanismus</a:t>
            </a:r>
            <a:endParaRPr lang="cs-CZ" sz="3200" dirty="0">
              <a:ln w="12700">
                <a:solidFill>
                  <a:schemeClr val="bg2">
                    <a:lumMod val="20000"/>
                    <a:lumOff val="80000"/>
                  </a:schemeClr>
                </a:solidFill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Calibri" pitchFamily="34" charset="0"/>
            </a:endParaRPr>
          </a:p>
        </p:txBody>
      </p:sp>
      <p:cxnSp>
        <p:nvCxnSpPr>
          <p:cNvPr id="5" name="Přímá spojnice 2"/>
          <p:cNvCxnSpPr/>
          <p:nvPr/>
        </p:nvCxnSpPr>
        <p:spPr>
          <a:xfrm>
            <a:off x="250825" y="692150"/>
            <a:ext cx="4105151" cy="546"/>
          </a:xfrm>
          <a:prstGeom prst="line">
            <a:avLst/>
          </a:prstGeom>
          <a:ln w="41275" cap="rnd">
            <a:solidFill>
              <a:schemeClr val="bg2">
                <a:lumMod val="60000"/>
                <a:lumOff val="40000"/>
              </a:schemeClr>
            </a:soli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588" y="1268760"/>
            <a:ext cx="5137869" cy="4320480"/>
          </a:xfrm>
          <a:prstGeom prst="rect">
            <a:avLst/>
          </a:prstGeom>
        </p:spPr>
      </p:pic>
      <p:pic>
        <p:nvPicPr>
          <p:cNvPr id="2052" name="Picture 4" descr="Image result for roger penros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140644"/>
            <a:ext cx="1448662" cy="1854789"/>
          </a:xfrm>
          <a:prstGeom prst="rect">
            <a:avLst/>
          </a:prstGeom>
          <a:noFill/>
          <a:ln w="127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7525984" y="1995433"/>
            <a:ext cx="1500808" cy="269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>
              <a:defRPr/>
            </a:pPr>
            <a:r>
              <a:rPr lang="cs-CZ" sz="14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Sir Roger </a:t>
            </a:r>
            <a:r>
              <a:rPr lang="cs-CZ" sz="1400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Penrose</a:t>
            </a:r>
            <a:endParaRPr lang="cs-CZ" sz="1400" dirty="0" smtClean="0">
              <a:solidFill>
                <a:schemeClr val="bg2">
                  <a:lumMod val="20000"/>
                  <a:lumOff val="80000"/>
                </a:schemeClr>
              </a:solidFill>
              <a:latin typeface="Calibri" pitchFamily="34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4716017" y="5589240"/>
            <a:ext cx="4032448" cy="747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cs-CZ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Extrakce energie z rotující černé díry</a:t>
            </a: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cs-CZ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Účinnost procesu </a:t>
            </a:r>
            <a:r>
              <a:rPr lang="en-US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&lt; 20 %</a:t>
            </a:r>
            <a:r>
              <a:rPr lang="cs-CZ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4191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175632" y="145772"/>
            <a:ext cx="4684400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cs-CZ" sz="3200" dirty="0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Černé hvězdy</a:t>
            </a:r>
            <a:endParaRPr lang="cs-CZ" sz="3200" dirty="0">
              <a:ln w="12700">
                <a:solidFill>
                  <a:schemeClr val="bg2">
                    <a:lumMod val="20000"/>
                    <a:lumOff val="80000"/>
                  </a:schemeClr>
                </a:solidFill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Calibri" pitchFamily="34" charset="0"/>
            </a:endParaRPr>
          </a:p>
        </p:txBody>
      </p:sp>
      <p:cxnSp>
        <p:nvCxnSpPr>
          <p:cNvPr id="5" name="Přímá spojnice 2"/>
          <p:cNvCxnSpPr/>
          <p:nvPr/>
        </p:nvCxnSpPr>
        <p:spPr>
          <a:xfrm>
            <a:off x="250825" y="692150"/>
            <a:ext cx="2232943" cy="546"/>
          </a:xfrm>
          <a:prstGeom prst="line">
            <a:avLst/>
          </a:prstGeom>
          <a:ln w="41275" cap="rnd">
            <a:solidFill>
              <a:schemeClr val="bg2">
                <a:lumMod val="60000"/>
                <a:lumOff val="40000"/>
              </a:schemeClr>
            </a:soli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5425" y="215021"/>
            <a:ext cx="1160842" cy="1546822"/>
          </a:xfrm>
          <a:prstGeom prst="rect">
            <a:avLst/>
          </a:prstGeom>
          <a:ln w="19050">
            <a:solidFill>
              <a:schemeClr val="bg1">
                <a:lumMod val="65000"/>
              </a:schemeClr>
            </a:solidFill>
          </a:ln>
        </p:spPr>
      </p:pic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5801316" y="1761843"/>
            <a:ext cx="1011511" cy="43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defRPr/>
            </a:pPr>
            <a:r>
              <a:rPr lang="en-US" sz="105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John </a:t>
            </a:r>
            <a:r>
              <a:rPr lang="en-US" sz="1050" b="1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Michell</a:t>
            </a:r>
            <a:endParaRPr lang="en-US" sz="1050" b="1" dirty="0" smtClean="0">
              <a:solidFill>
                <a:schemeClr val="bg2">
                  <a:lumMod val="20000"/>
                  <a:lumOff val="80000"/>
                </a:schemeClr>
              </a:solidFill>
              <a:latin typeface="Calibri" pitchFamily="34" charset="0"/>
            </a:endParaRPr>
          </a:p>
          <a:p>
            <a:pPr algn="ctr">
              <a:defRPr/>
            </a:pPr>
            <a:r>
              <a:rPr lang="en-US" sz="105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(1724-1793)</a:t>
            </a:r>
            <a:endParaRPr lang="cs-CZ" sz="1050" b="1" dirty="0" smtClean="0">
              <a:solidFill>
                <a:schemeClr val="bg2">
                  <a:lumMod val="20000"/>
                  <a:lumOff val="80000"/>
                </a:schemeClr>
              </a:solidFill>
              <a:latin typeface="Calibri" pitchFamily="34" charset="0"/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7456974" y="1752180"/>
            <a:ext cx="1361138" cy="43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defRPr/>
            </a:pPr>
            <a:r>
              <a:rPr lang="en-US" sz="105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Pierre Simon Laplace</a:t>
            </a:r>
          </a:p>
          <a:p>
            <a:pPr algn="ctr">
              <a:defRPr/>
            </a:pPr>
            <a:r>
              <a:rPr lang="en-US" sz="105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(1749 - 1827)</a:t>
            </a:r>
            <a:endParaRPr lang="cs-CZ" sz="1050" b="1" dirty="0" smtClean="0">
              <a:solidFill>
                <a:schemeClr val="bg2">
                  <a:lumMod val="20000"/>
                  <a:lumOff val="80000"/>
                </a:schemeClr>
              </a:solidFill>
              <a:latin typeface="Calibri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80814" y="1434142"/>
            <a:ext cx="5470126" cy="1313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en-US" sz="2400" b="1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Teoretick</a:t>
            </a:r>
            <a:r>
              <a:rPr lang="cs-CZ" sz="24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y předpověděl John </a:t>
            </a:r>
            <a:r>
              <a:rPr lang="cs-CZ" sz="2400" b="1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Michell</a:t>
            </a:r>
            <a:r>
              <a:rPr lang="cs-CZ" sz="24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</a:t>
            </a:r>
          </a:p>
          <a:p>
            <a:pPr>
              <a:defRPr/>
            </a:pPr>
            <a:r>
              <a:rPr lang="cs-CZ" sz="2400" b="1" dirty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</a:t>
            </a:r>
            <a:r>
              <a:rPr lang="cs-CZ" sz="24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   a </a:t>
            </a:r>
            <a:r>
              <a:rPr lang="cs-CZ" sz="2400" b="1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Pierre</a:t>
            </a:r>
            <a:r>
              <a:rPr lang="cs-CZ" sz="24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Simon </a:t>
            </a:r>
            <a:r>
              <a:rPr lang="cs-CZ" sz="2400" b="1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Laplace</a:t>
            </a:r>
            <a:r>
              <a:rPr lang="cs-CZ" sz="24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v roce 1784      </a:t>
            </a:r>
          </a:p>
          <a:p>
            <a:pPr>
              <a:defRPr/>
            </a:pPr>
            <a:r>
              <a:rPr lang="cs-CZ" sz="24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    resp. 1796</a:t>
            </a:r>
          </a:p>
        </p:txBody>
      </p:sp>
      <p:sp>
        <p:nvSpPr>
          <p:cNvPr id="2" name="Obdélník 1"/>
          <p:cNvSpPr/>
          <p:nvPr/>
        </p:nvSpPr>
        <p:spPr bwMode="auto">
          <a:xfrm>
            <a:off x="5650940" y="215021"/>
            <a:ext cx="1312265" cy="1584176"/>
          </a:xfrm>
          <a:prstGeom prst="rect">
            <a:avLst/>
          </a:prstGeom>
          <a:noFill/>
          <a:ln w="19050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/>
            <a:endParaRPr lang="cs-CZ" sz="2000" dirty="0">
              <a:solidFill>
                <a:srgbClr val="CCCCFF"/>
              </a:solidFill>
              <a:latin typeface="Comic Sans MS" pitchFamily="66" charset="0"/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5979096" y="434434"/>
            <a:ext cx="65594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6600" dirty="0" smtClean="0">
                <a:solidFill>
                  <a:schemeClr val="bg1"/>
                </a:solidFill>
              </a:rPr>
              <a:t>?</a:t>
            </a:r>
            <a:endParaRPr lang="cs-CZ" sz="6600" dirty="0">
              <a:solidFill>
                <a:schemeClr val="bg1"/>
              </a:solidFill>
            </a:endParaRPr>
          </a:p>
        </p:txBody>
      </p:sp>
      <p:pic>
        <p:nvPicPr>
          <p:cNvPr id="16" name="Obrázek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357" y="3356992"/>
            <a:ext cx="5060094" cy="295232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ovéPole 16"/>
              <p:cNvSpPr txBox="1"/>
              <p:nvPr/>
            </p:nvSpPr>
            <p:spPr>
              <a:xfrm>
                <a:off x="6309036" y="3059898"/>
                <a:ext cx="2160935" cy="909352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 panose="02040503050406030204" pitchFamily="18" charset="0"/>
                            </a:rPr>
                            <m:t>𝑒𝑠𝑐</m:t>
                          </m:r>
                        </m:sub>
                      </m:sSub>
                      <m:r>
                        <a:rPr lang="cs-CZ" sz="200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cs-CZ" sz="200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cs-CZ" sz="200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cs-CZ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cs-CZ" sz="2000" b="0" i="1" smtClean="0">
                                  <a:latin typeface="Cambria Math" panose="02040503050406030204" pitchFamily="18" charset="0"/>
                                </a:rPr>
                                <m:t>𝐺𝑀</m:t>
                              </m:r>
                            </m:num>
                            <m:den>
                              <m:r>
                                <a:rPr lang="cs-CZ" sz="2000" b="0" i="1" smtClean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den>
                          </m:f>
                        </m:e>
                      </m:rad>
                    </m:oMath>
                  </m:oMathPara>
                </a14:m>
                <a:endParaRPr lang="cs-CZ" sz="2000" dirty="0"/>
              </a:p>
            </p:txBody>
          </p:sp>
        </mc:Choice>
        <mc:Fallback xmlns="">
          <p:sp>
            <p:nvSpPr>
              <p:cNvPr id="17" name="TextovéPole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9036" y="3059898"/>
                <a:ext cx="2160935" cy="909352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9" name="Tabulka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2769122"/>
              </p:ext>
            </p:extLst>
          </p:nvPr>
        </p:nvGraphicFramePr>
        <p:xfrm>
          <a:off x="5801316" y="4543234"/>
          <a:ext cx="3232518" cy="2186175"/>
        </p:xfrm>
        <a:graphic>
          <a:graphicData uri="http://schemas.openxmlformats.org/drawingml/2006/table">
            <a:tbl>
              <a:tblPr firstRow="1" bandRow="1">
                <a:tableStyleId>{E269D01E-BC32-4049-B463-5C60D7B0CCD2}</a:tableStyleId>
              </a:tblPr>
              <a:tblGrid>
                <a:gridCol w="1616259"/>
                <a:gridCol w="1616259"/>
              </a:tblGrid>
              <a:tr h="554700">
                <a:tc>
                  <a:txBody>
                    <a:bodyPr/>
                    <a:lstStyle/>
                    <a:p>
                      <a:r>
                        <a:rPr lang="cs-CZ" sz="1400" dirty="0" smtClean="0"/>
                        <a:t>těleso</a:t>
                      </a:r>
                      <a:endParaRPr lang="cs-CZ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400" dirty="0" smtClean="0"/>
                        <a:t>úniková rychlost </a:t>
                      </a:r>
                      <a:r>
                        <a:rPr lang="en-US" sz="1400" dirty="0" smtClean="0"/>
                        <a:t>[km/s]</a:t>
                      </a:r>
                      <a:endParaRPr lang="cs-CZ" sz="1400" dirty="0"/>
                    </a:p>
                  </a:txBody>
                  <a:tcPr/>
                </a:tc>
              </a:tr>
              <a:tr h="326295">
                <a:tc>
                  <a:txBody>
                    <a:bodyPr/>
                    <a:lstStyle/>
                    <a:p>
                      <a:r>
                        <a:rPr lang="cs-CZ" sz="1400" dirty="0" smtClean="0"/>
                        <a:t>Země</a:t>
                      </a:r>
                      <a:endParaRPr lang="cs-CZ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400" dirty="0" smtClean="0"/>
                        <a:t>11,2</a:t>
                      </a:r>
                      <a:r>
                        <a:rPr lang="cs-CZ" sz="1400" baseline="0" dirty="0" smtClean="0"/>
                        <a:t> </a:t>
                      </a:r>
                      <a:endParaRPr lang="cs-CZ" sz="1400" dirty="0"/>
                    </a:p>
                  </a:txBody>
                  <a:tcPr/>
                </a:tc>
              </a:tr>
              <a:tr h="326295">
                <a:tc>
                  <a:txBody>
                    <a:bodyPr/>
                    <a:lstStyle/>
                    <a:p>
                      <a:r>
                        <a:rPr lang="cs-CZ" sz="1400" dirty="0" smtClean="0"/>
                        <a:t>Měsíc</a:t>
                      </a:r>
                      <a:endParaRPr lang="cs-CZ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400" dirty="0" smtClean="0"/>
                        <a:t>2,4</a:t>
                      </a:r>
                      <a:endParaRPr lang="cs-CZ" sz="1400" dirty="0"/>
                    </a:p>
                  </a:txBody>
                  <a:tcPr/>
                </a:tc>
              </a:tr>
              <a:tr h="326295">
                <a:tc>
                  <a:txBody>
                    <a:bodyPr/>
                    <a:lstStyle/>
                    <a:p>
                      <a:r>
                        <a:rPr lang="cs-CZ" sz="1400" dirty="0" smtClean="0"/>
                        <a:t>Mars</a:t>
                      </a:r>
                      <a:endParaRPr lang="cs-CZ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400" dirty="0" smtClean="0"/>
                        <a:t>5,0</a:t>
                      </a:r>
                      <a:endParaRPr lang="cs-CZ" sz="1400" dirty="0"/>
                    </a:p>
                  </a:txBody>
                  <a:tcPr/>
                </a:tc>
              </a:tr>
              <a:tr h="326295">
                <a:tc>
                  <a:txBody>
                    <a:bodyPr/>
                    <a:lstStyle/>
                    <a:p>
                      <a:r>
                        <a:rPr lang="cs-CZ" sz="1400" dirty="0" smtClean="0"/>
                        <a:t>Jupiter</a:t>
                      </a:r>
                      <a:endParaRPr lang="cs-CZ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400" dirty="0" smtClean="0"/>
                        <a:t>59,5</a:t>
                      </a:r>
                      <a:endParaRPr lang="cs-CZ" sz="1400" dirty="0"/>
                    </a:p>
                  </a:txBody>
                  <a:tcPr/>
                </a:tc>
              </a:tr>
              <a:tr h="326295">
                <a:tc>
                  <a:txBody>
                    <a:bodyPr/>
                    <a:lstStyle/>
                    <a:p>
                      <a:r>
                        <a:rPr lang="cs-CZ" sz="1400" dirty="0" smtClean="0"/>
                        <a:t>Slunce</a:t>
                      </a:r>
                      <a:endParaRPr lang="cs-CZ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400" dirty="0" smtClean="0"/>
                        <a:t>618</a:t>
                      </a:r>
                      <a:endParaRPr lang="cs-CZ" sz="1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4387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175632" y="145772"/>
            <a:ext cx="7132672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cs-CZ" sz="3200" dirty="0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Typická černá díra                 . </a:t>
            </a:r>
            <a:r>
              <a:rPr lang="cs-CZ" sz="3200" dirty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.</a:t>
            </a:r>
            <a:r>
              <a:rPr lang="cs-CZ" sz="3200" dirty="0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 . není černá   </a:t>
            </a:r>
            <a:endParaRPr lang="cs-CZ" sz="3200" dirty="0">
              <a:ln w="12700">
                <a:solidFill>
                  <a:schemeClr val="bg2">
                    <a:lumMod val="20000"/>
                    <a:lumOff val="80000"/>
                  </a:schemeClr>
                </a:solidFill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Calibri" pitchFamily="34" charset="0"/>
            </a:endParaRPr>
          </a:p>
        </p:txBody>
      </p:sp>
      <p:cxnSp>
        <p:nvCxnSpPr>
          <p:cNvPr id="5" name="Přímá spojnice 2"/>
          <p:cNvCxnSpPr/>
          <p:nvPr/>
        </p:nvCxnSpPr>
        <p:spPr>
          <a:xfrm>
            <a:off x="250825" y="692150"/>
            <a:ext cx="2953023" cy="0"/>
          </a:xfrm>
          <a:prstGeom prst="line">
            <a:avLst/>
          </a:prstGeom>
          <a:ln w="41275" cap="rnd">
            <a:solidFill>
              <a:schemeClr val="bg2">
                <a:lumMod val="60000"/>
                <a:lumOff val="40000"/>
              </a:schemeClr>
            </a:soli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844824"/>
            <a:ext cx="7340649" cy="4889618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</p:spPr>
      </p:pic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183679" y="846904"/>
            <a:ext cx="7818306" cy="853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cs-CZ" sz="24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Rotující, nenabitá černá díra s akrečním diskem a s jety relativistických částic</a:t>
            </a:r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6084168" y="6307490"/>
            <a:ext cx="1796033" cy="426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cs-CZ" sz="2000" b="1" dirty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v</a:t>
            </a:r>
            <a:r>
              <a:rPr lang="cs-CZ" sz="20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ize umělcova</a:t>
            </a:r>
          </a:p>
        </p:txBody>
      </p:sp>
    </p:spTree>
    <p:extLst>
      <p:ext uri="{BB962C8B-B14F-4D97-AF65-F5344CB8AC3E}">
        <p14:creationId xmlns:p14="http://schemas.microsoft.com/office/powerpoint/2010/main" val="226966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175632" y="145772"/>
            <a:ext cx="4684400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en-US" sz="3200" dirty="0" err="1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Druh</a:t>
            </a:r>
            <a:r>
              <a:rPr lang="cs-CZ" sz="3200" dirty="0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y černých děr</a:t>
            </a:r>
            <a:endParaRPr lang="cs-CZ" sz="3200" dirty="0">
              <a:ln w="12700">
                <a:solidFill>
                  <a:schemeClr val="bg2">
                    <a:lumMod val="20000"/>
                    <a:lumOff val="80000"/>
                  </a:schemeClr>
                </a:solidFill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Calibri" pitchFamily="34" charset="0"/>
            </a:endParaRPr>
          </a:p>
        </p:txBody>
      </p:sp>
      <p:cxnSp>
        <p:nvCxnSpPr>
          <p:cNvPr id="5" name="Přímá spojnice 2"/>
          <p:cNvCxnSpPr/>
          <p:nvPr/>
        </p:nvCxnSpPr>
        <p:spPr>
          <a:xfrm>
            <a:off x="250825" y="692150"/>
            <a:ext cx="3025031" cy="0"/>
          </a:xfrm>
          <a:prstGeom prst="line">
            <a:avLst/>
          </a:prstGeom>
          <a:ln w="41275" cap="rnd">
            <a:solidFill>
              <a:schemeClr val="bg2">
                <a:lumMod val="60000"/>
                <a:lumOff val="40000"/>
              </a:schemeClr>
            </a:soli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3543899" y="788315"/>
            <a:ext cx="4648489" cy="1230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cs-CZ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Hvězdné</a:t>
            </a:r>
          </a:p>
          <a:p>
            <a:pPr>
              <a:defRPr/>
            </a:pPr>
            <a:r>
              <a:rPr lang="cs-CZ" b="1" dirty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</a:t>
            </a:r>
            <a:r>
              <a:rPr lang="cs-CZ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   - gravitační kolaps hvězdy</a:t>
            </a:r>
          </a:p>
          <a:p>
            <a:pPr>
              <a:defRPr/>
            </a:pPr>
            <a:r>
              <a:rPr lang="cs-CZ" b="1" dirty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</a:t>
            </a:r>
            <a:r>
              <a:rPr lang="cs-CZ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   - typická hmotnost 3-30 M</a:t>
            </a:r>
            <a:r>
              <a:rPr lang="cs-CZ" b="1" baseline="-250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S</a:t>
            </a: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97780" y="3182293"/>
            <a:ext cx="3560497" cy="933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cs-CZ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Galaktické</a:t>
            </a:r>
          </a:p>
          <a:p>
            <a:pPr>
              <a:defRPr/>
            </a:pPr>
            <a:r>
              <a:rPr lang="cs-CZ" b="1" dirty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</a:t>
            </a:r>
            <a:r>
              <a:rPr lang="cs-CZ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   - tvoří aktivní galaktické jádro</a:t>
            </a:r>
          </a:p>
          <a:p>
            <a:pPr>
              <a:defRPr/>
            </a:pPr>
            <a:r>
              <a:rPr lang="cs-CZ" b="1" dirty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</a:t>
            </a:r>
            <a:r>
              <a:rPr lang="cs-CZ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   - typická hmotnost 10</a:t>
            </a:r>
            <a:r>
              <a:rPr lang="cs-CZ" b="1" baseline="300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6</a:t>
            </a:r>
            <a:r>
              <a:rPr lang="cs-CZ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– 10</a:t>
            </a:r>
            <a:r>
              <a:rPr lang="cs-CZ" b="1" baseline="300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10</a:t>
            </a:r>
            <a:r>
              <a:rPr lang="cs-CZ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M</a:t>
            </a:r>
            <a:r>
              <a:rPr lang="cs-CZ" b="1" baseline="-250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S</a:t>
            </a: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5615608" y="4626335"/>
            <a:ext cx="3528392" cy="628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cs-CZ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Primordiální</a:t>
            </a:r>
          </a:p>
          <a:p>
            <a:pPr>
              <a:defRPr/>
            </a:pPr>
            <a:r>
              <a:rPr lang="cs-CZ" b="1" dirty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</a:t>
            </a:r>
            <a:r>
              <a:rPr lang="cs-CZ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   - vznik v horkém raném vesmíru</a:t>
            </a:r>
          </a:p>
          <a:p>
            <a:pPr>
              <a:defRPr/>
            </a:pPr>
            <a:endParaRPr lang="cs-CZ" b="1" dirty="0" smtClean="0">
              <a:solidFill>
                <a:schemeClr val="bg2">
                  <a:lumMod val="20000"/>
                  <a:lumOff val="80000"/>
                </a:schemeClr>
              </a:solidFill>
              <a:latin typeface="Calibri" pitchFamily="34" charset="0"/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3" y="2276872"/>
            <a:ext cx="3168353" cy="2091608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</p:spPr>
      </p:pic>
      <p:pic>
        <p:nvPicPr>
          <p:cNvPr id="10" name="Obrázek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8276" y="2276871"/>
            <a:ext cx="1993843" cy="2099517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</p:spPr>
      </p:pic>
      <p:pic>
        <p:nvPicPr>
          <p:cNvPr id="11" name="Obrázek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825" y="915297"/>
            <a:ext cx="2737001" cy="1937796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</p:spPr>
      </p:pic>
      <p:pic>
        <p:nvPicPr>
          <p:cNvPr id="1026" name="Picture 2" descr="Colliding-neutron-stars-produce-gol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632" y="4725144"/>
            <a:ext cx="3482645" cy="1960392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bdélník 1"/>
          <p:cNvSpPr/>
          <p:nvPr/>
        </p:nvSpPr>
        <p:spPr>
          <a:xfrm>
            <a:off x="1570541" y="6475562"/>
            <a:ext cx="212109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100" dirty="0" err="1">
                <a:solidFill>
                  <a:schemeClr val="bg1"/>
                </a:solidFill>
                <a:latin typeface="Open Sans"/>
              </a:rPr>
              <a:t>Credit</a:t>
            </a:r>
            <a:r>
              <a:rPr lang="cs-CZ" sz="1100" dirty="0">
                <a:solidFill>
                  <a:schemeClr val="bg1"/>
                </a:solidFill>
                <a:latin typeface="Open Sans"/>
              </a:rPr>
              <a:t>: NASA/</a:t>
            </a:r>
            <a:r>
              <a:rPr lang="cs-CZ" sz="1100" dirty="0" err="1">
                <a:solidFill>
                  <a:schemeClr val="bg1"/>
                </a:solidFill>
                <a:latin typeface="Open Sans"/>
              </a:rPr>
              <a:t>Swift</a:t>
            </a:r>
            <a:r>
              <a:rPr lang="cs-CZ" sz="1100" dirty="0">
                <a:solidFill>
                  <a:schemeClr val="bg1"/>
                </a:solidFill>
                <a:latin typeface="Open Sans"/>
              </a:rPr>
              <a:t>/Dana </a:t>
            </a:r>
            <a:r>
              <a:rPr lang="cs-CZ" sz="1100" dirty="0" err="1">
                <a:solidFill>
                  <a:schemeClr val="bg1"/>
                </a:solidFill>
                <a:latin typeface="Open Sans"/>
              </a:rPr>
              <a:t>Berry</a:t>
            </a:r>
            <a:endParaRPr lang="cs-CZ" sz="1100" dirty="0">
              <a:solidFill>
                <a:schemeClr val="bg1"/>
              </a:solidFill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3923926" y="5531008"/>
            <a:ext cx="4392489" cy="944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cs-CZ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Kolizní černé díry</a:t>
            </a:r>
          </a:p>
          <a:p>
            <a:pPr>
              <a:defRPr/>
            </a:pPr>
            <a:r>
              <a:rPr lang="cs-CZ" b="1" dirty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</a:t>
            </a:r>
            <a:r>
              <a:rPr lang="cs-CZ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   - srážka jiných černých děr nebo  </a:t>
            </a:r>
          </a:p>
          <a:p>
            <a:pPr>
              <a:defRPr/>
            </a:pPr>
            <a:r>
              <a:rPr lang="cs-CZ" b="1" dirty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</a:t>
            </a:r>
            <a:r>
              <a:rPr lang="cs-CZ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     neutronových hvězd</a:t>
            </a:r>
          </a:p>
        </p:txBody>
      </p:sp>
    </p:spTree>
    <p:extLst>
      <p:ext uri="{BB962C8B-B14F-4D97-AF65-F5344CB8AC3E}">
        <p14:creationId xmlns:p14="http://schemas.microsoft.com/office/powerpoint/2010/main" val="1559514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2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2852936"/>
            <a:ext cx="9144000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38100" dir="2700000" sx="1000" sy="1000" algn="tl" rotWithShape="0">
              <a:prstClr val="black">
                <a:alpha val="9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3d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cs-CZ" sz="5400" dirty="0" smtClean="0">
                <a:ln w="12700">
                  <a:solidFill>
                    <a:schemeClr val="bg2">
                      <a:lumMod val="40000"/>
                      <a:lumOff val="60000"/>
                    </a:schemeClr>
                  </a:solidFill>
                </a:ln>
                <a:solidFill>
                  <a:schemeClr val="tx1"/>
                </a:solidFill>
                <a:effectLst>
                  <a:glow rad="596900">
                    <a:schemeClr val="accent2">
                      <a:lumMod val="75000"/>
                      <a:alpha val="71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Pozorování černých děr</a:t>
            </a:r>
          </a:p>
        </p:txBody>
      </p:sp>
    </p:spTree>
    <p:extLst>
      <p:ext uri="{BB962C8B-B14F-4D97-AF65-F5344CB8AC3E}">
        <p14:creationId xmlns:p14="http://schemas.microsoft.com/office/powerpoint/2010/main" val="716329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631" y="2581934"/>
            <a:ext cx="5116449" cy="3943410"/>
          </a:xfrm>
          <a:prstGeom prst="rect">
            <a:avLst/>
          </a:prstGeom>
          <a:ln w="6350">
            <a:solidFill>
              <a:schemeClr val="bg1">
                <a:lumMod val="50000"/>
              </a:schemeClr>
            </a:solidFill>
          </a:ln>
        </p:spPr>
      </p:pic>
      <p:cxnSp>
        <p:nvCxnSpPr>
          <p:cNvPr id="6" name="Přímá spojnice se šipkou 5"/>
          <p:cNvCxnSpPr/>
          <p:nvPr/>
        </p:nvCxnSpPr>
        <p:spPr>
          <a:xfrm flipV="1">
            <a:off x="2240826" y="3818545"/>
            <a:ext cx="1055717" cy="555852"/>
          </a:xfrm>
          <a:prstGeom prst="straightConnector1">
            <a:avLst/>
          </a:prstGeom>
          <a:ln w="15875">
            <a:solidFill>
              <a:schemeClr val="bg1"/>
            </a:solidFill>
            <a:headEnd type="arrow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ovéPole 8"/>
          <p:cNvSpPr txBox="1"/>
          <p:nvPr/>
        </p:nvSpPr>
        <p:spPr>
          <a:xfrm>
            <a:off x="3296543" y="3501008"/>
            <a:ext cx="15798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Cygnus X-1</a:t>
            </a:r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175632" y="145772"/>
            <a:ext cx="4684400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cs-CZ" sz="3200" dirty="0" err="1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Cygnus</a:t>
            </a:r>
            <a:r>
              <a:rPr lang="cs-CZ" sz="3200" dirty="0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 X-1</a:t>
            </a:r>
            <a:endParaRPr lang="cs-CZ" sz="3200" dirty="0">
              <a:ln w="12700">
                <a:solidFill>
                  <a:schemeClr val="bg2">
                    <a:lumMod val="20000"/>
                    <a:lumOff val="80000"/>
                  </a:schemeClr>
                </a:solidFill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Calibri" pitchFamily="34" charset="0"/>
            </a:endParaRPr>
          </a:p>
        </p:txBody>
      </p:sp>
      <p:cxnSp>
        <p:nvCxnSpPr>
          <p:cNvPr id="11" name="Přímá spojnice 2"/>
          <p:cNvCxnSpPr/>
          <p:nvPr/>
        </p:nvCxnSpPr>
        <p:spPr>
          <a:xfrm>
            <a:off x="250825" y="692150"/>
            <a:ext cx="1872903" cy="0"/>
          </a:xfrm>
          <a:prstGeom prst="line">
            <a:avLst/>
          </a:prstGeom>
          <a:ln w="41275" cap="rnd">
            <a:solidFill>
              <a:schemeClr val="bg2">
                <a:lumMod val="60000"/>
                <a:lumOff val="40000"/>
              </a:schemeClr>
            </a:soli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180979" y="972606"/>
            <a:ext cx="5412251" cy="1577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cs-CZ" sz="24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Kandidát na černou díru od roku 1964</a:t>
            </a: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cs-CZ" sz="24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Součást binárního systému</a:t>
            </a: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cs-CZ" sz="24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Hmotnost 15</a:t>
            </a:r>
            <a:r>
              <a:rPr lang="en-US" sz="24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</a:t>
            </a:r>
            <a:r>
              <a:rPr lang="cs-CZ" sz="24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M</a:t>
            </a:r>
            <a:r>
              <a:rPr lang="cs-CZ" sz="2400" baseline="-250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S</a:t>
            </a:r>
            <a:r>
              <a:rPr lang="cs-CZ" sz="24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, vzdálenost 6000 </a:t>
            </a:r>
            <a:r>
              <a:rPr lang="cs-CZ" sz="2400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ly</a:t>
            </a:r>
            <a:r>
              <a:rPr lang="cs-CZ" sz="24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, rotace 800× za sekundu</a:t>
            </a:r>
          </a:p>
        </p:txBody>
      </p:sp>
      <p:pic>
        <p:nvPicPr>
          <p:cNvPr id="14" name="Obrázek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595" y="1930366"/>
            <a:ext cx="3052479" cy="2472508"/>
          </a:xfrm>
          <a:prstGeom prst="rect">
            <a:avLst/>
          </a:prstGeom>
          <a:ln w="6350">
            <a:solidFill>
              <a:schemeClr val="bg1">
                <a:lumMod val="50000"/>
              </a:schemeClr>
            </a:solidFill>
          </a:ln>
        </p:spPr>
      </p:pic>
      <p:sp>
        <p:nvSpPr>
          <p:cNvPr id="15" name="AutoShape 2" descr="VÃ½sledek obrÃ¡zku pro cygnus X-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pic>
        <p:nvPicPr>
          <p:cNvPr id="16" name="Obrázek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196904"/>
            <a:ext cx="2331343" cy="1551403"/>
          </a:xfrm>
          <a:prstGeom prst="rect">
            <a:avLst/>
          </a:prstGeom>
          <a:ln w="6350">
            <a:solidFill>
              <a:schemeClr val="bg1">
                <a:lumMod val="50000"/>
              </a:schemeClr>
            </a:solidFill>
          </a:ln>
        </p:spPr>
      </p:pic>
      <p:pic>
        <p:nvPicPr>
          <p:cNvPr id="1026" name="Picture 2" descr="https://space.skyrocket.de/img_lau/aerobee_hi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3213" y="4968733"/>
            <a:ext cx="2957219" cy="1574720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8"/>
          <p:cNvSpPr>
            <a:spLocks noChangeArrowheads="1"/>
          </p:cNvSpPr>
          <p:nvPr/>
        </p:nvSpPr>
        <p:spPr bwMode="auto">
          <a:xfrm>
            <a:off x="5436096" y="6522741"/>
            <a:ext cx="1216847" cy="255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US" sz="1200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raketa</a:t>
            </a:r>
            <a:r>
              <a:rPr lang="en-US" sz="12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</a:t>
            </a:r>
            <a:r>
              <a:rPr lang="en-US" sz="1200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Aerobee</a:t>
            </a:r>
            <a:endParaRPr lang="cs-CZ" sz="1200" dirty="0" smtClean="0">
              <a:solidFill>
                <a:schemeClr val="bg2">
                  <a:lumMod val="20000"/>
                  <a:lumOff val="80000"/>
                </a:schemeClr>
              </a:solidFill>
              <a:latin typeface="Calibri" pitchFamily="34" charset="0"/>
            </a:endParaRPr>
          </a:p>
        </p:txBody>
      </p:sp>
      <p:sp>
        <p:nvSpPr>
          <p:cNvPr id="18" name="Rectangle 8"/>
          <p:cNvSpPr>
            <a:spLocks noChangeArrowheads="1"/>
          </p:cNvSpPr>
          <p:nvPr/>
        </p:nvSpPr>
        <p:spPr bwMode="auto">
          <a:xfrm>
            <a:off x="5691849" y="4434791"/>
            <a:ext cx="3253970" cy="255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cs-CZ" sz="1200" dirty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r</a:t>
            </a:r>
            <a:r>
              <a:rPr lang="cs-CZ" sz="12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entgenový snímek pořízený observatoří Chandra</a:t>
            </a:r>
          </a:p>
        </p:txBody>
      </p:sp>
    </p:spTree>
    <p:extLst>
      <p:ext uri="{BB962C8B-B14F-4D97-AF65-F5344CB8AC3E}">
        <p14:creationId xmlns:p14="http://schemas.microsoft.com/office/powerpoint/2010/main" val="3023734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175632" y="145772"/>
            <a:ext cx="4684400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cs-CZ" sz="3200" dirty="0" err="1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Sagittarius</a:t>
            </a:r>
            <a:r>
              <a:rPr lang="cs-CZ" sz="3200" dirty="0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 A</a:t>
            </a:r>
            <a:endParaRPr lang="cs-CZ" sz="3200" dirty="0">
              <a:ln w="12700">
                <a:solidFill>
                  <a:schemeClr val="bg2">
                    <a:lumMod val="20000"/>
                    <a:lumOff val="80000"/>
                  </a:schemeClr>
                </a:solidFill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Calibri" pitchFamily="34" charset="0"/>
            </a:endParaRPr>
          </a:p>
        </p:txBody>
      </p:sp>
      <p:cxnSp>
        <p:nvCxnSpPr>
          <p:cNvPr id="5" name="Přímá spojnice 2"/>
          <p:cNvCxnSpPr/>
          <p:nvPr/>
        </p:nvCxnSpPr>
        <p:spPr>
          <a:xfrm>
            <a:off x="250825" y="692150"/>
            <a:ext cx="2160935" cy="0"/>
          </a:xfrm>
          <a:prstGeom prst="line">
            <a:avLst/>
          </a:prstGeom>
          <a:ln w="41275" cap="rnd">
            <a:solidFill>
              <a:schemeClr val="bg2">
                <a:lumMod val="60000"/>
                <a:lumOff val="40000"/>
              </a:schemeClr>
            </a:soli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Skupina 8"/>
          <p:cNvGrpSpPr/>
          <p:nvPr/>
        </p:nvGrpSpPr>
        <p:grpSpPr>
          <a:xfrm>
            <a:off x="395536" y="2541611"/>
            <a:ext cx="2797832" cy="4102343"/>
            <a:chOff x="395536" y="2541611"/>
            <a:chExt cx="2797832" cy="4102343"/>
          </a:xfrm>
        </p:grpSpPr>
        <p:pic>
          <p:nvPicPr>
            <p:cNvPr id="3" name="Obrázek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536" y="2541611"/>
              <a:ext cx="2797832" cy="4102343"/>
            </a:xfrm>
            <a:prstGeom prst="rect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</p:pic>
        <p:cxnSp>
          <p:nvCxnSpPr>
            <p:cNvPr id="7" name="Přímá spojnice se šipkou 6"/>
            <p:cNvCxnSpPr/>
            <p:nvPr/>
          </p:nvCxnSpPr>
          <p:spPr>
            <a:xfrm>
              <a:off x="2267744" y="2924318"/>
              <a:ext cx="288032" cy="297783"/>
            </a:xfrm>
            <a:prstGeom prst="straightConnector1">
              <a:avLst/>
            </a:prstGeom>
            <a:ln w="22225">
              <a:solidFill>
                <a:schemeClr val="bg1"/>
              </a:solidFill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ovéPole 9"/>
            <p:cNvSpPr txBox="1"/>
            <p:nvPr/>
          </p:nvSpPr>
          <p:spPr>
            <a:xfrm>
              <a:off x="2411760" y="3235476"/>
              <a:ext cx="7444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err="1" smtClean="0">
                  <a:solidFill>
                    <a:schemeClr val="bg1"/>
                  </a:solidFill>
                </a:rPr>
                <a:t>Sgr</a:t>
              </a:r>
              <a:r>
                <a:rPr lang="cs-CZ" dirty="0" smtClean="0">
                  <a:solidFill>
                    <a:schemeClr val="bg1"/>
                  </a:solidFill>
                </a:rPr>
                <a:t> A</a:t>
              </a:r>
              <a:endParaRPr lang="cs-CZ" dirty="0">
                <a:solidFill>
                  <a:schemeClr val="bg1"/>
                </a:solidFill>
              </a:endParaRPr>
            </a:p>
          </p:txBody>
        </p:sp>
      </p:grp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258044" y="896308"/>
            <a:ext cx="5412251" cy="1577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cs-CZ" sz="20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Černá díra v jádru naší galaxie</a:t>
            </a: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cs-CZ" sz="20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Hmotnost: 4 miliony M</a:t>
            </a:r>
            <a:r>
              <a:rPr lang="cs-CZ" sz="2000" b="1" baseline="-250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S</a:t>
            </a: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cs-CZ" sz="20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Vzdálenost od Slunce:  26 000 </a:t>
            </a:r>
            <a:r>
              <a:rPr lang="cs-CZ" sz="2000" b="1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ly</a:t>
            </a:r>
            <a:endParaRPr lang="cs-CZ" sz="2000" b="1" dirty="0" smtClean="0">
              <a:solidFill>
                <a:schemeClr val="bg2">
                  <a:lumMod val="20000"/>
                  <a:lumOff val="80000"/>
                </a:schemeClr>
              </a:solidFill>
              <a:latin typeface="Calibri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cs-CZ" sz="20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Průměr horizontu: 12 milionů km</a:t>
            </a: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3346" y="2729089"/>
            <a:ext cx="3914865" cy="3914865"/>
          </a:xfrm>
          <a:prstGeom prst="rect">
            <a:avLst/>
          </a:prstGeom>
          <a:ln w="6350">
            <a:solidFill>
              <a:schemeClr val="bg1">
                <a:lumMod val="50000"/>
              </a:schemeClr>
            </a:solidFill>
          </a:ln>
        </p:spPr>
      </p:pic>
      <p:pic>
        <p:nvPicPr>
          <p:cNvPr id="6" name="Animation of the orbit of the star S2 around the galactic centre black hol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563346" y="260648"/>
            <a:ext cx="3916340" cy="2202941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</p:spPr>
      </p:pic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7308304" y="6332127"/>
            <a:ext cx="1475656" cy="288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cs-CZ" sz="12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Zdroj: Chandra</a:t>
            </a:r>
          </a:p>
        </p:txBody>
      </p:sp>
    </p:spTree>
    <p:extLst>
      <p:ext uri="{BB962C8B-B14F-4D97-AF65-F5344CB8AC3E}">
        <p14:creationId xmlns:p14="http://schemas.microsoft.com/office/powerpoint/2010/main" val="1366507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175632" y="145772"/>
            <a:ext cx="4900424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en-US" sz="3200" dirty="0" err="1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Detekce</a:t>
            </a:r>
            <a:r>
              <a:rPr lang="en-US" sz="3200" dirty="0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 </a:t>
            </a:r>
            <a:r>
              <a:rPr lang="cs-CZ" sz="3200" dirty="0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gravitačních vln</a:t>
            </a:r>
            <a:endParaRPr lang="cs-CZ" sz="3200" dirty="0">
              <a:ln w="12700">
                <a:solidFill>
                  <a:schemeClr val="bg2">
                    <a:lumMod val="20000"/>
                    <a:lumOff val="80000"/>
                  </a:schemeClr>
                </a:solidFill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Calibri" pitchFamily="34" charset="0"/>
            </a:endParaRPr>
          </a:p>
        </p:txBody>
      </p:sp>
      <p:cxnSp>
        <p:nvCxnSpPr>
          <p:cNvPr id="5" name="Přímá spojnice 2"/>
          <p:cNvCxnSpPr/>
          <p:nvPr/>
        </p:nvCxnSpPr>
        <p:spPr>
          <a:xfrm>
            <a:off x="250825" y="692150"/>
            <a:ext cx="4033143" cy="0"/>
          </a:xfrm>
          <a:prstGeom prst="line">
            <a:avLst/>
          </a:prstGeom>
          <a:ln w="41275" cap="rnd">
            <a:solidFill>
              <a:schemeClr val="bg2">
                <a:lumMod val="60000"/>
                <a:lumOff val="40000"/>
              </a:schemeClr>
            </a:soli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AutoShape 4" descr="Image result for ligo livingst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pic>
        <p:nvPicPr>
          <p:cNvPr id="1030" name="Picture 6" descr="Related imag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509120"/>
            <a:ext cx="2029995" cy="2023160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</p:pic>
      <p:pic>
        <p:nvPicPr>
          <p:cNvPr id="1032" name="Picture 8" descr="Image result for ligo hanfor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7578" y="4509120"/>
            <a:ext cx="2769003" cy="2023160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</p:pic>
      <p:pic>
        <p:nvPicPr>
          <p:cNvPr id="1034" name="Picture 10" descr="Image result for virgo gravitational wave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0586" y="1406133"/>
            <a:ext cx="3527673" cy="2322838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</p:pic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258044" y="896309"/>
            <a:ext cx="5412251" cy="444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cs-CZ" sz="20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Gravitační interferometry LIGO a </a:t>
            </a:r>
            <a:r>
              <a:rPr lang="cs-CZ" sz="2000" b="1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VIRGO</a:t>
            </a:r>
            <a:endParaRPr lang="cs-CZ" sz="2000" b="1" dirty="0" smtClean="0">
              <a:solidFill>
                <a:schemeClr val="bg2">
                  <a:lumMod val="20000"/>
                  <a:lumOff val="80000"/>
                </a:schemeClr>
              </a:solidFill>
              <a:latin typeface="Calibri" pitchFamily="34" charset="0"/>
            </a:endParaRP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3851920" y="6532280"/>
            <a:ext cx="1584175" cy="288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cs-CZ" sz="12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LIGO (</a:t>
            </a:r>
            <a:r>
              <a:rPr lang="cs-CZ" sz="1200" b="1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Hanford</a:t>
            </a:r>
            <a:r>
              <a:rPr lang="cs-CZ" sz="12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, USA)</a:t>
            </a: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6876256" y="6532280"/>
            <a:ext cx="1700361" cy="288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cs-CZ" sz="12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LIGO (</a:t>
            </a:r>
            <a:r>
              <a:rPr lang="cs-CZ" sz="1200" b="1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Livingston</a:t>
            </a:r>
            <a:r>
              <a:rPr lang="cs-CZ" sz="12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, USA)</a:t>
            </a: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5364088" y="3728971"/>
            <a:ext cx="1700361" cy="288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cs-CZ" sz="1200" b="1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VIRGO</a:t>
            </a:r>
            <a:r>
              <a:rPr lang="cs-CZ" sz="12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(Itálie)</a:t>
            </a:r>
          </a:p>
        </p:txBody>
      </p:sp>
      <p:graphicFrame>
        <p:nvGraphicFramePr>
          <p:cNvPr id="3" name="Tabul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0599283"/>
              </p:ext>
            </p:extLst>
          </p:nvPr>
        </p:nvGraphicFramePr>
        <p:xfrm>
          <a:off x="330086" y="5099720"/>
          <a:ext cx="2592288" cy="14325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296144"/>
                <a:gridCol w="1296144"/>
              </a:tblGrid>
              <a:tr h="374144">
                <a:tc>
                  <a:txBody>
                    <a:bodyPr/>
                    <a:lstStyle/>
                    <a:p>
                      <a:pPr algn="ctr"/>
                      <a:r>
                        <a:rPr lang="cs-CZ" sz="1400" dirty="0" smtClean="0"/>
                        <a:t>kolidující objekty</a:t>
                      </a:r>
                      <a:endParaRPr lang="cs-CZ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 smtClean="0"/>
                        <a:t>počet událostí</a:t>
                      </a:r>
                      <a:endParaRPr lang="cs-CZ" sz="1400" dirty="0"/>
                    </a:p>
                  </a:txBody>
                  <a:tcPr/>
                </a:tc>
              </a:tr>
              <a:tr h="264247">
                <a:tc>
                  <a:txBody>
                    <a:bodyPr/>
                    <a:lstStyle/>
                    <a:p>
                      <a:pPr algn="ctr"/>
                      <a:r>
                        <a:rPr lang="cs-CZ" sz="1400" dirty="0" err="1" smtClean="0"/>
                        <a:t>BH-BH</a:t>
                      </a:r>
                      <a:endParaRPr lang="cs-CZ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 smtClean="0"/>
                        <a:t>13</a:t>
                      </a:r>
                      <a:endParaRPr lang="cs-CZ" sz="1400" dirty="0"/>
                    </a:p>
                  </a:txBody>
                  <a:tcPr/>
                </a:tc>
              </a:tr>
              <a:tr h="264247">
                <a:tc>
                  <a:txBody>
                    <a:bodyPr/>
                    <a:lstStyle/>
                    <a:p>
                      <a:pPr algn="ctr"/>
                      <a:r>
                        <a:rPr lang="cs-CZ" sz="1400" dirty="0" smtClean="0"/>
                        <a:t>NS-NS</a:t>
                      </a:r>
                      <a:endParaRPr lang="cs-CZ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 smtClean="0"/>
                        <a:t>2</a:t>
                      </a:r>
                      <a:endParaRPr lang="cs-CZ" sz="1400" dirty="0"/>
                    </a:p>
                  </a:txBody>
                  <a:tcPr/>
                </a:tc>
              </a:tr>
              <a:tr h="264247">
                <a:tc>
                  <a:txBody>
                    <a:bodyPr/>
                    <a:lstStyle/>
                    <a:p>
                      <a:pPr algn="ctr"/>
                      <a:r>
                        <a:rPr lang="cs-CZ" sz="1400" dirty="0" smtClean="0"/>
                        <a:t>NS-</a:t>
                      </a:r>
                      <a:r>
                        <a:rPr lang="cs-CZ" sz="1400" dirty="0" err="1" smtClean="0"/>
                        <a:t>BH</a:t>
                      </a:r>
                      <a:endParaRPr lang="cs-CZ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 smtClean="0"/>
                        <a:t>1</a:t>
                      </a:r>
                      <a:endParaRPr lang="cs-CZ" sz="14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Two Black Holes Merge into One_Segment_0_x26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68241" y="1316287"/>
            <a:ext cx="4799357" cy="2879614"/>
          </a:xfrm>
          <a:prstGeom prst="rect">
            <a:avLst/>
          </a:prstGeom>
          <a:ln w="12700"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960008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www.ligo.org/detections/images/GWTC1-poste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2656"/>
            <a:ext cx="9144000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6812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175632" y="145772"/>
            <a:ext cx="5424908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en-US" sz="3200" dirty="0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Event Horizon Telescope</a:t>
            </a:r>
            <a:r>
              <a:rPr lang="cs-CZ" sz="3200" dirty="0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 (</a:t>
            </a:r>
            <a:r>
              <a:rPr lang="cs-CZ" sz="3200" dirty="0" err="1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EHT</a:t>
            </a:r>
            <a:r>
              <a:rPr lang="cs-CZ" sz="3200" dirty="0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)</a:t>
            </a:r>
            <a:endParaRPr lang="cs-CZ" sz="3200" dirty="0">
              <a:ln w="12700">
                <a:solidFill>
                  <a:schemeClr val="bg2">
                    <a:lumMod val="20000"/>
                    <a:lumOff val="80000"/>
                  </a:schemeClr>
                </a:solidFill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Calibri" pitchFamily="34" charset="0"/>
            </a:endParaRPr>
          </a:p>
        </p:txBody>
      </p:sp>
      <p:cxnSp>
        <p:nvCxnSpPr>
          <p:cNvPr id="5" name="Přímá spojnice 2"/>
          <p:cNvCxnSpPr/>
          <p:nvPr/>
        </p:nvCxnSpPr>
        <p:spPr>
          <a:xfrm>
            <a:off x="250825" y="692150"/>
            <a:ext cx="5041255" cy="546"/>
          </a:xfrm>
          <a:prstGeom prst="line">
            <a:avLst/>
          </a:prstGeom>
          <a:ln w="41275" cap="rnd">
            <a:solidFill>
              <a:schemeClr val="bg2">
                <a:lumMod val="60000"/>
                <a:lumOff val="40000"/>
              </a:schemeClr>
            </a:soli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107504" y="851010"/>
            <a:ext cx="8775738" cy="465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en-US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VLBI</a:t>
            </a:r>
            <a:r>
              <a:rPr lang="en-US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– Very Long Baseline Interferometry</a:t>
            </a:r>
            <a:endParaRPr lang="cs-CZ" dirty="0" smtClean="0">
              <a:solidFill>
                <a:schemeClr val="bg2">
                  <a:lumMod val="20000"/>
                  <a:lumOff val="80000"/>
                </a:schemeClr>
              </a:solidFill>
              <a:latin typeface="Calibri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cs-CZ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EHT</a:t>
            </a:r>
            <a:r>
              <a:rPr lang="cs-CZ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tvoří 8 radioteleskopů: ALMA, Apex, </a:t>
            </a:r>
            <a:r>
              <a:rPr lang="cs-CZ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IRAM</a:t>
            </a:r>
            <a:r>
              <a:rPr lang="cs-CZ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, James </a:t>
            </a:r>
            <a:r>
              <a:rPr lang="cs-CZ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Clerk</a:t>
            </a:r>
            <a:r>
              <a:rPr lang="cs-CZ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Maxwell </a:t>
            </a:r>
            <a:r>
              <a:rPr lang="cs-CZ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Telescope</a:t>
            </a:r>
            <a:r>
              <a:rPr lang="cs-CZ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, </a:t>
            </a:r>
            <a:r>
              <a:rPr lang="cs-CZ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Submillimeter</a:t>
            </a:r>
            <a:r>
              <a:rPr lang="cs-CZ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</a:t>
            </a:r>
            <a:r>
              <a:rPr lang="cs-CZ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Array</a:t>
            </a:r>
            <a:r>
              <a:rPr lang="cs-CZ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, </a:t>
            </a:r>
            <a:r>
              <a:rPr lang="cs-CZ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Submillimeter</a:t>
            </a:r>
            <a:r>
              <a:rPr lang="cs-CZ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</a:t>
            </a:r>
            <a:r>
              <a:rPr lang="cs-CZ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Telescope</a:t>
            </a:r>
            <a:r>
              <a:rPr lang="cs-CZ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, </a:t>
            </a:r>
            <a:r>
              <a:rPr lang="cs-CZ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South</a:t>
            </a:r>
            <a:r>
              <a:rPr lang="cs-CZ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Pole </a:t>
            </a:r>
            <a:r>
              <a:rPr lang="cs-CZ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Telescope</a:t>
            </a:r>
            <a:r>
              <a:rPr lang="cs-CZ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</a:t>
            </a:r>
          </a:p>
        </p:txBody>
      </p:sp>
      <p:pic>
        <p:nvPicPr>
          <p:cNvPr id="1030" name="Picture 6" descr="LMT in sunse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0540" y="1881019"/>
            <a:ext cx="3282702" cy="2187921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JCM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2178" y="4368514"/>
            <a:ext cx="2466464" cy="2045953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ALM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9808" y="4397818"/>
            <a:ext cx="3303130" cy="2163551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outh Pole Telescop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8182" y="2216095"/>
            <a:ext cx="2470460" cy="1852845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656" y="2228279"/>
            <a:ext cx="2548395" cy="4061627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</p:spPr>
      </p:pic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2847772" y="4068940"/>
            <a:ext cx="1584176" cy="29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US" sz="10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South Pole Telescope</a:t>
            </a:r>
            <a:endParaRPr lang="cs-CZ" sz="1000" dirty="0" smtClean="0">
              <a:solidFill>
                <a:schemeClr val="bg2">
                  <a:lumMod val="20000"/>
                  <a:lumOff val="80000"/>
                </a:schemeClr>
              </a:solidFill>
              <a:latin typeface="Calibri" pitchFamily="34" charset="0"/>
            </a:endParaRPr>
          </a:p>
        </p:txBody>
      </p:sp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5508104" y="4068939"/>
            <a:ext cx="3096344" cy="29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US" sz="10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Large </a:t>
            </a:r>
            <a:r>
              <a:rPr lang="en-US" sz="1000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Mi</a:t>
            </a:r>
            <a:r>
              <a:rPr lang="cs-CZ" sz="10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l</a:t>
            </a:r>
            <a:r>
              <a:rPr lang="en-US" sz="1000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limeter</a:t>
            </a:r>
            <a:r>
              <a:rPr lang="en-US" sz="10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Telescope “Alfonso Serrano” (Mexico)</a:t>
            </a:r>
            <a:endParaRPr lang="cs-CZ" sz="1000" dirty="0" smtClean="0">
              <a:solidFill>
                <a:schemeClr val="bg2">
                  <a:lumMod val="20000"/>
                  <a:lumOff val="80000"/>
                </a:schemeClr>
              </a:solidFill>
              <a:latin typeface="Calibri" pitchFamily="34" charset="0"/>
            </a:endParaRP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2847772" y="6626531"/>
            <a:ext cx="2510870" cy="29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US" sz="10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James Clerk Maxwell Telescope (Hawaii)</a:t>
            </a:r>
            <a:endParaRPr lang="cs-CZ" sz="1000" dirty="0" smtClean="0">
              <a:solidFill>
                <a:schemeClr val="bg2">
                  <a:lumMod val="20000"/>
                  <a:lumOff val="80000"/>
                </a:schemeClr>
              </a:solidFill>
              <a:latin typeface="Calibri" pitchFamily="34" charset="0"/>
            </a:endParaRPr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5508104" y="6634352"/>
            <a:ext cx="2510870" cy="29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US" sz="10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ALMA (Chile)</a:t>
            </a:r>
            <a:endParaRPr lang="cs-CZ" sz="1000" dirty="0" smtClean="0">
              <a:solidFill>
                <a:schemeClr val="bg2">
                  <a:lumMod val="20000"/>
                  <a:lumOff val="80000"/>
                </a:schemeClr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1485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Volný tvar 16"/>
          <p:cNvSpPr/>
          <p:nvPr/>
        </p:nvSpPr>
        <p:spPr bwMode="auto">
          <a:xfrm>
            <a:off x="5531370" y="3125449"/>
            <a:ext cx="1199214" cy="318190"/>
          </a:xfrm>
          <a:custGeom>
            <a:avLst/>
            <a:gdLst>
              <a:gd name="connsiteX0" fmla="*/ 0 w 1199214"/>
              <a:gd name="connsiteY0" fmla="*/ 0 h 318190"/>
              <a:gd name="connsiteX1" fmla="*/ 344774 w 1199214"/>
              <a:gd name="connsiteY1" fmla="*/ 314794 h 318190"/>
              <a:gd name="connsiteX2" fmla="*/ 944381 w 1199214"/>
              <a:gd name="connsiteY2" fmla="*/ 164892 h 318190"/>
              <a:gd name="connsiteX3" fmla="*/ 1199214 w 1199214"/>
              <a:gd name="connsiteY3" fmla="*/ 134912 h 318190"/>
              <a:gd name="connsiteX4" fmla="*/ 1199214 w 1199214"/>
              <a:gd name="connsiteY4" fmla="*/ 134912 h 318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9214" h="318190">
                <a:moveTo>
                  <a:pt x="0" y="0"/>
                </a:moveTo>
                <a:cubicBezTo>
                  <a:pt x="93688" y="143656"/>
                  <a:pt x="187377" y="287312"/>
                  <a:pt x="344774" y="314794"/>
                </a:cubicBezTo>
                <a:cubicBezTo>
                  <a:pt x="502171" y="342276"/>
                  <a:pt x="801974" y="194872"/>
                  <a:pt x="944381" y="164892"/>
                </a:cubicBezTo>
                <a:cubicBezTo>
                  <a:pt x="1086788" y="134912"/>
                  <a:pt x="1199214" y="134912"/>
                  <a:pt x="1199214" y="134912"/>
                </a:cubicBezTo>
                <a:lnTo>
                  <a:pt x="1199214" y="134912"/>
                </a:lnTo>
              </a:path>
            </a:pathLst>
          </a:custGeom>
          <a:noFill/>
          <a:ln w="31750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Volný tvar 15"/>
          <p:cNvSpPr/>
          <p:nvPr/>
        </p:nvSpPr>
        <p:spPr bwMode="auto">
          <a:xfrm>
            <a:off x="3297836" y="3611761"/>
            <a:ext cx="3432748" cy="760511"/>
          </a:xfrm>
          <a:custGeom>
            <a:avLst/>
            <a:gdLst>
              <a:gd name="connsiteX0" fmla="*/ 0 w 3372787"/>
              <a:gd name="connsiteY0" fmla="*/ 577990 h 760511"/>
              <a:gd name="connsiteX1" fmla="*/ 749508 w 3372787"/>
              <a:gd name="connsiteY1" fmla="*/ 727891 h 760511"/>
              <a:gd name="connsiteX2" fmla="*/ 1963712 w 3372787"/>
              <a:gd name="connsiteY2" fmla="*/ 23354 h 760511"/>
              <a:gd name="connsiteX3" fmla="*/ 2998033 w 3372787"/>
              <a:gd name="connsiteY3" fmla="*/ 158265 h 760511"/>
              <a:gd name="connsiteX4" fmla="*/ 3372787 w 3372787"/>
              <a:gd name="connsiteY4" fmla="*/ 53334 h 760511"/>
              <a:gd name="connsiteX5" fmla="*/ 3372787 w 3372787"/>
              <a:gd name="connsiteY5" fmla="*/ 53334 h 760511"/>
              <a:gd name="connsiteX6" fmla="*/ 3372787 w 3372787"/>
              <a:gd name="connsiteY6" fmla="*/ 53334 h 760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72787" h="760511">
                <a:moveTo>
                  <a:pt x="0" y="577990"/>
                </a:moveTo>
                <a:cubicBezTo>
                  <a:pt x="211111" y="699160"/>
                  <a:pt x="422223" y="820330"/>
                  <a:pt x="749508" y="727891"/>
                </a:cubicBezTo>
                <a:cubicBezTo>
                  <a:pt x="1076793" y="635452"/>
                  <a:pt x="1588958" y="118292"/>
                  <a:pt x="1963712" y="23354"/>
                </a:cubicBezTo>
                <a:cubicBezTo>
                  <a:pt x="2338466" y="-71584"/>
                  <a:pt x="2763187" y="153268"/>
                  <a:pt x="2998033" y="158265"/>
                </a:cubicBezTo>
                <a:cubicBezTo>
                  <a:pt x="3232879" y="163262"/>
                  <a:pt x="3372787" y="53334"/>
                  <a:pt x="3372787" y="53334"/>
                </a:cubicBezTo>
                <a:lnTo>
                  <a:pt x="3372787" y="53334"/>
                </a:lnTo>
                <a:lnTo>
                  <a:pt x="3372787" y="53334"/>
                </a:lnTo>
              </a:path>
            </a:pathLst>
          </a:custGeom>
          <a:noFill/>
          <a:ln w="31750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Obdélník 17"/>
          <p:cNvSpPr/>
          <p:nvPr/>
        </p:nvSpPr>
        <p:spPr bwMode="auto">
          <a:xfrm>
            <a:off x="6588572" y="3223169"/>
            <a:ext cx="1728192" cy="1080120"/>
          </a:xfrm>
          <a:prstGeom prst="rect">
            <a:avLst/>
          </a:prstGeom>
          <a:solidFill>
            <a:schemeClr val="bg2">
              <a:lumMod val="50000"/>
            </a:schemeClr>
          </a:solidFill>
          <a:ln w="19050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rtlCol="0" anchor="ctr"/>
          <a:lstStyle/>
          <a:p>
            <a:pPr algn="ctr"/>
            <a:endParaRPr lang="cs-CZ" sz="2000" dirty="0">
              <a:solidFill>
                <a:srgbClr val="CCCCFF"/>
              </a:solidFill>
              <a:latin typeface="Comic Sans MS" pitchFamily="66" charset="0"/>
            </a:endParaRPr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175632" y="145772"/>
            <a:ext cx="4684400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en-US" sz="3200" dirty="0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R</a:t>
            </a:r>
            <a:r>
              <a:rPr lang="cs-CZ" sz="3200" dirty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á</a:t>
            </a:r>
            <a:r>
              <a:rPr lang="en-US" sz="3200" dirty="0" err="1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diov</a:t>
            </a:r>
            <a:r>
              <a:rPr lang="cs-CZ" sz="3200" dirty="0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á</a:t>
            </a:r>
            <a:r>
              <a:rPr lang="en-US" sz="3200" dirty="0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 </a:t>
            </a:r>
            <a:r>
              <a:rPr lang="en-US" sz="3200" dirty="0" err="1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interferometrie</a:t>
            </a:r>
            <a:endParaRPr lang="cs-CZ" sz="3200" dirty="0">
              <a:ln w="12700">
                <a:solidFill>
                  <a:schemeClr val="bg2">
                    <a:lumMod val="20000"/>
                    <a:lumOff val="80000"/>
                  </a:schemeClr>
                </a:solidFill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Calibri" pitchFamily="34" charset="0"/>
            </a:endParaRPr>
          </a:p>
        </p:txBody>
      </p:sp>
      <p:cxnSp>
        <p:nvCxnSpPr>
          <p:cNvPr id="5" name="Přímá spojnice 2"/>
          <p:cNvCxnSpPr/>
          <p:nvPr/>
        </p:nvCxnSpPr>
        <p:spPr>
          <a:xfrm>
            <a:off x="250825" y="692150"/>
            <a:ext cx="4033143" cy="0"/>
          </a:xfrm>
          <a:prstGeom prst="line">
            <a:avLst/>
          </a:prstGeom>
          <a:ln w="41275" cap="rnd">
            <a:solidFill>
              <a:schemeClr val="bg2">
                <a:lumMod val="60000"/>
                <a:lumOff val="40000"/>
              </a:schemeClr>
            </a:soli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2852936"/>
            <a:ext cx="1404156" cy="1501300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052196"/>
            <a:ext cx="698371" cy="648612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954" y="1735317"/>
            <a:ext cx="1404156" cy="1501300"/>
          </a:xfrm>
          <a:prstGeom prst="rect">
            <a:avLst/>
          </a:prstGeom>
        </p:spPr>
      </p:pic>
      <p:cxnSp>
        <p:nvCxnSpPr>
          <p:cNvPr id="8" name="Přímá spojnice se šipkou 7"/>
          <p:cNvCxnSpPr/>
          <p:nvPr/>
        </p:nvCxnSpPr>
        <p:spPr>
          <a:xfrm>
            <a:off x="1619672" y="1502378"/>
            <a:ext cx="2538282" cy="414454"/>
          </a:xfrm>
          <a:prstGeom prst="straightConnector1">
            <a:avLst/>
          </a:prstGeom>
          <a:ln w="12700">
            <a:solidFill>
              <a:schemeClr val="bg1"/>
            </a:solidFill>
            <a:prstDash val="dash"/>
            <a:tailEnd type="arrow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nice se šipkou 10"/>
          <p:cNvCxnSpPr/>
          <p:nvPr/>
        </p:nvCxnSpPr>
        <p:spPr>
          <a:xfrm>
            <a:off x="1525955" y="1700808"/>
            <a:ext cx="741441" cy="1152128"/>
          </a:xfrm>
          <a:prstGeom prst="straightConnector1">
            <a:avLst/>
          </a:prstGeom>
          <a:ln w="12700">
            <a:solidFill>
              <a:schemeClr val="bg1"/>
            </a:solidFill>
            <a:prstDash val="dash"/>
            <a:tailEnd type="arrow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Obrázek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588" y="3367185"/>
            <a:ext cx="845713" cy="81422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8"/>
              <p:cNvSpPr>
                <a:spLocks noChangeArrowheads="1"/>
              </p:cNvSpPr>
              <p:nvPr/>
            </p:nvSpPr>
            <p:spPr bwMode="auto">
              <a:xfrm>
                <a:off x="5268738" y="702489"/>
                <a:ext cx="1584176" cy="69202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l-GR" sz="2000" i="1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Cambria Math" panose="02040503050406030204" pitchFamily="18" charset="0"/>
                        </a:rPr>
                        <m:t>𝜃</m:t>
                      </m:r>
                      <m:r>
                        <a:rPr lang="cs-CZ" sz="2000" i="1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i="1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Cambria Math" panose="02040503050406030204" pitchFamily="18" charset="0"/>
                        </a:rPr>
                        <m:t>1,22</m:t>
                      </m:r>
                      <m:r>
                        <a:rPr lang="en-US" sz="2000" i="1" smtClean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𝜆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𝐷</m:t>
                          </m:r>
                        </m:den>
                      </m:f>
                    </m:oMath>
                  </m:oMathPara>
                </a14:m>
                <a:endParaRPr lang="cs-CZ" sz="2000" b="0" i="1" dirty="0" smtClean="0">
                  <a:solidFill>
                    <a:schemeClr val="bg2">
                      <a:lumMod val="20000"/>
                      <a:lumOff val="80000"/>
                    </a:schemeClr>
                  </a:solidFill>
                  <a:latin typeface="Calibri" pitchFamily="34" charset="0"/>
                </a:endParaRPr>
              </a:p>
            </p:txBody>
          </p:sp>
        </mc:Choice>
        <mc:Fallback xmlns="">
          <p:sp>
            <p:nvSpPr>
              <p:cNvPr id="1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268738" y="702489"/>
                <a:ext cx="1584176" cy="692022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4740941" y="329009"/>
            <a:ext cx="2639770" cy="391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cs-CZ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r</a:t>
            </a:r>
            <a:r>
              <a:rPr lang="en-US" b="1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ozli</a:t>
            </a:r>
            <a:r>
              <a:rPr lang="cs-CZ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š</a:t>
            </a:r>
            <a:r>
              <a:rPr lang="en-US" b="1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en</a:t>
            </a:r>
            <a:r>
              <a:rPr lang="cs-CZ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í</a:t>
            </a:r>
            <a:r>
              <a:rPr lang="en-US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</a:t>
            </a:r>
            <a:r>
              <a:rPr lang="en-US" b="1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radioteleskopu</a:t>
            </a:r>
            <a:endParaRPr lang="cs-CZ" b="1" dirty="0" smtClean="0">
              <a:solidFill>
                <a:schemeClr val="bg2">
                  <a:lumMod val="20000"/>
                  <a:lumOff val="80000"/>
                </a:schemeClr>
              </a:solidFill>
              <a:latin typeface="Calibri" pitchFamily="34" charset="0"/>
            </a:endParaRPr>
          </a:p>
        </p:txBody>
      </p:sp>
      <p:sp>
        <p:nvSpPr>
          <p:cNvPr id="23" name="Rectangle 8"/>
          <p:cNvSpPr>
            <a:spLocks noChangeArrowheads="1"/>
          </p:cNvSpPr>
          <p:nvPr/>
        </p:nvSpPr>
        <p:spPr bwMode="auto">
          <a:xfrm>
            <a:off x="6480179" y="2550065"/>
            <a:ext cx="2196244" cy="601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cs-CZ" b="1" dirty="0" err="1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k</a:t>
            </a:r>
            <a:r>
              <a:rPr lang="cs-CZ" b="1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orelátor</a:t>
            </a:r>
            <a:r>
              <a:rPr lang="cs-CZ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kombinuje signál z mnoha antén</a:t>
            </a:r>
          </a:p>
        </p:txBody>
      </p:sp>
      <p:sp>
        <p:nvSpPr>
          <p:cNvPr id="22" name="Šipka doprava 21"/>
          <p:cNvSpPr/>
          <p:nvPr/>
        </p:nvSpPr>
        <p:spPr bwMode="auto">
          <a:xfrm rot="5400000">
            <a:off x="7115100" y="4610795"/>
            <a:ext cx="698645" cy="617958"/>
          </a:xfrm>
          <a:prstGeom prst="rightArrow">
            <a:avLst/>
          </a:prstGeom>
          <a:noFill/>
          <a:ln w="19050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/>
            <a:endParaRPr lang="cs-CZ" sz="2000" dirty="0">
              <a:solidFill>
                <a:srgbClr val="CCCCFF"/>
              </a:solidFill>
              <a:latin typeface="Comic Sans MS" pitchFamily="66" charset="0"/>
            </a:endParaRPr>
          </a:p>
        </p:txBody>
      </p:sp>
      <p:sp>
        <p:nvSpPr>
          <p:cNvPr id="26" name="Rectangle 8"/>
          <p:cNvSpPr>
            <a:spLocks noChangeArrowheads="1"/>
          </p:cNvSpPr>
          <p:nvPr/>
        </p:nvSpPr>
        <p:spPr bwMode="auto">
          <a:xfrm>
            <a:off x="175632" y="4919774"/>
            <a:ext cx="5188456" cy="13978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  <a:defRPr/>
            </a:pPr>
            <a:r>
              <a:rPr lang="cs-CZ" b="1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EHT</a:t>
            </a:r>
            <a:r>
              <a:rPr lang="cs-CZ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pracuje v milimetrovém (1,3 mm) oboru se základnou o velikosti Země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  <a:defRPr/>
            </a:pPr>
            <a:r>
              <a:rPr lang="cs-CZ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Rozlišení </a:t>
            </a:r>
            <a:r>
              <a:rPr lang="cs-CZ" b="1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EHT</a:t>
            </a:r>
            <a:r>
              <a:rPr lang="cs-CZ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20 µas</a:t>
            </a:r>
          </a:p>
          <a:p>
            <a:pPr>
              <a:lnSpc>
                <a:spcPct val="150000"/>
              </a:lnSpc>
              <a:defRPr/>
            </a:pPr>
            <a:endParaRPr lang="cs-CZ" b="1" dirty="0" smtClean="0">
              <a:solidFill>
                <a:schemeClr val="bg2">
                  <a:lumMod val="20000"/>
                  <a:lumOff val="80000"/>
                </a:schemeClr>
              </a:solidFill>
              <a:latin typeface="Calibri" pitchFamily="34" charset="0"/>
            </a:endParaRPr>
          </a:p>
        </p:txBody>
      </p:sp>
      <p:pic>
        <p:nvPicPr>
          <p:cNvPr id="24" name="Obrázek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4958" y="5536259"/>
            <a:ext cx="1728991" cy="1252028"/>
          </a:xfrm>
          <a:prstGeom prst="rect">
            <a:avLst/>
          </a:prstGeom>
        </p:spPr>
      </p:pic>
      <p:pic>
        <p:nvPicPr>
          <p:cNvPr id="3074" name="Picture 2" descr="Image result for radio wave atmosphere absorption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7685" y="97478"/>
            <a:ext cx="1191028" cy="1191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Přímá spojnice se šipkou 8"/>
          <p:cNvCxnSpPr/>
          <p:nvPr/>
        </p:nvCxnSpPr>
        <p:spPr>
          <a:xfrm flipV="1">
            <a:off x="14383048" y="-2548695"/>
            <a:ext cx="720080" cy="3396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6" name="Picture 4" descr="Image result for arecibo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6833" y="1546264"/>
            <a:ext cx="1510361" cy="849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1" name="Přímá spojnice se šipkou 20"/>
          <p:cNvCxnSpPr/>
          <p:nvPr/>
        </p:nvCxnSpPr>
        <p:spPr>
          <a:xfrm flipV="1">
            <a:off x="6776252" y="524868"/>
            <a:ext cx="997150" cy="3048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nice se šipkou 26"/>
          <p:cNvCxnSpPr/>
          <p:nvPr/>
        </p:nvCxnSpPr>
        <p:spPr>
          <a:xfrm>
            <a:off x="6852914" y="1311445"/>
            <a:ext cx="451135" cy="3893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0302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175632" y="145772"/>
            <a:ext cx="4684400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cs-CZ" sz="3200" dirty="0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Galaxie </a:t>
            </a:r>
            <a:r>
              <a:rPr lang="cs-CZ" sz="3200" dirty="0" err="1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M87</a:t>
            </a:r>
            <a:endParaRPr lang="cs-CZ" sz="3200" dirty="0">
              <a:ln w="12700">
                <a:solidFill>
                  <a:schemeClr val="bg2">
                    <a:lumMod val="20000"/>
                    <a:lumOff val="80000"/>
                  </a:schemeClr>
                </a:solidFill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Calibri" pitchFamily="34" charset="0"/>
            </a:endParaRPr>
          </a:p>
        </p:txBody>
      </p:sp>
      <p:cxnSp>
        <p:nvCxnSpPr>
          <p:cNvPr id="5" name="Přímá spojnice 2"/>
          <p:cNvCxnSpPr/>
          <p:nvPr/>
        </p:nvCxnSpPr>
        <p:spPr>
          <a:xfrm>
            <a:off x="250825" y="692150"/>
            <a:ext cx="2088927" cy="0"/>
          </a:xfrm>
          <a:prstGeom prst="line">
            <a:avLst/>
          </a:prstGeom>
          <a:ln w="41275" cap="rnd">
            <a:solidFill>
              <a:schemeClr val="bg2">
                <a:lumMod val="60000"/>
                <a:lumOff val="40000"/>
              </a:schemeClr>
            </a:soli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https://apod.nasa.gov/apod/image/1904/pia23122c-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2736"/>
            <a:ext cx="9108504" cy="5536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5292080" y="6081485"/>
            <a:ext cx="2510870" cy="29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cs-CZ" sz="12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Snímek z </a:t>
            </a:r>
            <a:r>
              <a:rPr lang="cs-CZ" sz="1200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Event</a:t>
            </a:r>
            <a:r>
              <a:rPr lang="cs-CZ" sz="12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</a:t>
            </a:r>
            <a:r>
              <a:rPr lang="cs-CZ" sz="1200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Horizon</a:t>
            </a:r>
            <a:r>
              <a:rPr lang="cs-CZ" sz="12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Teleskopu</a:t>
            </a: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250825" y="908720"/>
            <a:ext cx="5412251" cy="1380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en-US" sz="2000" b="1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Eliptick</a:t>
            </a:r>
            <a:r>
              <a:rPr lang="cs-CZ" sz="20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á galaxie v souhvězdí Panny</a:t>
            </a: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cs-CZ" sz="20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Průměr</a:t>
            </a:r>
            <a:r>
              <a:rPr lang="en-US" sz="20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:</a:t>
            </a:r>
            <a:r>
              <a:rPr lang="cs-CZ" sz="20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</a:t>
            </a:r>
            <a:r>
              <a:rPr lang="en-US" sz="20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120</a:t>
            </a:r>
            <a:r>
              <a:rPr lang="cs-CZ" sz="20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kly</a:t>
            </a: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cs-CZ" sz="20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Hmotnost: 2.4×10</a:t>
            </a:r>
            <a:r>
              <a:rPr lang="cs-CZ" sz="2000" b="1" baseline="300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12</a:t>
            </a:r>
            <a:r>
              <a:rPr lang="cs-CZ" sz="20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 M</a:t>
            </a:r>
            <a:r>
              <a:rPr lang="cs-CZ" sz="2000" b="1" baseline="-250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S</a:t>
            </a: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cs-CZ" sz="20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Vzdálenost od Slunce:  55 </a:t>
            </a:r>
            <a:r>
              <a:rPr lang="cs-CZ" sz="2000" b="1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Mly</a:t>
            </a:r>
            <a:endParaRPr lang="cs-CZ" sz="2000" b="1" dirty="0" smtClean="0">
              <a:solidFill>
                <a:schemeClr val="bg2">
                  <a:lumMod val="20000"/>
                  <a:lumOff val="80000"/>
                </a:schemeClr>
              </a:solidFill>
              <a:latin typeface="Calibri" pitchFamily="34" charset="0"/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1547664" y="4522840"/>
            <a:ext cx="5412251" cy="1738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cs-CZ" sz="20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Černá díra:</a:t>
            </a:r>
            <a:r>
              <a:rPr lang="cs-CZ" sz="20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 </a:t>
            </a:r>
          </a:p>
          <a:p>
            <a:pPr>
              <a:defRPr/>
            </a:pPr>
            <a:r>
              <a:rPr lang="cs-CZ" sz="2000" dirty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</a:t>
            </a:r>
            <a:r>
              <a:rPr lang="cs-CZ" sz="20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- </a:t>
            </a:r>
            <a:r>
              <a:rPr lang="cs-CZ" sz="2000" dirty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h</a:t>
            </a:r>
            <a:r>
              <a:rPr lang="cs-CZ" sz="20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motnost: 6,5 miliard </a:t>
            </a:r>
            <a:r>
              <a:rPr lang="cs-CZ" sz="2000" dirty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M</a:t>
            </a:r>
            <a:r>
              <a:rPr lang="cs-CZ" sz="2000" baseline="-25000" dirty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S </a:t>
            </a:r>
            <a:endParaRPr lang="cs-CZ" sz="2000" baseline="-25000" dirty="0" smtClean="0">
              <a:solidFill>
                <a:schemeClr val="bg2">
                  <a:lumMod val="20000"/>
                  <a:lumOff val="80000"/>
                </a:schemeClr>
              </a:solidFill>
              <a:latin typeface="Calibri" pitchFamily="34" charset="0"/>
            </a:endParaRPr>
          </a:p>
          <a:p>
            <a:pPr>
              <a:defRPr/>
            </a:pPr>
            <a:r>
              <a:rPr lang="cs-CZ" sz="2000" dirty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</a:t>
            </a:r>
            <a:r>
              <a:rPr lang="cs-CZ" sz="20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- rozměr horizontu: 128 AU </a:t>
            </a:r>
          </a:p>
          <a:p>
            <a:pPr>
              <a:defRPr/>
            </a:pPr>
            <a:r>
              <a:rPr lang="cs-CZ" sz="2000" dirty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</a:t>
            </a:r>
            <a:r>
              <a:rPr lang="cs-CZ" sz="20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- akreční disk</a:t>
            </a:r>
          </a:p>
          <a:p>
            <a:pPr>
              <a:defRPr/>
            </a:pPr>
            <a:r>
              <a:rPr lang="cs-CZ" sz="2000" dirty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</a:t>
            </a:r>
            <a:r>
              <a:rPr lang="cs-CZ" sz="20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- relativistické jety</a:t>
            </a:r>
          </a:p>
        </p:txBody>
      </p:sp>
    </p:spTree>
    <p:extLst>
      <p:ext uri="{BB962C8B-B14F-4D97-AF65-F5344CB8AC3E}">
        <p14:creationId xmlns:p14="http://schemas.microsoft.com/office/powerpoint/2010/main" val="2981669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175632" y="145772"/>
            <a:ext cx="4684400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en-US" sz="3200" dirty="0" err="1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Obecn</a:t>
            </a:r>
            <a:r>
              <a:rPr lang="cs-CZ" sz="3200" dirty="0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á</a:t>
            </a:r>
            <a:r>
              <a:rPr lang="en-US" sz="3200" dirty="0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 </a:t>
            </a:r>
            <a:r>
              <a:rPr lang="en-US" sz="3200" dirty="0" err="1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teorie</a:t>
            </a:r>
            <a:r>
              <a:rPr lang="en-US" sz="3200" dirty="0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 relativity</a:t>
            </a:r>
            <a:endParaRPr lang="cs-CZ" sz="3200" dirty="0">
              <a:ln w="12700">
                <a:solidFill>
                  <a:schemeClr val="bg2">
                    <a:lumMod val="20000"/>
                    <a:lumOff val="80000"/>
                  </a:schemeClr>
                </a:solidFill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Calibri" pitchFamily="34" charset="0"/>
            </a:endParaRPr>
          </a:p>
        </p:txBody>
      </p:sp>
      <p:cxnSp>
        <p:nvCxnSpPr>
          <p:cNvPr id="5" name="Přímá spojnice 2"/>
          <p:cNvCxnSpPr/>
          <p:nvPr/>
        </p:nvCxnSpPr>
        <p:spPr>
          <a:xfrm>
            <a:off x="250825" y="692150"/>
            <a:ext cx="3889127" cy="0"/>
          </a:xfrm>
          <a:prstGeom prst="line">
            <a:avLst/>
          </a:prstGeom>
          <a:ln w="41275" cap="rnd">
            <a:solidFill>
              <a:schemeClr val="bg2">
                <a:lumMod val="60000"/>
                <a:lumOff val="40000"/>
              </a:schemeClr>
            </a:soli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Related ima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49220"/>
            <a:ext cx="1717599" cy="2131800"/>
          </a:xfrm>
          <a:prstGeom prst="rect">
            <a:avLst/>
          </a:prstGeom>
          <a:noFill/>
          <a:ln w="63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323528" y="980728"/>
            <a:ext cx="4683390" cy="2155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cs-CZ" sz="24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Albert Einstein 1915</a:t>
            </a:r>
          </a:p>
          <a:p>
            <a:pPr>
              <a:defRPr/>
            </a:pPr>
            <a:endParaRPr lang="cs-CZ" sz="2400" b="1" dirty="0" smtClean="0">
              <a:solidFill>
                <a:schemeClr val="bg2">
                  <a:lumMod val="20000"/>
                  <a:lumOff val="80000"/>
                </a:schemeClr>
              </a:solidFill>
              <a:latin typeface="Calibri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cs-CZ" sz="24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Geometrická teorie gravitace</a:t>
            </a: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endParaRPr lang="cs-CZ" sz="2400" b="1" dirty="0">
              <a:solidFill>
                <a:schemeClr val="bg2">
                  <a:lumMod val="20000"/>
                  <a:lumOff val="80000"/>
                </a:schemeClr>
              </a:solidFill>
              <a:latin typeface="Calibri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cs-CZ" sz="24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Gravitace ovlivňuje pohyb světla</a:t>
            </a:r>
          </a:p>
          <a:p>
            <a:pPr>
              <a:defRPr/>
            </a:pPr>
            <a:r>
              <a:rPr lang="cs-CZ" sz="24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</a:t>
            </a:r>
          </a:p>
        </p:txBody>
      </p:sp>
      <p:pic>
        <p:nvPicPr>
          <p:cNvPr id="1030" name="Picture 6" descr="Star-Position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212976"/>
            <a:ext cx="6000664" cy="3240360"/>
          </a:xfrm>
          <a:prstGeom prst="rect">
            <a:avLst/>
          </a:prstGeom>
          <a:noFill/>
          <a:ln w="63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5099361" y="6189266"/>
            <a:ext cx="1152128" cy="288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cs-CZ" sz="10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Zdroj: </a:t>
            </a:r>
            <a:r>
              <a:rPr lang="cs-CZ" sz="1000" b="1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GSFC</a:t>
            </a:r>
            <a:r>
              <a:rPr lang="cs-CZ" sz="10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/NASA</a:t>
            </a: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2402" y="3212976"/>
            <a:ext cx="2253304" cy="2894088"/>
          </a:xfrm>
          <a:prstGeom prst="rect">
            <a:avLst/>
          </a:prstGeom>
          <a:ln w="6350">
            <a:solidFill>
              <a:schemeClr val="bg1"/>
            </a:solidFill>
          </a:ln>
        </p:spPr>
      </p:pic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6611285" y="6189266"/>
            <a:ext cx="2342609" cy="405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>
              <a:defRPr/>
            </a:pPr>
            <a:r>
              <a:rPr lang="en-US" sz="1000" b="1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Zat</a:t>
            </a:r>
            <a:r>
              <a:rPr lang="cs-CZ" sz="10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mění Slunce pořízené </a:t>
            </a:r>
            <a:r>
              <a:rPr lang="cs-CZ" sz="1000" b="1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Eddingtonovou</a:t>
            </a:r>
            <a:r>
              <a:rPr lang="cs-CZ" sz="10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expedicí 29. 5. 1919</a:t>
            </a:r>
          </a:p>
        </p:txBody>
      </p:sp>
    </p:spTree>
    <p:extLst>
      <p:ext uri="{BB962C8B-B14F-4D97-AF65-F5344CB8AC3E}">
        <p14:creationId xmlns:p14="http://schemas.microsoft.com/office/powerpoint/2010/main" val="3323577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explainxkcd.com/wiki/images/d/da/m87_black_hole_size_comparis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0"/>
            <a:ext cx="68579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7255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175632" y="145772"/>
            <a:ext cx="4684400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cs-CZ" sz="3200" dirty="0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Největší známá černá díra</a:t>
            </a:r>
            <a:endParaRPr lang="cs-CZ" sz="3200" dirty="0">
              <a:ln w="12700">
                <a:solidFill>
                  <a:schemeClr val="bg2">
                    <a:lumMod val="20000"/>
                    <a:lumOff val="80000"/>
                  </a:schemeClr>
                </a:solidFill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Calibri" pitchFamily="34" charset="0"/>
            </a:endParaRPr>
          </a:p>
        </p:txBody>
      </p:sp>
      <p:cxnSp>
        <p:nvCxnSpPr>
          <p:cNvPr id="5" name="Přímá spojnice 2"/>
          <p:cNvCxnSpPr/>
          <p:nvPr/>
        </p:nvCxnSpPr>
        <p:spPr>
          <a:xfrm>
            <a:off x="250825" y="692150"/>
            <a:ext cx="4321175" cy="0"/>
          </a:xfrm>
          <a:prstGeom prst="line">
            <a:avLst/>
          </a:prstGeom>
          <a:ln w="41275" cap="rnd">
            <a:solidFill>
              <a:schemeClr val="bg2">
                <a:lumMod val="60000"/>
                <a:lumOff val="40000"/>
              </a:schemeClr>
            </a:soli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0" name="Picture 2" descr="Image result for S5 0014+8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340768"/>
            <a:ext cx="5445224" cy="5445224"/>
          </a:xfrm>
          <a:prstGeom prst="rect">
            <a:avLst/>
          </a:prstGeom>
          <a:noFill/>
          <a:ln w="9525">
            <a:solidFill>
              <a:schemeClr val="bg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250825" y="1052736"/>
            <a:ext cx="5412251" cy="2820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  <a:defRPr/>
            </a:pPr>
            <a:r>
              <a:rPr lang="cs-CZ" sz="2000" b="1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S5</a:t>
            </a:r>
            <a:r>
              <a:rPr lang="cs-CZ" sz="20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</a:t>
            </a:r>
            <a:r>
              <a:rPr lang="en-US" sz="20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0014 +81</a:t>
            </a:r>
            <a:endParaRPr lang="cs-CZ" sz="2000" b="1" dirty="0" smtClean="0">
              <a:solidFill>
                <a:schemeClr val="bg2">
                  <a:lumMod val="20000"/>
                  <a:lumOff val="80000"/>
                </a:schemeClr>
              </a:solidFill>
              <a:latin typeface="Calibri" pitchFamily="34" charset="0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  <a:defRPr/>
            </a:pPr>
            <a:r>
              <a:rPr lang="cs-CZ" sz="20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Hmotnost 40 </a:t>
            </a:r>
            <a:r>
              <a:rPr lang="cs-CZ" sz="2000" b="1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GM</a:t>
            </a:r>
            <a:r>
              <a:rPr lang="cs-CZ" sz="2000" b="1" baseline="-25000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S</a:t>
            </a:r>
            <a:endParaRPr lang="en-US" sz="2000" b="1" baseline="-25000" dirty="0" smtClean="0">
              <a:solidFill>
                <a:schemeClr val="bg2">
                  <a:lumMod val="20000"/>
                  <a:lumOff val="80000"/>
                </a:schemeClr>
              </a:solidFill>
              <a:latin typeface="Calibri" pitchFamily="34" charset="0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  <a:defRPr/>
            </a:pPr>
            <a:r>
              <a:rPr lang="cs-CZ" sz="20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Vzdálenost 12 </a:t>
            </a:r>
            <a:r>
              <a:rPr lang="cs-CZ" sz="2000" b="1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Gly</a:t>
            </a:r>
            <a:endParaRPr lang="cs-CZ" sz="2000" b="1" dirty="0" smtClean="0">
              <a:solidFill>
                <a:schemeClr val="bg2">
                  <a:lumMod val="20000"/>
                  <a:lumOff val="80000"/>
                </a:schemeClr>
              </a:solidFill>
              <a:latin typeface="Calibri" pitchFamily="34" charset="0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  <a:defRPr/>
            </a:pPr>
            <a:r>
              <a:rPr lang="cs-CZ" sz="20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Červený posuv 3,37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  <a:defRPr/>
            </a:pPr>
            <a:r>
              <a:rPr lang="cs-CZ" sz="2000" b="1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AGN</a:t>
            </a:r>
            <a:r>
              <a:rPr lang="cs-CZ" sz="20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10</a:t>
            </a:r>
            <a:r>
              <a:rPr lang="cs-CZ" sz="2000" b="1" baseline="300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41</a:t>
            </a:r>
            <a:r>
              <a:rPr lang="cs-CZ" sz="20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W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  <a:defRPr/>
            </a:pPr>
            <a:r>
              <a:rPr lang="cs-CZ" sz="20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Velikost 1582 AU</a:t>
            </a: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endParaRPr lang="cs-CZ" sz="2000" b="1" dirty="0" smtClean="0">
              <a:solidFill>
                <a:schemeClr val="bg2">
                  <a:lumMod val="20000"/>
                  <a:lumOff val="80000"/>
                </a:schemeClr>
              </a:solidFill>
              <a:latin typeface="Calibri" pitchFamily="34" charset="0"/>
            </a:endParaRP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632" y="4573607"/>
            <a:ext cx="3279264" cy="2187977"/>
          </a:xfrm>
          <a:prstGeom prst="rect">
            <a:avLst/>
          </a:prstGeom>
          <a:ln w="9525">
            <a:solidFill>
              <a:schemeClr val="bg1">
                <a:lumMod val="75000"/>
              </a:schemeClr>
            </a:solidFill>
          </a:ln>
        </p:spPr>
      </p:pic>
      <p:cxnSp>
        <p:nvCxnSpPr>
          <p:cNvPr id="10" name="Přímá spojnice se šipkou 9"/>
          <p:cNvCxnSpPr/>
          <p:nvPr/>
        </p:nvCxnSpPr>
        <p:spPr>
          <a:xfrm flipH="1">
            <a:off x="827584" y="5169490"/>
            <a:ext cx="648072" cy="360040"/>
          </a:xfrm>
          <a:prstGeom prst="straightConnector1">
            <a:avLst/>
          </a:prstGeom>
          <a:ln w="25400">
            <a:solidFill>
              <a:schemeClr val="bg1"/>
            </a:solidFill>
            <a:tailEnd type="arrow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1465784" y="4941168"/>
            <a:ext cx="1199808" cy="343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50000"/>
              </a:lnSpc>
              <a:defRPr/>
            </a:pPr>
            <a:r>
              <a:rPr lang="cs-CZ" sz="1400" b="1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S5</a:t>
            </a:r>
            <a:r>
              <a:rPr lang="cs-CZ" sz="14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</a:t>
            </a:r>
            <a:r>
              <a:rPr lang="en-US" sz="14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0014 +81</a:t>
            </a:r>
            <a:endParaRPr lang="cs-CZ" sz="1400" b="1" dirty="0" smtClean="0">
              <a:solidFill>
                <a:schemeClr val="bg2">
                  <a:lumMod val="20000"/>
                  <a:lumOff val="80000"/>
                </a:schemeClr>
              </a:solidFill>
              <a:latin typeface="Calibri" pitchFamily="34" charset="0"/>
            </a:endParaRPr>
          </a:p>
          <a:p>
            <a:pPr>
              <a:defRPr/>
            </a:pPr>
            <a:endParaRPr lang="cs-CZ" sz="1400" b="1" dirty="0" smtClean="0">
              <a:solidFill>
                <a:schemeClr val="bg2">
                  <a:lumMod val="20000"/>
                  <a:lumOff val="80000"/>
                </a:schemeClr>
              </a:solidFill>
              <a:latin typeface="Calibri" pitchFamily="34" charset="0"/>
            </a:endParaRP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598068" y="3973757"/>
            <a:ext cx="1199808" cy="343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50000"/>
              </a:lnSpc>
              <a:defRPr/>
            </a:pPr>
            <a:r>
              <a:rPr lang="cs-CZ" sz="14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Polárka</a:t>
            </a:r>
          </a:p>
        </p:txBody>
      </p:sp>
      <p:cxnSp>
        <p:nvCxnSpPr>
          <p:cNvPr id="16" name="Přímá spojnice se šipkou 15"/>
          <p:cNvCxnSpPr/>
          <p:nvPr/>
        </p:nvCxnSpPr>
        <p:spPr>
          <a:xfrm flipH="1">
            <a:off x="393488" y="4278514"/>
            <a:ext cx="204580" cy="590185"/>
          </a:xfrm>
          <a:prstGeom prst="straightConnector1">
            <a:avLst/>
          </a:prstGeom>
          <a:ln w="25400">
            <a:solidFill>
              <a:schemeClr val="bg1"/>
            </a:solidFill>
            <a:tailEnd type="arrow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8182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lack Hole Comparison_Segment_0_x26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980728"/>
            <a:ext cx="9161943" cy="5497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343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755576" y="3140968"/>
            <a:ext cx="7488832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cs-CZ" sz="6000" dirty="0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Termodynamika černých děr</a:t>
            </a:r>
            <a:endParaRPr lang="cs-CZ" sz="6000" dirty="0">
              <a:ln w="12700">
                <a:solidFill>
                  <a:schemeClr val="bg2">
                    <a:lumMod val="20000"/>
                    <a:lumOff val="80000"/>
                  </a:schemeClr>
                </a:solidFill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2499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175632" y="145772"/>
            <a:ext cx="4684400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en-US" sz="3200" dirty="0" err="1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Kolize</a:t>
            </a:r>
            <a:r>
              <a:rPr lang="en-US" sz="3200" dirty="0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 </a:t>
            </a:r>
            <a:r>
              <a:rPr lang="cs-CZ" sz="3200" dirty="0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černých děr</a:t>
            </a:r>
            <a:endParaRPr lang="cs-CZ" sz="3200" dirty="0">
              <a:ln w="12700">
                <a:solidFill>
                  <a:schemeClr val="bg2">
                    <a:lumMod val="20000"/>
                    <a:lumOff val="80000"/>
                  </a:schemeClr>
                </a:solidFill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Calibri" pitchFamily="34" charset="0"/>
            </a:endParaRPr>
          </a:p>
        </p:txBody>
      </p:sp>
      <p:cxnSp>
        <p:nvCxnSpPr>
          <p:cNvPr id="5" name="Přímá spojnice 2"/>
          <p:cNvCxnSpPr/>
          <p:nvPr/>
        </p:nvCxnSpPr>
        <p:spPr>
          <a:xfrm>
            <a:off x="250825" y="692150"/>
            <a:ext cx="3025031" cy="0"/>
          </a:xfrm>
          <a:prstGeom prst="line">
            <a:avLst/>
          </a:prstGeom>
          <a:ln w="41275" cap="rnd">
            <a:solidFill>
              <a:schemeClr val="bg2">
                <a:lumMod val="60000"/>
                <a:lumOff val="40000"/>
              </a:schemeClr>
            </a:soli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196752"/>
            <a:ext cx="3888432" cy="2777451"/>
          </a:xfrm>
          <a:prstGeom prst="rect">
            <a:avLst/>
          </a:prstGeom>
          <a:ln w="6350">
            <a:solidFill>
              <a:schemeClr val="bg1">
                <a:lumMod val="50000"/>
              </a:schemeClr>
            </a:solidFill>
          </a:ln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84" y="1196751"/>
            <a:ext cx="3888431" cy="2777451"/>
          </a:xfrm>
          <a:prstGeom prst="rect">
            <a:avLst/>
          </a:prstGeom>
          <a:ln w="6350">
            <a:solidFill>
              <a:schemeClr val="bg1">
                <a:lumMod val="50000"/>
              </a:schemeClr>
            </a:solidFill>
          </a:ln>
        </p:spPr>
      </p:pic>
      <p:sp>
        <p:nvSpPr>
          <p:cNvPr id="9" name="Šipka doprava 8"/>
          <p:cNvSpPr/>
          <p:nvPr/>
        </p:nvSpPr>
        <p:spPr bwMode="auto">
          <a:xfrm>
            <a:off x="4211960" y="2348880"/>
            <a:ext cx="720080" cy="648072"/>
          </a:xfrm>
          <a:prstGeom prst="rightArrow">
            <a:avLst/>
          </a:prstGeom>
          <a:noFill/>
          <a:ln w="25400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/>
            <a:endParaRPr lang="cs-CZ" sz="2000" dirty="0">
              <a:solidFill>
                <a:srgbClr val="CCCCFF"/>
              </a:solidFill>
              <a:latin typeface="Comic Sans MS" pitchFamily="66" charset="0"/>
            </a:endParaRPr>
          </a:p>
        </p:txBody>
      </p:sp>
      <p:cxnSp>
        <p:nvCxnSpPr>
          <p:cNvPr id="11" name="Přímá spojnice se šipkou 10"/>
          <p:cNvCxnSpPr/>
          <p:nvPr/>
        </p:nvCxnSpPr>
        <p:spPr>
          <a:xfrm flipH="1">
            <a:off x="1187624" y="2420888"/>
            <a:ext cx="432049" cy="2275074"/>
          </a:xfrm>
          <a:prstGeom prst="straightConnector1">
            <a:avLst/>
          </a:prstGeom>
          <a:ln w="19050">
            <a:solidFill>
              <a:schemeClr val="bg1">
                <a:lumMod val="65000"/>
              </a:schemeClr>
            </a:solidFill>
            <a:headEnd type="arrow" w="med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Přímá spojnice se šipkou 14"/>
          <p:cNvCxnSpPr/>
          <p:nvPr/>
        </p:nvCxnSpPr>
        <p:spPr>
          <a:xfrm>
            <a:off x="2287902" y="3068960"/>
            <a:ext cx="987954" cy="1575922"/>
          </a:xfrm>
          <a:prstGeom prst="straightConnector1">
            <a:avLst/>
          </a:prstGeom>
          <a:ln w="19050">
            <a:solidFill>
              <a:schemeClr val="bg1">
                <a:lumMod val="65000"/>
              </a:schemeClr>
            </a:solidFill>
            <a:headEnd type="arrow" w="med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Přímá spojnice se šipkou 19"/>
          <p:cNvCxnSpPr/>
          <p:nvPr/>
        </p:nvCxnSpPr>
        <p:spPr>
          <a:xfrm flipH="1">
            <a:off x="6084168" y="2852936"/>
            <a:ext cx="893670" cy="1843026"/>
          </a:xfrm>
          <a:prstGeom prst="straightConnector1">
            <a:avLst/>
          </a:prstGeom>
          <a:ln w="19050">
            <a:solidFill>
              <a:schemeClr val="bg1">
                <a:lumMod val="65000"/>
              </a:schemeClr>
            </a:solidFill>
            <a:headEnd type="arrow" w="med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8"/>
          <p:cNvSpPr>
            <a:spLocks noChangeArrowheads="1"/>
          </p:cNvSpPr>
          <p:nvPr/>
        </p:nvSpPr>
        <p:spPr bwMode="auto">
          <a:xfrm>
            <a:off x="823399" y="4644883"/>
            <a:ext cx="7421009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cs-CZ" sz="4000" b="1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S1</a:t>
            </a:r>
            <a:r>
              <a:rPr lang="cs-CZ" sz="40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   </a:t>
            </a:r>
            <a:r>
              <a:rPr lang="en-US" sz="40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 +      </a:t>
            </a:r>
            <a:r>
              <a:rPr lang="en-US" sz="4000" b="1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S2</a:t>
            </a:r>
            <a:r>
              <a:rPr lang="en-US" sz="40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       &lt;         </a:t>
            </a:r>
            <a:r>
              <a:rPr lang="en-US" sz="4000" b="1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S3</a:t>
            </a:r>
            <a:endParaRPr lang="en-US" sz="4000" b="1" dirty="0" smtClean="0">
              <a:solidFill>
                <a:schemeClr val="bg2">
                  <a:lumMod val="20000"/>
                  <a:lumOff val="80000"/>
                </a:schemeClr>
              </a:solidFill>
              <a:latin typeface="Calibri" pitchFamily="34" charset="0"/>
            </a:endParaRPr>
          </a:p>
        </p:txBody>
      </p:sp>
      <p:sp>
        <p:nvSpPr>
          <p:cNvPr id="25" name="Rectangle 8"/>
          <p:cNvSpPr>
            <a:spLocks noChangeArrowheads="1"/>
          </p:cNvSpPr>
          <p:nvPr/>
        </p:nvSpPr>
        <p:spPr bwMode="auto">
          <a:xfrm>
            <a:off x="281698" y="5291275"/>
            <a:ext cx="7962710" cy="555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US" sz="1600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Plocha</a:t>
            </a:r>
            <a:r>
              <a:rPr lang="en-US" sz="16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</a:t>
            </a:r>
            <a:r>
              <a:rPr lang="en-US" sz="1600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horizontu</a:t>
            </a:r>
            <a:r>
              <a:rPr lang="en-US" sz="16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</a:t>
            </a:r>
            <a:r>
              <a:rPr lang="cs-CZ" sz="16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událostí černé díry, která vznikne kolizí dvou černých děr je větší, než součet ploch horizontů původních černých děr </a:t>
            </a:r>
            <a:endParaRPr lang="en-US" sz="1600" dirty="0" smtClean="0">
              <a:solidFill>
                <a:schemeClr val="bg2">
                  <a:lumMod val="20000"/>
                  <a:lumOff val="80000"/>
                </a:schemeClr>
              </a:solidFill>
              <a:latin typeface="Calibri" pitchFamily="34" charset="0"/>
            </a:endParaRPr>
          </a:p>
        </p:txBody>
      </p:sp>
      <p:sp>
        <p:nvSpPr>
          <p:cNvPr id="26" name="Rectangle 8"/>
          <p:cNvSpPr>
            <a:spLocks noChangeArrowheads="1"/>
          </p:cNvSpPr>
          <p:nvPr/>
        </p:nvSpPr>
        <p:spPr bwMode="auto">
          <a:xfrm>
            <a:off x="230605" y="5962378"/>
            <a:ext cx="7962710" cy="822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US" sz="2400" b="1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Plocha</a:t>
            </a:r>
            <a:r>
              <a:rPr lang="en-US" sz="24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</a:t>
            </a:r>
            <a:r>
              <a:rPr lang="en-US" sz="2400" b="1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horizontu</a:t>
            </a:r>
            <a:r>
              <a:rPr lang="en-US" sz="24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</a:t>
            </a:r>
            <a:r>
              <a:rPr lang="cs-CZ" sz="24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se nikdy nezmenšuje =</a:t>
            </a:r>
            <a:r>
              <a:rPr lang="en-US" sz="24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&gt; podobnost s</a:t>
            </a:r>
            <a:r>
              <a:rPr lang="cs-CZ" sz="24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e</a:t>
            </a:r>
            <a:r>
              <a:rPr lang="en-US" sz="24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</a:t>
            </a:r>
            <a:r>
              <a:rPr lang="en-US" sz="2400" b="1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druh</a:t>
            </a:r>
            <a:r>
              <a:rPr lang="cs-CZ" sz="2400" b="1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ým</a:t>
            </a:r>
            <a:r>
              <a:rPr lang="cs-CZ" sz="24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zákonem termodynamiky </a:t>
            </a:r>
            <a:r>
              <a:rPr lang="cs-CZ" sz="20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</a:t>
            </a:r>
            <a:endParaRPr lang="en-US" sz="2000" b="1" dirty="0" smtClean="0">
              <a:solidFill>
                <a:schemeClr val="bg2">
                  <a:lumMod val="20000"/>
                  <a:lumOff val="80000"/>
                </a:schemeClr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725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6"/>
              <p:cNvSpPr>
                <a:spLocks noChangeArrowheads="1"/>
              </p:cNvSpPr>
              <p:nvPr/>
            </p:nvSpPr>
            <p:spPr bwMode="auto">
              <a:xfrm>
                <a:off x="3682934" y="2520509"/>
                <a:ext cx="1080120" cy="6480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cs-CZ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d</m:t>
                      </m:r>
                      <m:r>
                        <a:rPr lang="cs-CZ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𝑆</m:t>
                      </m:r>
                      <m:r>
                        <a:rPr lang="cs-CZ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cs-CZ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cs-CZ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d</m:t>
                          </m:r>
                          <m:r>
                            <a:rPr lang="cs-CZ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𝑄</m:t>
                          </m:r>
                        </m:num>
                        <m:den>
                          <m:r>
                            <a:rPr lang="cs-CZ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𝑇</m:t>
                          </m:r>
                        </m:den>
                      </m:f>
                    </m:oMath>
                  </m:oMathPara>
                </a14:m>
                <a:endParaRPr lang="en-US" sz="2600" b="1" dirty="0">
                  <a:solidFill>
                    <a:schemeClr val="bg1"/>
                  </a:solidFill>
                  <a:latin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4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682934" y="2520509"/>
                <a:ext cx="1080120" cy="648072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825" y="957357"/>
            <a:ext cx="3098649" cy="2183612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3707904" y="845284"/>
            <a:ext cx="3744416" cy="59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500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Hork</a:t>
            </a:r>
            <a:r>
              <a:rPr lang="cs-CZ" sz="1500" dirty="0" smtClean="0">
                <a:solidFill>
                  <a:schemeClr val="bg1"/>
                </a:solidFill>
                <a:latin typeface="Calibri" panose="020F0502020204030204" pitchFamily="34" charset="0"/>
              </a:rPr>
              <a:t>é těleso za každý okamžik vyzáří teplo </a:t>
            </a:r>
            <a:r>
              <a:rPr lang="cs-CZ" sz="1500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d</a:t>
            </a:r>
            <a:r>
              <a:rPr lang="cs-CZ" sz="1500" i="1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Q</a:t>
            </a:r>
            <a:r>
              <a:rPr lang="cs-CZ" sz="1500" dirty="0" smtClean="0">
                <a:solidFill>
                  <a:schemeClr val="bg1"/>
                </a:solidFill>
                <a:latin typeface="Calibri" panose="020F0502020204030204" pitchFamily="34" charset="0"/>
              </a:rPr>
              <a:t> a zvýší tak entropii systému o </a:t>
            </a:r>
            <a:r>
              <a:rPr lang="cs-CZ" sz="1500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d</a:t>
            </a:r>
            <a:r>
              <a:rPr lang="cs-CZ" sz="1500" i="1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S</a:t>
            </a:r>
            <a:endParaRPr lang="cs-CZ" sz="1500" i="1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20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5292080" y="2700529"/>
            <a:ext cx="2609219" cy="288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cs-CZ" sz="1500" dirty="0" smtClean="0">
                <a:solidFill>
                  <a:schemeClr val="bg1"/>
                </a:solidFill>
                <a:latin typeface="Calibri" panose="020F0502020204030204" pitchFamily="34" charset="0"/>
              </a:rPr>
              <a:t>. . . </a:t>
            </a:r>
            <a:r>
              <a:rPr lang="cs-CZ" sz="1500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Clausiova</a:t>
            </a:r>
            <a:r>
              <a:rPr lang="cs-CZ" sz="1500" dirty="0" smtClean="0">
                <a:solidFill>
                  <a:schemeClr val="bg1"/>
                </a:solidFill>
                <a:latin typeface="Calibri" panose="020F0502020204030204" pitchFamily="34" charset="0"/>
              </a:rPr>
              <a:t> definice entropie</a:t>
            </a:r>
            <a:endParaRPr lang="en-US" sz="15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361774" y="3582031"/>
            <a:ext cx="8458697" cy="691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cs-CZ" sz="2000" dirty="0" smtClean="0">
                <a:solidFill>
                  <a:schemeClr val="bg1"/>
                </a:solidFill>
                <a:latin typeface="Calibri" panose="020F0502020204030204" pitchFamily="34" charset="0"/>
              </a:rPr>
              <a:t>entropie v uzavřeném systému roste, nebo zůstává konstantní (druhý zákon termodynamiky)</a:t>
            </a:r>
          </a:p>
          <a:p>
            <a:endParaRPr lang="cs-CZ" sz="2000" b="1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r>
              <a:rPr lang="cs-CZ" sz="20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    </a:t>
            </a:r>
            <a:endParaRPr lang="en-US" sz="20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75632" y="145772"/>
            <a:ext cx="4684400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cs-CZ" sz="3200" dirty="0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Entropie</a:t>
            </a:r>
            <a:endParaRPr lang="cs-CZ" sz="3200" dirty="0">
              <a:ln w="12700">
                <a:solidFill>
                  <a:schemeClr val="bg2">
                    <a:lumMod val="20000"/>
                    <a:lumOff val="80000"/>
                  </a:schemeClr>
                </a:solidFill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Calibri" pitchFamily="34" charset="0"/>
            </a:endParaRPr>
          </a:p>
        </p:txBody>
      </p:sp>
      <p:cxnSp>
        <p:nvCxnSpPr>
          <p:cNvPr id="10" name="Přímá spojnice 2"/>
          <p:cNvCxnSpPr/>
          <p:nvPr/>
        </p:nvCxnSpPr>
        <p:spPr>
          <a:xfrm>
            <a:off x="250825" y="692150"/>
            <a:ext cx="1440855" cy="0"/>
          </a:xfrm>
          <a:prstGeom prst="line">
            <a:avLst/>
          </a:prstGeom>
          <a:ln w="41275" cap="rnd">
            <a:solidFill>
              <a:schemeClr val="bg2">
                <a:lumMod val="60000"/>
                <a:lumOff val="40000"/>
              </a:schemeClr>
            </a:soli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2699792" y="4739512"/>
            <a:ext cx="6161431" cy="1751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/>
            <a:r>
              <a:rPr lang="cs-CZ" sz="28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termodynamika 	</a:t>
            </a:r>
            <a:r>
              <a:rPr lang="en-US" sz="2800" b="1" dirty="0" smtClean="0">
                <a:solidFill>
                  <a:schemeClr val="bg1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</a:t>
            </a:r>
            <a:r>
              <a:rPr lang="cs-CZ" sz="28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 	č</a:t>
            </a:r>
            <a:r>
              <a:rPr lang="en-US" sz="28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e</a:t>
            </a:r>
            <a:r>
              <a:rPr lang="cs-CZ" sz="2800" b="1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rná</a:t>
            </a:r>
            <a:r>
              <a:rPr lang="cs-CZ" sz="28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 díra</a:t>
            </a:r>
            <a:endParaRPr lang="en-US" sz="2800" b="1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just"/>
            <a:endParaRPr lang="cs-CZ" sz="2000" b="1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just"/>
            <a:r>
              <a:rPr lang="en-US" sz="2000" b="1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energie</a:t>
            </a:r>
            <a:r>
              <a:rPr lang="en-US" sz="2000" b="1" dirty="0" smtClean="0">
                <a:solidFill>
                  <a:schemeClr val="bg1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cs-CZ" sz="2000" b="1" dirty="0" smtClean="0">
                <a:solidFill>
                  <a:schemeClr val="bg1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			 </a:t>
            </a:r>
            <a:r>
              <a:rPr lang="en-US" sz="2000" b="1" dirty="0" smtClean="0">
                <a:solidFill>
                  <a:schemeClr val="bg1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</a:t>
            </a:r>
            <a:r>
              <a:rPr lang="cs-CZ" sz="2000" b="1" dirty="0" smtClean="0">
                <a:solidFill>
                  <a:schemeClr val="bg1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	</a:t>
            </a:r>
            <a:r>
              <a:rPr lang="en-US" sz="2000" b="1" dirty="0" err="1" smtClean="0">
                <a:solidFill>
                  <a:schemeClr val="bg1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hmotnost</a:t>
            </a:r>
            <a:endParaRPr lang="en-US" sz="2000" b="1" dirty="0" smtClean="0">
              <a:solidFill>
                <a:schemeClr val="bg1"/>
              </a:solidFill>
              <a:latin typeface="Calibri" panose="020F0502020204030204" pitchFamily="34" charset="0"/>
              <a:sym typeface="Wingdings" panose="05000000000000000000" pitchFamily="2" charset="2"/>
            </a:endParaRPr>
          </a:p>
          <a:p>
            <a:pPr algn="just"/>
            <a:r>
              <a:rPr lang="cs-CZ" sz="2000" b="1" dirty="0" err="1">
                <a:solidFill>
                  <a:schemeClr val="bg1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t</a:t>
            </a:r>
            <a:r>
              <a:rPr lang="en-US" sz="2000" b="1" dirty="0" err="1" smtClean="0">
                <a:solidFill>
                  <a:schemeClr val="bg1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eplota</a:t>
            </a:r>
            <a:r>
              <a:rPr lang="en-US" sz="2000" b="1" dirty="0" smtClean="0">
                <a:solidFill>
                  <a:schemeClr val="bg1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cs-CZ" sz="2000" b="1" dirty="0" smtClean="0">
                <a:solidFill>
                  <a:schemeClr val="bg1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			 </a:t>
            </a:r>
            <a:r>
              <a:rPr lang="en-US" sz="2000" b="1" dirty="0" smtClean="0">
                <a:solidFill>
                  <a:schemeClr val="bg1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 </a:t>
            </a:r>
            <a:r>
              <a:rPr lang="cs-CZ" sz="2000" b="1" dirty="0" smtClean="0">
                <a:solidFill>
                  <a:schemeClr val="bg1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	</a:t>
            </a:r>
            <a:r>
              <a:rPr lang="en-US" sz="2000" b="1" dirty="0" err="1" smtClean="0">
                <a:solidFill>
                  <a:schemeClr val="bg1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povrchov</a:t>
            </a:r>
            <a:r>
              <a:rPr lang="cs-CZ" sz="2000" b="1" dirty="0" smtClean="0">
                <a:solidFill>
                  <a:schemeClr val="bg1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á</a:t>
            </a:r>
            <a:r>
              <a:rPr lang="en-US" sz="2000" b="1" dirty="0" smtClean="0">
                <a:solidFill>
                  <a:schemeClr val="bg1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sz="2000" b="1" dirty="0" err="1" smtClean="0">
                <a:solidFill>
                  <a:schemeClr val="bg1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gravitace</a:t>
            </a:r>
            <a:endParaRPr lang="cs-CZ" sz="2000" b="1" dirty="0" smtClean="0">
              <a:solidFill>
                <a:schemeClr val="bg1"/>
              </a:solidFill>
              <a:latin typeface="Calibri" panose="020F0502020204030204" pitchFamily="34" charset="0"/>
              <a:sym typeface="Wingdings" panose="05000000000000000000" pitchFamily="2" charset="2"/>
            </a:endParaRPr>
          </a:p>
          <a:p>
            <a:pPr algn="just"/>
            <a:r>
              <a:rPr lang="cs-CZ" sz="2000" b="1" dirty="0" smtClean="0">
                <a:solidFill>
                  <a:schemeClr val="bg1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plocha horizontu 	 </a:t>
            </a:r>
            <a:r>
              <a:rPr lang="en-US" sz="2000" b="1" dirty="0" smtClean="0">
                <a:solidFill>
                  <a:schemeClr val="bg1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</a:t>
            </a:r>
            <a:r>
              <a:rPr lang="cs-CZ" sz="2000" b="1" dirty="0" smtClean="0">
                <a:solidFill>
                  <a:schemeClr val="bg1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 	entropie</a:t>
            </a:r>
            <a:endParaRPr lang="cs-CZ" sz="2000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pic>
        <p:nvPicPr>
          <p:cNvPr id="3074" name="Picture 2" descr="Bekenstein100 (cropped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581245"/>
            <a:ext cx="1425202" cy="1909771"/>
          </a:xfrm>
          <a:prstGeom prst="rect">
            <a:avLst/>
          </a:prstGeom>
          <a:noFill/>
          <a:ln w="127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467543" y="6511001"/>
            <a:ext cx="1425203" cy="288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cs-CZ" sz="1200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Jacob</a:t>
            </a:r>
            <a:r>
              <a:rPr lang="cs-CZ" sz="12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cs-CZ" sz="1200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Bekenstein</a:t>
            </a:r>
            <a:endParaRPr lang="en-US" sz="1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915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6"/>
              <p:cNvSpPr>
                <a:spLocks noChangeArrowheads="1"/>
              </p:cNvSpPr>
              <p:nvPr/>
            </p:nvSpPr>
            <p:spPr bwMode="auto">
              <a:xfrm>
                <a:off x="359347" y="1386920"/>
                <a:ext cx="2140358" cy="86409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0" tIns="0" rIns="0" bIns="0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cs-CZ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𝐵𝐻</m:t>
                          </m:r>
                        </m:sub>
                      </m:sSub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cs-CZ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cs-CZ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𝑘</m:t>
                      </m:r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f>
                        <m:f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</m:t>
                          </m:r>
                        </m:num>
                        <m:den>
                          <m:sSup>
                            <m:sSupPr>
                              <m:ctrlP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sSub>
                                <m:sSubPr>
                                  <m:ctrlPr>
                                    <a:rPr lang="cs-CZ" sz="2400" b="0" i="1" smtClean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cs-CZ" sz="2400" b="0" i="1" smtClean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𝑙</m:t>
                                  </m:r>
                                </m:e>
                                <m:sub>
                                  <m:r>
                                    <a:rPr lang="cs-CZ" sz="2400" b="0" i="1" smtClean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𝑝</m:t>
                                  </m:r>
                                </m:sub>
                              </m:sSub>
                            </m:e>
                            <m:sup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cs-CZ" sz="2400" b="0" dirty="0" smtClean="0">
                  <a:solidFill>
                    <a:schemeClr val="bg1"/>
                  </a:solidFill>
                  <a:latin typeface="Calibri" panose="020F0502020204030204" pitchFamily="34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4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59347" y="1386920"/>
                <a:ext cx="2140358" cy="864096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807804" y="1460435"/>
            <a:ext cx="3384376" cy="69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/>
            <a:r>
              <a:rPr lang="cs-CZ" dirty="0" smtClean="0">
                <a:solidFill>
                  <a:schemeClr val="bg1"/>
                </a:solidFill>
                <a:latin typeface="Calibri" panose="020F0502020204030204" pitchFamily="34" charset="0"/>
              </a:rPr>
              <a:t>. . .   </a:t>
            </a:r>
            <a:r>
              <a:rPr lang="cs-CZ" i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A</a:t>
            </a:r>
            <a:r>
              <a:rPr lang="cs-CZ" dirty="0" smtClean="0">
                <a:solidFill>
                  <a:schemeClr val="bg1"/>
                </a:solidFill>
                <a:latin typeface="Calibri" panose="020F0502020204030204" pitchFamily="34" charset="0"/>
              </a:rPr>
              <a:t> – plocha horizontu</a:t>
            </a:r>
          </a:p>
          <a:p>
            <a:pPr algn="just"/>
            <a:r>
              <a:rPr lang="cs-CZ" dirty="0" smtClean="0">
                <a:solidFill>
                  <a:schemeClr val="bg1"/>
                </a:solidFill>
                <a:latin typeface="Calibri" panose="020F0502020204030204" pitchFamily="34" charset="0"/>
              </a:rPr>
              <a:t>. . .   </a:t>
            </a:r>
            <a:r>
              <a:rPr lang="cs-CZ" i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l</a:t>
            </a:r>
            <a:r>
              <a:rPr lang="cs-CZ" baseline="-25000" dirty="0" smtClean="0">
                <a:solidFill>
                  <a:schemeClr val="bg1"/>
                </a:solidFill>
                <a:latin typeface="Calibri" panose="020F0502020204030204" pitchFamily="34" charset="0"/>
              </a:rPr>
              <a:t>p</a:t>
            </a:r>
            <a:r>
              <a:rPr lang="cs-CZ" dirty="0" smtClean="0">
                <a:solidFill>
                  <a:schemeClr val="bg1"/>
                </a:solidFill>
                <a:latin typeface="Calibri" panose="020F0502020204030204" pitchFamily="34" charset="0"/>
              </a:rPr>
              <a:t> – </a:t>
            </a:r>
            <a:r>
              <a:rPr lang="cs-CZ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planckova</a:t>
            </a:r>
            <a:r>
              <a:rPr lang="cs-CZ" dirty="0" smtClean="0">
                <a:solidFill>
                  <a:schemeClr val="bg1"/>
                </a:solidFill>
                <a:latin typeface="Calibri" panose="020F0502020204030204" pitchFamily="34" charset="0"/>
              </a:rPr>
              <a:t> délka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>
                <a:spLocks noChangeArrowheads="1"/>
              </p:cNvSpPr>
              <p:nvPr/>
            </p:nvSpPr>
            <p:spPr bwMode="auto">
              <a:xfrm>
                <a:off x="5796136" y="1421914"/>
                <a:ext cx="1692188" cy="7200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0" tIns="0" rIns="0" bIns="0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𝑙</m:t>
                          </m:r>
                        </m:e>
                        <m:sub>
                          <m:r>
                            <a:rPr lang="cs-CZ" sz="1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en-US" sz="1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1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en-US" sz="1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cs-CZ" sz="1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𝐺</m:t>
                              </m:r>
                              <m:r>
                                <a:rPr lang="cs-CZ" sz="1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ℏ</m:t>
                              </m:r>
                            </m:num>
                            <m:den>
                              <m:sSup>
                                <m:sSupPr>
                                  <m:ctrlPr>
                                    <a:rPr lang="en-US" sz="1400" b="0" i="1" smtClean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cs-CZ" sz="1400" b="0" i="1" smtClean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  <m:sup>
                                  <m:r>
                                    <a:rPr lang="cs-CZ" sz="1400" b="0" i="1" smtClean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3</m:t>
                                  </m:r>
                                </m:sup>
                              </m:sSup>
                            </m:den>
                          </m:f>
                        </m:e>
                      </m:rad>
                      <m:r>
                        <a:rPr lang="cs-CZ" sz="1400" dirty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≈</m:t>
                      </m:r>
                      <m:sSup>
                        <m:sSupPr>
                          <m:ctrlPr>
                            <a:rPr lang="cs-CZ" sz="1400" i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cs-CZ" sz="1400" b="0" i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cs-CZ" sz="1400" b="0" i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−35</m:t>
                          </m:r>
                        </m:sup>
                      </m:sSup>
                      <m:r>
                        <a:rPr lang="cs-CZ" sz="1400" b="0" i="1" dirty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cs-CZ" sz="1400" b="0" i="0" dirty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m</m:t>
                      </m:r>
                    </m:oMath>
                  </m:oMathPara>
                </a14:m>
                <a:endParaRPr lang="cs-CZ" sz="1400" b="0" dirty="0" smtClean="0">
                  <a:solidFill>
                    <a:schemeClr val="bg1"/>
                  </a:solidFill>
                  <a:latin typeface="Calibri" panose="020F0502020204030204" pitchFamily="34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796136" y="1421914"/>
                <a:ext cx="1692188" cy="720080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282777" y="908720"/>
            <a:ext cx="6161431" cy="335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/>
            <a:r>
              <a:rPr lang="cs-CZ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J. </a:t>
            </a:r>
            <a:r>
              <a:rPr lang="cs-CZ" b="1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Bekenstein</a:t>
            </a:r>
            <a:r>
              <a:rPr lang="cs-CZ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, později S. </a:t>
            </a:r>
            <a:r>
              <a:rPr lang="cs-CZ" b="1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Hawking</a:t>
            </a:r>
            <a:r>
              <a:rPr lang="cs-CZ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: </a:t>
            </a:r>
            <a:r>
              <a:rPr lang="cs-CZ" dirty="0" smtClean="0">
                <a:solidFill>
                  <a:schemeClr val="bg1"/>
                </a:solidFill>
                <a:latin typeface="Calibri" panose="020F0502020204030204" pitchFamily="34" charset="0"/>
              </a:rPr>
              <a:t>vztah pro entropii černé díry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75632" y="145772"/>
            <a:ext cx="4684400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cs-CZ" sz="3200" dirty="0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Entropie černé díry</a:t>
            </a:r>
            <a:endParaRPr lang="cs-CZ" sz="3200" dirty="0">
              <a:ln w="12700">
                <a:solidFill>
                  <a:schemeClr val="bg2">
                    <a:lumMod val="20000"/>
                    <a:lumOff val="80000"/>
                  </a:schemeClr>
                </a:solidFill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Calibri" pitchFamily="34" charset="0"/>
            </a:endParaRPr>
          </a:p>
        </p:txBody>
      </p:sp>
      <p:cxnSp>
        <p:nvCxnSpPr>
          <p:cNvPr id="10" name="Přímá spojnice 2"/>
          <p:cNvCxnSpPr/>
          <p:nvPr/>
        </p:nvCxnSpPr>
        <p:spPr>
          <a:xfrm>
            <a:off x="250825" y="692150"/>
            <a:ext cx="3169047" cy="0"/>
          </a:xfrm>
          <a:prstGeom prst="line">
            <a:avLst/>
          </a:prstGeom>
          <a:ln w="41275" cap="rnd">
            <a:solidFill>
              <a:schemeClr val="bg2">
                <a:lumMod val="60000"/>
                <a:lumOff val="40000"/>
              </a:schemeClr>
            </a:soli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Obrázek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4128533"/>
            <a:ext cx="3490537" cy="2468817"/>
          </a:xfrm>
          <a:prstGeom prst="rect">
            <a:avLst/>
          </a:prstGeom>
          <a:ln w="6350">
            <a:solidFill>
              <a:schemeClr val="bg1"/>
            </a:solidFill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6"/>
              <p:cNvSpPr>
                <a:spLocks noChangeArrowheads="1"/>
              </p:cNvSpPr>
              <p:nvPr/>
            </p:nvSpPr>
            <p:spPr bwMode="auto">
              <a:xfrm>
                <a:off x="7723757" y="6040734"/>
                <a:ext cx="936104" cy="55661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cs-CZ" sz="14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d</m:t>
                      </m:r>
                      <m:r>
                        <a:rPr lang="cs-CZ" sz="1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𝑆</m:t>
                      </m:r>
                      <m:r>
                        <a:rPr lang="cs-CZ" sz="1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1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cs-CZ" sz="14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d</m:t>
                          </m:r>
                          <m:r>
                            <a:rPr lang="cs-CZ" sz="1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𝑄</m:t>
                          </m:r>
                        </m:num>
                        <m:den>
                          <m:r>
                            <a:rPr lang="cs-CZ" sz="1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𝑇</m:t>
                          </m:r>
                        </m:den>
                      </m:f>
                    </m:oMath>
                  </m:oMathPara>
                </a14:m>
                <a:endParaRPr lang="en-US" sz="1400" b="1" dirty="0">
                  <a:solidFill>
                    <a:schemeClr val="bg1"/>
                  </a:solidFill>
                  <a:latin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2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723757" y="6040734"/>
                <a:ext cx="936104" cy="556616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4" name="Obrázek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132" y="4128533"/>
            <a:ext cx="3503369" cy="2468817"/>
          </a:xfrm>
          <a:prstGeom prst="rect">
            <a:avLst/>
          </a:prstGeom>
          <a:ln w="6350">
            <a:solidFill>
              <a:schemeClr val="bg1"/>
            </a:solidFill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6"/>
              <p:cNvSpPr>
                <a:spLocks noChangeArrowheads="1"/>
              </p:cNvSpPr>
              <p:nvPr/>
            </p:nvSpPr>
            <p:spPr bwMode="auto">
              <a:xfrm>
                <a:off x="2976320" y="6027422"/>
                <a:ext cx="864096" cy="5448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cs-CZ" sz="14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d</m:t>
                      </m:r>
                      <m:r>
                        <a:rPr lang="cs-CZ" sz="1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𝑆</m:t>
                      </m:r>
                      <m:r>
                        <a:rPr lang="cs-CZ" sz="1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1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cs-CZ" sz="14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d</m:t>
                          </m:r>
                          <m:r>
                            <a:rPr lang="cs-CZ" sz="1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𝑄</m:t>
                          </m:r>
                        </m:num>
                        <m:den>
                          <m:r>
                            <a:rPr lang="cs-CZ" sz="1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𝑇</m:t>
                          </m:r>
                        </m:den>
                      </m:f>
                    </m:oMath>
                  </m:oMathPara>
                </a14:m>
                <a:endParaRPr lang="en-US" sz="1400" b="1" dirty="0">
                  <a:solidFill>
                    <a:schemeClr val="bg1"/>
                  </a:solidFill>
                  <a:latin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3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976320" y="6027422"/>
                <a:ext cx="864096" cy="544852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248151" y="2602294"/>
            <a:ext cx="8068265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/>
            <a:r>
              <a:rPr lang="cs-CZ" sz="24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Černá díra je objekt s největší entropií ve vesmíru, která roste s plochou horizontu událostí</a:t>
            </a:r>
            <a:endParaRPr lang="cs-CZ" sz="2400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" name="Obousměrná vodorovná šipka 1"/>
          <p:cNvSpPr/>
          <p:nvPr/>
        </p:nvSpPr>
        <p:spPr bwMode="auto">
          <a:xfrm>
            <a:off x="3946348" y="5229200"/>
            <a:ext cx="1107287" cy="360040"/>
          </a:xfrm>
          <a:prstGeom prst="leftRightArrow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/>
            <a:endParaRPr lang="cs-CZ" sz="2000" dirty="0">
              <a:solidFill>
                <a:srgbClr val="CCCCFF"/>
              </a:solidFill>
              <a:latin typeface="Comic Sans MS" pitchFamily="66" charset="0"/>
            </a:endParaRPr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4282283" y="4718552"/>
            <a:ext cx="505741" cy="419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/>
            <a:r>
              <a:rPr lang="cs-CZ" sz="24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??</a:t>
            </a:r>
            <a:endParaRPr lang="cs-CZ" sz="2400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1417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15" grpId="0"/>
      <p:bldP spid="2" grpId="0" animBg="1"/>
      <p:bldP spid="1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175632" y="145772"/>
            <a:ext cx="4684400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en-US" sz="3200" dirty="0" err="1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Hawkingovo</a:t>
            </a:r>
            <a:r>
              <a:rPr lang="en-US" sz="3200" dirty="0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 </a:t>
            </a:r>
            <a:r>
              <a:rPr lang="cs-CZ" sz="3200" dirty="0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záření</a:t>
            </a:r>
            <a:endParaRPr lang="cs-CZ" sz="3200" dirty="0">
              <a:ln w="12700">
                <a:solidFill>
                  <a:schemeClr val="bg2">
                    <a:lumMod val="20000"/>
                    <a:lumOff val="80000"/>
                  </a:schemeClr>
                </a:solidFill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Calibri" pitchFamily="34" charset="0"/>
            </a:endParaRPr>
          </a:p>
        </p:txBody>
      </p:sp>
      <p:cxnSp>
        <p:nvCxnSpPr>
          <p:cNvPr id="5" name="Přímá spojnice 2"/>
          <p:cNvCxnSpPr/>
          <p:nvPr/>
        </p:nvCxnSpPr>
        <p:spPr>
          <a:xfrm>
            <a:off x="250825" y="692150"/>
            <a:ext cx="3169047" cy="0"/>
          </a:xfrm>
          <a:prstGeom prst="line">
            <a:avLst/>
          </a:prstGeom>
          <a:ln w="41275" cap="rnd">
            <a:solidFill>
              <a:schemeClr val="bg2">
                <a:lumMod val="60000"/>
                <a:lumOff val="40000"/>
              </a:schemeClr>
            </a:soli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2" descr="Výsledek obrázku pro black hole evaporation virtual pair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927" y="3645024"/>
            <a:ext cx="5060145" cy="2881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332656"/>
            <a:ext cx="2022493" cy="2098815"/>
          </a:xfrm>
          <a:prstGeom prst="rect">
            <a:avLst/>
          </a:prstGeom>
          <a:ln w="6350">
            <a:solidFill>
              <a:schemeClr val="bg1"/>
            </a:solidFill>
          </a:ln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6814860" y="2431471"/>
            <a:ext cx="1425203" cy="288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cs-CZ" sz="1200" b="1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Stephen</a:t>
            </a:r>
            <a:r>
              <a:rPr lang="cs-CZ" sz="12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cs-CZ" sz="1200" b="1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Hawking</a:t>
            </a:r>
            <a:endParaRPr lang="en-US" sz="1200" b="1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ctr"/>
            <a:r>
              <a:rPr lang="en-US" sz="12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1942-2018</a:t>
            </a:r>
            <a:endParaRPr lang="en-US" sz="1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127879" y="3218466"/>
            <a:ext cx="4217215" cy="335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/>
            <a:r>
              <a:rPr lang="en-US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an</a:t>
            </a:r>
            <a:r>
              <a:rPr lang="cs-CZ" b="1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alogie</a:t>
            </a:r>
            <a:r>
              <a:rPr lang="cs-CZ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 s virtuálními částicemi</a:t>
            </a:r>
            <a:endParaRPr lang="cs-CZ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824" y="1088740"/>
            <a:ext cx="5754619" cy="1548172"/>
          </a:xfrm>
          <a:prstGeom prst="rect">
            <a:avLst/>
          </a:prstGeom>
        </p:spPr>
      </p:pic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5446977" y="3392391"/>
            <a:ext cx="4217215" cy="433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/>
            <a:r>
              <a:rPr lang="cs-CZ" sz="20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Vlastnosti </a:t>
            </a:r>
            <a:r>
              <a:rPr lang="cs-CZ" sz="2000" b="1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Hawkingova</a:t>
            </a:r>
            <a:r>
              <a:rPr lang="cs-CZ" sz="20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 záření: </a:t>
            </a:r>
          </a:p>
          <a:p>
            <a:pPr algn="just"/>
            <a:endParaRPr lang="cs-CZ" b="1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marL="285750" indent="-285750" algn="just">
              <a:buFontTx/>
              <a:buChar char="-"/>
            </a:pPr>
            <a:r>
              <a:rPr lang="cs-CZ" b="1" dirty="0">
                <a:solidFill>
                  <a:schemeClr val="bg1"/>
                </a:solidFill>
                <a:latin typeface="Calibri" panose="020F0502020204030204" pitchFamily="34" charset="0"/>
              </a:rPr>
              <a:t>d</a:t>
            </a:r>
            <a:r>
              <a:rPr lang="cs-CZ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louhovlnné tepelné záření</a:t>
            </a:r>
          </a:p>
          <a:p>
            <a:pPr marL="285750" indent="-285750" algn="just">
              <a:buFontTx/>
              <a:buChar char="-"/>
            </a:pPr>
            <a:endParaRPr lang="cs-CZ" b="1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just"/>
            <a:endParaRPr lang="cs-CZ" b="1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just"/>
            <a:endParaRPr lang="cs-CZ" b="1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marL="285750" indent="-285750" algn="just">
              <a:buFontTx/>
              <a:buChar char="-"/>
            </a:pPr>
            <a:endParaRPr lang="cs-CZ" b="1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marL="285750" indent="-285750" algn="just">
              <a:buFontTx/>
              <a:buChar char="-"/>
            </a:pPr>
            <a:r>
              <a:rPr lang="cs-CZ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záření snižuje hmotnost černé díry</a:t>
            </a:r>
          </a:p>
          <a:p>
            <a:pPr algn="just"/>
            <a:r>
              <a:rPr lang="cs-CZ" b="1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cs-CZ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     =</a:t>
            </a:r>
            <a:r>
              <a:rPr lang="en-US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&gt; </a:t>
            </a:r>
            <a:r>
              <a:rPr lang="en-US" b="1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vypa</a:t>
            </a:r>
            <a:r>
              <a:rPr lang="cs-CZ" b="1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řování</a:t>
            </a:r>
            <a:r>
              <a:rPr lang="cs-CZ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 černé díry</a:t>
            </a:r>
          </a:p>
          <a:p>
            <a:pPr algn="just"/>
            <a:r>
              <a:rPr lang="cs-CZ" dirty="0" smtClean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endParaRPr lang="cs-CZ" b="1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6"/>
              <p:cNvSpPr>
                <a:spLocks noChangeArrowheads="1"/>
              </p:cNvSpPr>
              <p:nvPr/>
            </p:nvSpPr>
            <p:spPr bwMode="auto">
              <a:xfrm>
                <a:off x="6228184" y="4459274"/>
                <a:ext cx="1728192" cy="7180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0" tIns="0" rIns="0" bIns="0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cs-CZ" sz="20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BH</m:t>
                          </m:r>
                        </m:sub>
                      </m:sSub>
                      <m:r>
                        <a:rPr lang="en-US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ℏ</m:t>
                          </m:r>
                          <m:sSup>
                            <m:sSupPr>
                              <m:ctrlPr>
                                <a:rPr lang="en-US" sz="20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p>
                              <m:r>
                                <a:rPr lang="cs-CZ" sz="20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</m:num>
                        <m:den>
                          <m:r>
                            <a:rPr lang="cs-CZ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8</m:t>
                          </m:r>
                          <m:r>
                            <a:rPr lang="cs-CZ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  <m:r>
                            <a:rPr lang="cs-CZ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𝐺𝑀𝑘</m:t>
                          </m:r>
                        </m:den>
                      </m:f>
                    </m:oMath>
                  </m:oMathPara>
                </a14:m>
                <a:endParaRPr lang="cs-CZ" sz="2000" b="0" dirty="0" smtClean="0">
                  <a:solidFill>
                    <a:schemeClr val="bg1"/>
                  </a:solidFill>
                  <a:latin typeface="Calibri" panose="020F0502020204030204" pitchFamily="34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1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228184" y="4459274"/>
                <a:ext cx="1728192" cy="718088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32253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175632" y="145772"/>
            <a:ext cx="4684400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cs-CZ" sz="3200" dirty="0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Vypařování černé díry</a:t>
            </a:r>
            <a:endParaRPr lang="cs-CZ" sz="3200" dirty="0">
              <a:ln w="12700">
                <a:solidFill>
                  <a:schemeClr val="bg2">
                    <a:lumMod val="20000"/>
                    <a:lumOff val="80000"/>
                  </a:schemeClr>
                </a:solidFill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Calibri" pitchFamily="34" charset="0"/>
            </a:endParaRPr>
          </a:p>
        </p:txBody>
      </p:sp>
      <p:cxnSp>
        <p:nvCxnSpPr>
          <p:cNvPr id="5" name="Přímá spojnice 2"/>
          <p:cNvCxnSpPr/>
          <p:nvPr/>
        </p:nvCxnSpPr>
        <p:spPr>
          <a:xfrm>
            <a:off x="250825" y="692150"/>
            <a:ext cx="3601095" cy="0"/>
          </a:xfrm>
          <a:prstGeom prst="line">
            <a:avLst/>
          </a:prstGeom>
          <a:ln w="41275" cap="rnd">
            <a:solidFill>
              <a:schemeClr val="bg2">
                <a:lumMod val="60000"/>
                <a:lumOff val="40000"/>
              </a:schemeClr>
            </a:soli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ál 6"/>
          <p:cNvSpPr/>
          <p:nvPr/>
        </p:nvSpPr>
        <p:spPr bwMode="auto">
          <a:xfrm>
            <a:off x="2429566" y="2310055"/>
            <a:ext cx="144016" cy="144016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rtlCol="0" anchor="ctr"/>
          <a:lstStyle/>
          <a:p>
            <a:pPr algn="ctr"/>
            <a:endParaRPr lang="cs-CZ" sz="2000" dirty="0">
              <a:solidFill>
                <a:srgbClr val="CCCCFF"/>
              </a:solidFill>
              <a:latin typeface="Comic Sans MS" pitchFamily="66" charset="0"/>
            </a:endParaRPr>
          </a:p>
        </p:txBody>
      </p:sp>
      <p:sp>
        <p:nvSpPr>
          <p:cNvPr id="8" name="Ovál 7"/>
          <p:cNvSpPr/>
          <p:nvPr/>
        </p:nvSpPr>
        <p:spPr bwMode="auto">
          <a:xfrm>
            <a:off x="971600" y="6021288"/>
            <a:ext cx="144016" cy="144016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rtlCol="0" anchor="ctr"/>
          <a:lstStyle/>
          <a:p>
            <a:pPr algn="ctr"/>
            <a:endParaRPr lang="cs-CZ" sz="2000" dirty="0">
              <a:solidFill>
                <a:srgbClr val="CCCCFF"/>
              </a:solidFill>
              <a:latin typeface="Comic Sans MS" pitchFamily="66" charset="0"/>
            </a:endParaRPr>
          </a:p>
        </p:txBody>
      </p:sp>
      <p:sp>
        <p:nvSpPr>
          <p:cNvPr id="9" name="Ovál 8"/>
          <p:cNvSpPr/>
          <p:nvPr/>
        </p:nvSpPr>
        <p:spPr bwMode="auto">
          <a:xfrm>
            <a:off x="4980785" y="3190495"/>
            <a:ext cx="144016" cy="144016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rtlCol="0" anchor="ctr"/>
          <a:lstStyle/>
          <a:p>
            <a:pPr algn="ctr"/>
            <a:endParaRPr lang="cs-CZ" sz="2000" dirty="0">
              <a:solidFill>
                <a:srgbClr val="CCCCFF"/>
              </a:solidFill>
              <a:latin typeface="Comic Sans MS" pitchFamily="66" charset="0"/>
            </a:endParaRPr>
          </a:p>
        </p:txBody>
      </p:sp>
      <p:cxnSp>
        <p:nvCxnSpPr>
          <p:cNvPr id="10" name="Přímá spojnice 9"/>
          <p:cNvCxnSpPr>
            <a:endCxn id="9" idx="5"/>
          </p:cNvCxnSpPr>
          <p:nvPr/>
        </p:nvCxnSpPr>
        <p:spPr>
          <a:xfrm>
            <a:off x="2501573" y="1247654"/>
            <a:ext cx="2602137" cy="2065766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nice 10"/>
          <p:cNvCxnSpPr>
            <a:stCxn id="9" idx="3"/>
            <a:endCxn id="8" idx="7"/>
          </p:cNvCxnSpPr>
          <p:nvPr/>
        </p:nvCxnSpPr>
        <p:spPr>
          <a:xfrm flipH="1">
            <a:off x="1094525" y="3313420"/>
            <a:ext cx="3907351" cy="2728959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nice 11"/>
          <p:cNvCxnSpPr>
            <a:stCxn id="21" idx="4"/>
            <a:endCxn id="8" idx="0"/>
          </p:cNvCxnSpPr>
          <p:nvPr/>
        </p:nvCxnSpPr>
        <p:spPr>
          <a:xfrm>
            <a:off x="1029396" y="2452911"/>
            <a:ext cx="14212" cy="3568377"/>
          </a:xfrm>
          <a:prstGeom prst="line">
            <a:avLst/>
          </a:prstGeom>
          <a:ln w="6350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ovéPole 12"/>
              <p:cNvSpPr txBox="1"/>
              <p:nvPr/>
            </p:nvSpPr>
            <p:spPr>
              <a:xfrm>
                <a:off x="842497" y="6240316"/>
                <a:ext cx="504056" cy="369332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cs-CZ" sz="24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e>
                        <m:sup>
                          <m:r>
                            <a:rPr lang="cs-CZ" sz="24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</m:sup>
                      </m:sSup>
                    </m:oMath>
                  </m:oMathPara>
                </a14:m>
                <a:endParaRPr lang="cs-CZ" sz="2400" dirty="0"/>
              </a:p>
            </p:txBody>
          </p:sp>
        </mc:Choice>
        <mc:Fallback xmlns="">
          <p:sp>
            <p:nvSpPr>
              <p:cNvPr id="13" name="TextovéPole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2497" y="6240316"/>
                <a:ext cx="504056" cy="369332"/>
              </a:xfrm>
              <a:prstGeom prst="rect">
                <a:avLst/>
              </a:prstGeom>
              <a:blipFill rotWithShape="0">
                <a:blip r:embed="rId2"/>
                <a:stretch>
                  <a:fillRect b="-625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ovéPole 13"/>
              <p:cNvSpPr txBox="1"/>
              <p:nvPr/>
            </p:nvSpPr>
            <p:spPr>
              <a:xfrm>
                <a:off x="4766933" y="3507478"/>
                <a:ext cx="504056" cy="369332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cs-CZ" sz="24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e>
                        <m:sup>
                          <m:r>
                            <a:rPr lang="cs-CZ" sz="2400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p>
                      </m:sSup>
                    </m:oMath>
                  </m:oMathPara>
                </a14:m>
                <a:endParaRPr lang="cs-CZ" sz="2400" dirty="0"/>
              </a:p>
            </p:txBody>
          </p:sp>
        </mc:Choice>
        <mc:Fallback xmlns="">
          <p:sp>
            <p:nvSpPr>
              <p:cNvPr id="14" name="TextovéPole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6933" y="3507478"/>
                <a:ext cx="504056" cy="369332"/>
              </a:xfrm>
              <a:prstGeom prst="rect">
                <a:avLst/>
              </a:prstGeom>
              <a:blipFill rotWithShape="0">
                <a:blip r:embed="rId3"/>
                <a:stretch>
                  <a:fillRect b="-615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ovéPole 14"/>
          <p:cNvSpPr txBox="1"/>
          <p:nvPr/>
        </p:nvSpPr>
        <p:spPr>
          <a:xfrm>
            <a:off x="3733126" y="1724119"/>
            <a:ext cx="337233" cy="36933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0" tIns="0" rIns="0" bIns="0" rtlCol="0">
            <a:spAutoFit/>
          </a:bodyPr>
          <a:lstStyle/>
          <a:p>
            <a:r>
              <a:rPr lang="cs-CZ" sz="2400" dirty="0" smtClean="0">
                <a:latin typeface="Blackadder ITC" panose="04020505051007020D02" pitchFamily="82" charset="0"/>
              </a:rPr>
              <a:t>I </a:t>
            </a:r>
            <a:r>
              <a:rPr lang="cs-CZ" sz="2400" baseline="30000" dirty="0" smtClean="0">
                <a:latin typeface="Blackadder ITC" panose="04020505051007020D02" pitchFamily="82" charset="0"/>
              </a:rPr>
              <a:t>+</a:t>
            </a:r>
            <a:endParaRPr lang="cs-CZ" sz="2400" baseline="30000" dirty="0"/>
          </a:p>
        </p:txBody>
      </p:sp>
      <p:sp>
        <p:nvSpPr>
          <p:cNvPr id="16" name="TextovéPole 15"/>
          <p:cNvSpPr txBox="1"/>
          <p:nvPr/>
        </p:nvSpPr>
        <p:spPr>
          <a:xfrm>
            <a:off x="2600682" y="4956960"/>
            <a:ext cx="337233" cy="36933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0" tIns="0" rIns="0" bIns="0" rtlCol="0">
            <a:spAutoFit/>
          </a:bodyPr>
          <a:lstStyle/>
          <a:p>
            <a:r>
              <a:rPr lang="cs-CZ" sz="2400" dirty="0" smtClean="0">
                <a:latin typeface="Blackadder ITC" panose="04020505051007020D02" pitchFamily="82" charset="0"/>
              </a:rPr>
              <a:t>I</a:t>
            </a:r>
            <a:r>
              <a:rPr lang="cs-CZ" sz="2400" baseline="30000" dirty="0">
                <a:latin typeface="Blackadder ITC" panose="04020505051007020D02" pitchFamily="82" charset="0"/>
              </a:rPr>
              <a:t> </a:t>
            </a:r>
            <a:r>
              <a:rPr lang="cs-CZ" sz="2400" dirty="0" smtClean="0">
                <a:latin typeface="Blackadder ITC" panose="04020505051007020D02" pitchFamily="82" charset="0"/>
              </a:rPr>
              <a:t> </a:t>
            </a:r>
            <a:r>
              <a:rPr lang="cs-CZ" sz="2400" baseline="30000" dirty="0" smtClean="0">
                <a:latin typeface="Blackadder ITC" panose="04020505051007020D02" pitchFamily="82" charset="0"/>
              </a:rPr>
              <a:t>-</a:t>
            </a:r>
            <a:endParaRPr lang="cs-CZ" sz="2400" baseline="30000" dirty="0"/>
          </a:p>
        </p:txBody>
      </p:sp>
      <p:cxnSp>
        <p:nvCxnSpPr>
          <p:cNvPr id="17" name="Přímá spojnice 16"/>
          <p:cNvCxnSpPr/>
          <p:nvPr/>
        </p:nvCxnSpPr>
        <p:spPr>
          <a:xfrm flipH="1">
            <a:off x="1054709" y="2884221"/>
            <a:ext cx="3517291" cy="2464277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Přímá spojnice 17"/>
          <p:cNvCxnSpPr>
            <a:stCxn id="7" idx="3"/>
          </p:cNvCxnSpPr>
          <p:nvPr/>
        </p:nvCxnSpPr>
        <p:spPr>
          <a:xfrm flipH="1">
            <a:off x="1029168" y="2432980"/>
            <a:ext cx="1421489" cy="109710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Přímá spojnice 18"/>
          <p:cNvCxnSpPr/>
          <p:nvPr/>
        </p:nvCxnSpPr>
        <p:spPr>
          <a:xfrm>
            <a:off x="1039958" y="2382063"/>
            <a:ext cx="1461615" cy="0"/>
          </a:xfrm>
          <a:prstGeom prst="line">
            <a:avLst/>
          </a:prstGeom>
          <a:ln w="158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ovéPole 19"/>
              <p:cNvSpPr txBox="1"/>
              <p:nvPr/>
            </p:nvSpPr>
            <p:spPr>
              <a:xfrm>
                <a:off x="2349215" y="816860"/>
                <a:ext cx="337233" cy="369332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cs-CZ" sz="24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e>
                        <m:sup>
                          <m:r>
                            <a:rPr lang="cs-CZ" sz="24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</m:sup>
                      </m:sSup>
                    </m:oMath>
                  </m:oMathPara>
                </a14:m>
                <a:endParaRPr lang="cs-CZ" sz="2400" dirty="0"/>
              </a:p>
            </p:txBody>
          </p:sp>
        </mc:Choice>
        <mc:Fallback xmlns="">
          <p:sp>
            <p:nvSpPr>
              <p:cNvPr id="20" name="TextovéPole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9215" y="816860"/>
                <a:ext cx="337233" cy="369332"/>
              </a:xfrm>
              <a:prstGeom prst="rect">
                <a:avLst/>
              </a:prstGeom>
              <a:blipFill rotWithShape="0">
                <a:blip r:embed="rId4"/>
                <a:stretch>
                  <a:fillRect l="-18333" r="-6667" b="-461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Ovál 20"/>
          <p:cNvSpPr/>
          <p:nvPr/>
        </p:nvSpPr>
        <p:spPr bwMode="auto">
          <a:xfrm>
            <a:off x="957388" y="2308895"/>
            <a:ext cx="144016" cy="144016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rtlCol="0" anchor="ctr"/>
          <a:lstStyle/>
          <a:p>
            <a:pPr algn="ctr"/>
            <a:endParaRPr lang="cs-CZ" sz="2000" dirty="0">
              <a:solidFill>
                <a:srgbClr val="CCCCFF"/>
              </a:solidFill>
              <a:latin typeface="Comic Sans MS" pitchFamily="66" charset="0"/>
            </a:endParaRPr>
          </a:p>
        </p:txBody>
      </p:sp>
      <p:sp>
        <p:nvSpPr>
          <p:cNvPr id="22" name="TextovéPole 21"/>
          <p:cNvSpPr txBox="1"/>
          <p:nvPr/>
        </p:nvSpPr>
        <p:spPr>
          <a:xfrm rot="19300441">
            <a:off x="1021631" y="2920972"/>
            <a:ext cx="865219" cy="21544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0" tIns="0" rIns="0" bIns="0" rtlCol="0">
            <a:spAutoFit/>
          </a:bodyPr>
          <a:lstStyle/>
          <a:p>
            <a:r>
              <a:rPr lang="en-US" sz="1400" dirty="0" err="1" smtClean="0"/>
              <a:t>horizont</a:t>
            </a:r>
            <a:endParaRPr lang="cs-CZ" sz="1400" dirty="0"/>
          </a:p>
        </p:txBody>
      </p:sp>
      <p:sp>
        <p:nvSpPr>
          <p:cNvPr id="23" name="TextovéPole 22"/>
          <p:cNvSpPr txBox="1"/>
          <p:nvPr/>
        </p:nvSpPr>
        <p:spPr>
          <a:xfrm>
            <a:off x="1214340" y="2093451"/>
            <a:ext cx="974601" cy="21544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0" tIns="0" rIns="0" bIns="0" rtlCol="0">
            <a:spAutoFit/>
          </a:bodyPr>
          <a:lstStyle/>
          <a:p>
            <a:r>
              <a:rPr lang="en-US" sz="1400" dirty="0" err="1" smtClean="0"/>
              <a:t>singularita</a:t>
            </a:r>
            <a:endParaRPr lang="cs-CZ" sz="1400" dirty="0"/>
          </a:p>
        </p:txBody>
      </p:sp>
      <p:sp>
        <p:nvSpPr>
          <p:cNvPr id="24" name="Volný tvar 23"/>
          <p:cNvSpPr/>
          <p:nvPr/>
        </p:nvSpPr>
        <p:spPr bwMode="auto">
          <a:xfrm>
            <a:off x="1033929" y="2380903"/>
            <a:ext cx="1155012" cy="3708793"/>
          </a:xfrm>
          <a:custGeom>
            <a:avLst/>
            <a:gdLst>
              <a:gd name="connsiteX0" fmla="*/ 0 w 1493920"/>
              <a:gd name="connsiteY0" fmla="*/ 3642360 h 3642360"/>
              <a:gd name="connsiteX1" fmla="*/ 1264920 w 1493920"/>
              <a:gd name="connsiteY1" fmla="*/ 1844040 h 3642360"/>
              <a:gd name="connsiteX2" fmla="*/ 1493520 w 1493920"/>
              <a:gd name="connsiteY2" fmla="*/ 0 h 3642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93920" h="3642360">
                <a:moveTo>
                  <a:pt x="0" y="3642360"/>
                </a:moveTo>
                <a:cubicBezTo>
                  <a:pt x="508000" y="3046730"/>
                  <a:pt x="1016000" y="2451100"/>
                  <a:pt x="1264920" y="1844040"/>
                </a:cubicBezTo>
                <a:cubicBezTo>
                  <a:pt x="1513840" y="1236980"/>
                  <a:pt x="1493520" y="0"/>
                  <a:pt x="1493520" y="0"/>
                </a:cubicBezTo>
              </a:path>
            </a:pathLst>
          </a:custGeom>
          <a:noFill/>
          <a:ln w="635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25" name="Přímá spojnice 24"/>
          <p:cNvCxnSpPr/>
          <p:nvPr/>
        </p:nvCxnSpPr>
        <p:spPr>
          <a:xfrm flipH="1">
            <a:off x="1741353" y="3990659"/>
            <a:ext cx="183500" cy="146009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Přímá spojnice 25"/>
          <p:cNvCxnSpPr/>
          <p:nvPr/>
        </p:nvCxnSpPr>
        <p:spPr>
          <a:xfrm>
            <a:off x="1595193" y="3984188"/>
            <a:ext cx="146160" cy="152480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nice 26"/>
          <p:cNvCxnSpPr/>
          <p:nvPr/>
        </p:nvCxnSpPr>
        <p:spPr>
          <a:xfrm flipH="1">
            <a:off x="1891586" y="3089495"/>
            <a:ext cx="183500" cy="146009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Přímá spojnice 27"/>
          <p:cNvCxnSpPr/>
          <p:nvPr/>
        </p:nvCxnSpPr>
        <p:spPr>
          <a:xfrm>
            <a:off x="1745426" y="3083024"/>
            <a:ext cx="146160" cy="152480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římá spojnice 28"/>
          <p:cNvCxnSpPr/>
          <p:nvPr/>
        </p:nvCxnSpPr>
        <p:spPr>
          <a:xfrm flipH="1">
            <a:off x="1503443" y="2495282"/>
            <a:ext cx="183500" cy="146009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Přímá spojnice 29"/>
          <p:cNvCxnSpPr/>
          <p:nvPr/>
        </p:nvCxnSpPr>
        <p:spPr>
          <a:xfrm>
            <a:off x="1357283" y="2488811"/>
            <a:ext cx="146160" cy="152480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ovéPole 30"/>
          <p:cNvSpPr txBox="1"/>
          <p:nvPr/>
        </p:nvSpPr>
        <p:spPr>
          <a:xfrm>
            <a:off x="1708276" y="4141552"/>
            <a:ext cx="242451" cy="21544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0" tIns="0" rIns="0" bIns="0" rtlCol="0">
            <a:spAutoFit/>
          </a:bodyPr>
          <a:lstStyle/>
          <a:p>
            <a:r>
              <a:rPr lang="en-US" sz="1400" dirty="0" smtClean="0"/>
              <a:t>A</a:t>
            </a:r>
            <a:endParaRPr lang="cs-CZ" sz="1400" dirty="0"/>
          </a:p>
        </p:txBody>
      </p:sp>
      <p:sp>
        <p:nvSpPr>
          <p:cNvPr id="32" name="TextovéPole 31"/>
          <p:cNvSpPr txBox="1"/>
          <p:nvPr/>
        </p:nvSpPr>
        <p:spPr>
          <a:xfrm>
            <a:off x="1831443" y="3303315"/>
            <a:ext cx="242451" cy="21544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0" tIns="0" rIns="0" bIns="0" rtlCol="0">
            <a:spAutoFit/>
          </a:bodyPr>
          <a:lstStyle/>
          <a:p>
            <a:r>
              <a:rPr lang="en-US" sz="1400" dirty="0"/>
              <a:t>B</a:t>
            </a:r>
            <a:endParaRPr lang="cs-CZ" sz="1400" dirty="0"/>
          </a:p>
        </p:txBody>
      </p:sp>
      <p:sp>
        <p:nvSpPr>
          <p:cNvPr id="33" name="TextovéPole 32"/>
          <p:cNvSpPr txBox="1"/>
          <p:nvPr/>
        </p:nvSpPr>
        <p:spPr>
          <a:xfrm>
            <a:off x="1602134" y="2571373"/>
            <a:ext cx="242451" cy="21544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0" tIns="0" rIns="0" bIns="0" rtlCol="0">
            <a:spAutoFit/>
          </a:bodyPr>
          <a:lstStyle/>
          <a:p>
            <a:r>
              <a:rPr lang="en-US" sz="1400" dirty="0" smtClean="0"/>
              <a:t>C</a:t>
            </a:r>
            <a:endParaRPr lang="cs-CZ" sz="1400" dirty="0"/>
          </a:p>
        </p:txBody>
      </p:sp>
      <p:sp>
        <p:nvSpPr>
          <p:cNvPr id="34" name="Ovál 33"/>
          <p:cNvSpPr/>
          <p:nvPr/>
        </p:nvSpPr>
        <p:spPr bwMode="auto">
          <a:xfrm>
            <a:off x="1865620" y="3209519"/>
            <a:ext cx="45719" cy="49644"/>
          </a:xfrm>
          <a:prstGeom prst="ellipse">
            <a:avLst/>
          </a:prstGeom>
          <a:solidFill>
            <a:srgbClr val="FF6600"/>
          </a:solidFill>
          <a:ln w="0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rtlCol="0" anchor="ctr"/>
          <a:lstStyle/>
          <a:p>
            <a:pPr algn="ctr"/>
            <a:endParaRPr lang="cs-CZ" sz="2000" dirty="0">
              <a:solidFill>
                <a:srgbClr val="CCCCFF"/>
              </a:solidFill>
              <a:latin typeface="Comic Sans MS" pitchFamily="66" charset="0"/>
            </a:endParaRPr>
          </a:p>
        </p:txBody>
      </p:sp>
      <p:sp>
        <p:nvSpPr>
          <p:cNvPr id="35" name="Ovál 34"/>
          <p:cNvSpPr/>
          <p:nvPr/>
        </p:nvSpPr>
        <p:spPr bwMode="auto">
          <a:xfrm>
            <a:off x="1485116" y="2616469"/>
            <a:ext cx="45719" cy="49644"/>
          </a:xfrm>
          <a:prstGeom prst="ellipse">
            <a:avLst/>
          </a:prstGeom>
          <a:solidFill>
            <a:srgbClr val="FF6600"/>
          </a:solidFill>
          <a:ln w="0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rtlCol="0" anchor="ctr"/>
          <a:lstStyle/>
          <a:p>
            <a:pPr algn="ctr"/>
            <a:endParaRPr lang="cs-CZ" sz="2000" dirty="0">
              <a:solidFill>
                <a:srgbClr val="CCCCFF"/>
              </a:solidFill>
              <a:latin typeface="Comic Sans MS" pitchFamily="66" charset="0"/>
            </a:endParaRPr>
          </a:p>
        </p:txBody>
      </p:sp>
      <p:sp>
        <p:nvSpPr>
          <p:cNvPr id="36" name="Ovál 35"/>
          <p:cNvSpPr/>
          <p:nvPr/>
        </p:nvSpPr>
        <p:spPr bwMode="auto">
          <a:xfrm>
            <a:off x="1723359" y="4102209"/>
            <a:ext cx="45719" cy="49644"/>
          </a:xfrm>
          <a:prstGeom prst="ellipse">
            <a:avLst/>
          </a:prstGeom>
          <a:solidFill>
            <a:srgbClr val="FF6600"/>
          </a:solidFill>
          <a:ln w="0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rtlCol="0" anchor="ctr"/>
          <a:lstStyle/>
          <a:p>
            <a:pPr algn="ctr"/>
            <a:endParaRPr lang="cs-CZ" sz="2000" dirty="0">
              <a:solidFill>
                <a:srgbClr val="CCCCFF"/>
              </a:solidFill>
              <a:latin typeface="Comic Sans MS" pitchFamily="66" charset="0"/>
            </a:endParaRPr>
          </a:p>
        </p:txBody>
      </p:sp>
      <p:cxnSp>
        <p:nvCxnSpPr>
          <p:cNvPr id="46" name="Přímá spojnice 45"/>
          <p:cNvCxnSpPr>
            <a:endCxn id="7" idx="0"/>
          </p:cNvCxnSpPr>
          <p:nvPr/>
        </p:nvCxnSpPr>
        <p:spPr>
          <a:xfrm>
            <a:off x="2501573" y="1247654"/>
            <a:ext cx="1" cy="1062401"/>
          </a:xfrm>
          <a:prstGeom prst="line">
            <a:avLst/>
          </a:prstGeom>
          <a:ln w="6350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Ovál 51"/>
          <p:cNvSpPr/>
          <p:nvPr/>
        </p:nvSpPr>
        <p:spPr bwMode="auto">
          <a:xfrm>
            <a:off x="2429740" y="1205015"/>
            <a:ext cx="144016" cy="144016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rtlCol="0" anchor="ctr"/>
          <a:lstStyle/>
          <a:p>
            <a:pPr algn="ctr"/>
            <a:endParaRPr lang="cs-CZ" sz="2000" dirty="0">
              <a:solidFill>
                <a:srgbClr val="CCCCFF"/>
              </a:solidFill>
              <a:latin typeface="Comic Sans MS" pitchFamily="66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4" name="TextovéPole 53"/>
              <p:cNvSpPr txBox="1"/>
              <p:nvPr/>
            </p:nvSpPr>
            <p:spPr>
              <a:xfrm>
                <a:off x="5373039" y="1539453"/>
                <a:ext cx="3638806" cy="553998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cs-CZ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p>
                        <m:r>
                          <a:rPr lang="cs-CZ" b="0" i="1" smtClean="0">
                            <a:latin typeface="Cambria Math" panose="02040503050406030204" pitchFamily="18" charset="0"/>
                          </a:rPr>
                          <m:t>+</m:t>
                        </m:r>
                      </m:sup>
                    </m:sSup>
                  </m:oMath>
                </a14:m>
                <a:r>
                  <a:rPr lang="cs-CZ" dirty="0" smtClean="0"/>
                  <a:t>         … času-podobné budoucí    </a:t>
                </a:r>
              </a:p>
              <a:p>
                <a:r>
                  <a:rPr lang="cs-CZ" dirty="0"/>
                  <a:t> </a:t>
                </a:r>
                <a:r>
                  <a:rPr lang="cs-CZ" dirty="0" smtClean="0"/>
                  <a:t>                nekonečno</a:t>
                </a:r>
                <a:endParaRPr lang="cs-CZ" dirty="0"/>
              </a:p>
            </p:txBody>
          </p:sp>
        </mc:Choice>
        <mc:Fallback xmlns="">
          <p:sp>
            <p:nvSpPr>
              <p:cNvPr id="54" name="TextovéPole 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3039" y="1539453"/>
                <a:ext cx="3638806" cy="553998"/>
              </a:xfrm>
              <a:prstGeom prst="rect">
                <a:avLst/>
              </a:prstGeom>
              <a:blipFill rotWithShape="0">
                <a:blip r:embed="rId5"/>
                <a:stretch>
                  <a:fillRect l="-1997" t="-11702" r="-4160" b="-2234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TextovéPole 54"/>
              <p:cNvSpPr txBox="1"/>
              <p:nvPr/>
            </p:nvSpPr>
            <p:spPr>
              <a:xfrm>
                <a:off x="5373654" y="2871549"/>
                <a:ext cx="3708412" cy="553998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cs-CZ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p>
                        <m:r>
                          <a:rPr lang="cs-CZ" b="0" i="1" smtClean="0">
                            <a:latin typeface="Cambria Math" panose="02040503050406030204" pitchFamily="18" charset="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cs-CZ" dirty="0" smtClean="0"/>
                  <a:t>         … času-podobné minulé    </a:t>
                </a:r>
              </a:p>
              <a:p>
                <a:r>
                  <a:rPr lang="cs-CZ" dirty="0"/>
                  <a:t> </a:t>
                </a:r>
                <a:r>
                  <a:rPr lang="cs-CZ" dirty="0" smtClean="0"/>
                  <a:t>                nekonečno</a:t>
                </a:r>
                <a:endParaRPr lang="cs-CZ" dirty="0"/>
              </a:p>
            </p:txBody>
          </p:sp>
        </mc:Choice>
        <mc:Fallback xmlns="">
          <p:sp>
            <p:nvSpPr>
              <p:cNvPr id="55" name="TextovéPole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3654" y="2871549"/>
                <a:ext cx="3708412" cy="553998"/>
              </a:xfrm>
              <a:prstGeom prst="rect">
                <a:avLst/>
              </a:prstGeom>
              <a:blipFill rotWithShape="0">
                <a:blip r:embed="rId6"/>
                <a:stretch>
                  <a:fillRect l="-1961" t="-11579" b="-2210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" name="TextovéPole 55"/>
              <p:cNvSpPr txBox="1"/>
              <p:nvPr/>
            </p:nvSpPr>
            <p:spPr>
              <a:xfrm>
                <a:off x="5352216" y="2206109"/>
                <a:ext cx="3638806" cy="553998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cs-CZ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p>
                        <m:r>
                          <a:rPr lang="cs-CZ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cs-CZ" dirty="0" smtClean="0"/>
                  <a:t>         … prostoru-podobné           </a:t>
                </a:r>
              </a:p>
              <a:p>
                <a:r>
                  <a:rPr lang="cs-CZ" dirty="0"/>
                  <a:t> </a:t>
                </a:r>
                <a:r>
                  <a:rPr lang="cs-CZ" dirty="0" smtClean="0"/>
                  <a:t>                nekonečno</a:t>
                </a:r>
                <a:endParaRPr lang="cs-CZ" dirty="0"/>
              </a:p>
            </p:txBody>
          </p:sp>
        </mc:Choice>
        <mc:Fallback xmlns="">
          <p:sp>
            <p:nvSpPr>
              <p:cNvPr id="56" name="TextovéPole 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52216" y="2206109"/>
                <a:ext cx="3638806" cy="553998"/>
              </a:xfrm>
              <a:prstGeom prst="rect">
                <a:avLst/>
              </a:prstGeom>
              <a:blipFill rotWithShape="0">
                <a:blip r:embed="rId7"/>
                <a:stretch>
                  <a:fillRect l="-1997" t="-11579" r="-1165" b="-21053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7" name="TextovéPole 56"/>
          <p:cNvSpPr txBox="1"/>
          <p:nvPr/>
        </p:nvSpPr>
        <p:spPr>
          <a:xfrm>
            <a:off x="5317413" y="3876069"/>
            <a:ext cx="3708412" cy="55399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0" tIns="0" rIns="0" bIns="0" rtlCol="0">
            <a:spAutoFit/>
          </a:bodyPr>
          <a:lstStyle/>
          <a:p>
            <a:r>
              <a:rPr lang="cs-CZ" dirty="0">
                <a:latin typeface="Blackadder ITC" panose="04020505051007020D02" pitchFamily="82" charset="0"/>
              </a:rPr>
              <a:t>I </a:t>
            </a:r>
            <a:r>
              <a:rPr lang="cs-CZ" baseline="30000" dirty="0" smtClean="0">
                <a:latin typeface="Blackadder ITC" panose="04020505051007020D02" pitchFamily="82" charset="0"/>
              </a:rPr>
              <a:t>+</a:t>
            </a:r>
            <a:r>
              <a:rPr lang="cs-CZ" dirty="0" smtClean="0">
                <a:latin typeface="Blackadder ITC" panose="04020505051007020D02" pitchFamily="82" charset="0"/>
              </a:rPr>
              <a:t>               </a:t>
            </a:r>
            <a:r>
              <a:rPr lang="cs-CZ" dirty="0" smtClean="0"/>
              <a:t>… nulové budoucí    </a:t>
            </a:r>
          </a:p>
          <a:p>
            <a:r>
              <a:rPr lang="cs-CZ" dirty="0"/>
              <a:t> </a:t>
            </a:r>
            <a:r>
              <a:rPr lang="cs-CZ" dirty="0" smtClean="0"/>
              <a:t>                nekonečno</a:t>
            </a:r>
            <a:endParaRPr lang="cs-CZ" dirty="0"/>
          </a:p>
        </p:txBody>
      </p:sp>
      <p:sp>
        <p:nvSpPr>
          <p:cNvPr id="58" name="TextovéPole 57"/>
          <p:cNvSpPr txBox="1"/>
          <p:nvPr/>
        </p:nvSpPr>
        <p:spPr>
          <a:xfrm>
            <a:off x="5303433" y="4583378"/>
            <a:ext cx="3708412" cy="55399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0" tIns="0" rIns="0" bIns="0" rtlCol="0">
            <a:spAutoFit/>
          </a:bodyPr>
          <a:lstStyle/>
          <a:p>
            <a:r>
              <a:rPr lang="cs-CZ" dirty="0">
                <a:latin typeface="Blackadder ITC" panose="04020505051007020D02" pitchFamily="82" charset="0"/>
              </a:rPr>
              <a:t>I </a:t>
            </a:r>
            <a:r>
              <a:rPr lang="cs-CZ" baseline="30000" dirty="0" smtClean="0">
                <a:latin typeface="Blackadder ITC" panose="04020505051007020D02" pitchFamily="82" charset="0"/>
              </a:rPr>
              <a:t>-</a:t>
            </a:r>
            <a:r>
              <a:rPr lang="cs-CZ" dirty="0" smtClean="0">
                <a:latin typeface="Blackadder ITC" panose="04020505051007020D02" pitchFamily="82" charset="0"/>
              </a:rPr>
              <a:t>               </a:t>
            </a:r>
            <a:r>
              <a:rPr lang="cs-CZ" dirty="0" smtClean="0"/>
              <a:t>… nulové minulé    </a:t>
            </a:r>
          </a:p>
          <a:p>
            <a:r>
              <a:rPr lang="cs-CZ" dirty="0"/>
              <a:t> </a:t>
            </a:r>
            <a:r>
              <a:rPr lang="cs-CZ" dirty="0" smtClean="0"/>
              <a:t>                nekonečno</a:t>
            </a:r>
            <a:endParaRPr lang="cs-CZ" dirty="0"/>
          </a:p>
        </p:txBody>
      </p:sp>
      <p:sp>
        <p:nvSpPr>
          <p:cNvPr id="60" name="Volný tvar 59"/>
          <p:cNvSpPr/>
          <p:nvPr/>
        </p:nvSpPr>
        <p:spPr bwMode="auto">
          <a:xfrm>
            <a:off x="1032387" y="4343400"/>
            <a:ext cx="1976284" cy="1755058"/>
          </a:xfrm>
          <a:custGeom>
            <a:avLst/>
            <a:gdLst>
              <a:gd name="connsiteX0" fmla="*/ 0 w 1976284"/>
              <a:gd name="connsiteY0" fmla="*/ 1755058 h 1755058"/>
              <a:gd name="connsiteX1" fmla="*/ 1976284 w 1976284"/>
              <a:gd name="connsiteY1" fmla="*/ 0 h 1755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976284" h="1755058">
                <a:moveTo>
                  <a:pt x="0" y="1755058"/>
                </a:moveTo>
                <a:cubicBezTo>
                  <a:pt x="841887" y="1029929"/>
                  <a:pt x="1683774" y="304800"/>
                  <a:pt x="1976284" y="0"/>
                </a:cubicBezTo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2" name="Volný tvar 61"/>
          <p:cNvSpPr/>
          <p:nvPr/>
        </p:nvSpPr>
        <p:spPr bwMode="auto">
          <a:xfrm>
            <a:off x="1047135" y="3458497"/>
            <a:ext cx="2079523" cy="2639961"/>
          </a:xfrm>
          <a:custGeom>
            <a:avLst/>
            <a:gdLst>
              <a:gd name="connsiteX0" fmla="*/ 0 w 2079523"/>
              <a:gd name="connsiteY0" fmla="*/ 2639961 h 2639961"/>
              <a:gd name="connsiteX1" fmla="*/ 1430594 w 2079523"/>
              <a:gd name="connsiteY1" fmla="*/ 1179871 h 2639961"/>
              <a:gd name="connsiteX2" fmla="*/ 2079523 w 2079523"/>
              <a:gd name="connsiteY2" fmla="*/ 0 h 2639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79523" h="2639961">
                <a:moveTo>
                  <a:pt x="0" y="2639961"/>
                </a:moveTo>
                <a:cubicBezTo>
                  <a:pt x="542003" y="2129912"/>
                  <a:pt x="1084007" y="1619864"/>
                  <a:pt x="1430594" y="1179871"/>
                </a:cubicBezTo>
                <a:cubicBezTo>
                  <a:pt x="1777181" y="739877"/>
                  <a:pt x="1988575" y="267929"/>
                  <a:pt x="2079523" y="0"/>
                </a:cubicBezTo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3" name="Volný tvar 62"/>
          <p:cNvSpPr/>
          <p:nvPr/>
        </p:nvSpPr>
        <p:spPr bwMode="auto">
          <a:xfrm>
            <a:off x="1047135" y="1334729"/>
            <a:ext cx="1832010" cy="4748981"/>
          </a:xfrm>
          <a:custGeom>
            <a:avLst/>
            <a:gdLst>
              <a:gd name="connsiteX0" fmla="*/ 0 w 1832010"/>
              <a:gd name="connsiteY0" fmla="*/ 4748981 h 4748981"/>
              <a:gd name="connsiteX1" fmla="*/ 1179871 w 1832010"/>
              <a:gd name="connsiteY1" fmla="*/ 3259394 h 4748981"/>
              <a:gd name="connsiteX2" fmla="*/ 1828800 w 1832010"/>
              <a:gd name="connsiteY2" fmla="*/ 1843548 h 4748981"/>
              <a:gd name="connsiteX3" fmla="*/ 1445342 w 1832010"/>
              <a:gd name="connsiteY3" fmla="*/ 0 h 4748981"/>
              <a:gd name="connsiteX4" fmla="*/ 1445342 w 1832010"/>
              <a:gd name="connsiteY4" fmla="*/ 0 h 4748981"/>
              <a:gd name="connsiteX5" fmla="*/ 1474839 w 1832010"/>
              <a:gd name="connsiteY5" fmla="*/ 0 h 4748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32010" h="4748981">
                <a:moveTo>
                  <a:pt x="0" y="4748981"/>
                </a:moveTo>
                <a:cubicBezTo>
                  <a:pt x="437535" y="4246307"/>
                  <a:pt x="875071" y="3743633"/>
                  <a:pt x="1179871" y="3259394"/>
                </a:cubicBezTo>
                <a:cubicBezTo>
                  <a:pt x="1484671" y="2775155"/>
                  <a:pt x="1784555" y="2386780"/>
                  <a:pt x="1828800" y="1843548"/>
                </a:cubicBezTo>
                <a:cubicBezTo>
                  <a:pt x="1873045" y="1300316"/>
                  <a:pt x="1445342" y="0"/>
                  <a:pt x="1445342" y="0"/>
                </a:cubicBezTo>
                <a:lnTo>
                  <a:pt x="1445342" y="0"/>
                </a:lnTo>
                <a:lnTo>
                  <a:pt x="1474839" y="0"/>
                </a:lnTo>
              </a:path>
            </a:pathLst>
          </a:cu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70493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175632" y="145772"/>
            <a:ext cx="4684400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cs-CZ" sz="3200" dirty="0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Životní cyklus černé díry</a:t>
            </a:r>
            <a:endParaRPr lang="cs-CZ" sz="3200" dirty="0">
              <a:ln w="12700">
                <a:solidFill>
                  <a:schemeClr val="bg2">
                    <a:lumMod val="20000"/>
                    <a:lumOff val="80000"/>
                  </a:schemeClr>
                </a:solidFill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Calibri" pitchFamily="34" charset="0"/>
            </a:endParaRPr>
          </a:p>
        </p:txBody>
      </p:sp>
      <p:cxnSp>
        <p:nvCxnSpPr>
          <p:cNvPr id="6" name="Přímá spojnice 2"/>
          <p:cNvCxnSpPr/>
          <p:nvPr/>
        </p:nvCxnSpPr>
        <p:spPr>
          <a:xfrm>
            <a:off x="250825" y="692150"/>
            <a:ext cx="4028311" cy="0"/>
          </a:xfrm>
          <a:prstGeom prst="line">
            <a:avLst/>
          </a:prstGeom>
          <a:ln w="41275" cap="rnd">
            <a:solidFill>
              <a:schemeClr val="bg2">
                <a:lumMod val="60000"/>
                <a:lumOff val="40000"/>
              </a:schemeClr>
            </a:soli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Obrázek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4663842"/>
            <a:ext cx="2835498" cy="2005517"/>
          </a:xfrm>
          <a:prstGeom prst="rect">
            <a:avLst/>
          </a:prstGeom>
          <a:ln w="6350">
            <a:noFill/>
          </a:ln>
          <a:effectLst>
            <a:softEdge rad="0"/>
          </a:effectLst>
        </p:spPr>
      </p:pic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5999771" y="2052205"/>
            <a:ext cx="2880320" cy="981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/>
            <a:r>
              <a:rPr lang="cs-CZ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Scénáře zániku černé díry:</a:t>
            </a:r>
          </a:p>
          <a:p>
            <a:pPr algn="just"/>
            <a:endParaRPr lang="cs-CZ" sz="1100" b="1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just"/>
            <a:r>
              <a:rPr lang="cs-CZ" sz="1600" dirty="0" smtClean="0">
                <a:solidFill>
                  <a:schemeClr val="bg1"/>
                </a:solidFill>
                <a:latin typeface="Calibri" panose="020F0502020204030204" pitchFamily="34" charset="0"/>
              </a:rPr>
              <a:t>              úplné vypaření</a:t>
            </a:r>
            <a:endParaRPr lang="cs-CZ" sz="1600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just"/>
            <a:r>
              <a:rPr lang="cs-CZ" sz="16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cs-CZ" sz="1600" dirty="0" smtClean="0">
                <a:solidFill>
                  <a:schemeClr val="bg1"/>
                </a:solidFill>
                <a:latin typeface="Calibri" panose="020F0502020204030204" pitchFamily="34" charset="0"/>
              </a:rPr>
              <a:t> relikt o Planckově hmotnosti</a:t>
            </a: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632" y="4641578"/>
            <a:ext cx="2838890" cy="2027781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028" name="Picture 4" descr="Image result for su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745946"/>
            <a:ext cx="2524240" cy="14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Šipka doprava 16"/>
          <p:cNvSpPr/>
          <p:nvPr/>
        </p:nvSpPr>
        <p:spPr bwMode="auto">
          <a:xfrm rot="4029211">
            <a:off x="1319257" y="4099506"/>
            <a:ext cx="552696" cy="491447"/>
          </a:xfrm>
          <a:prstGeom prst="rightArrow">
            <a:avLst/>
          </a:prstGeom>
          <a:noFill/>
          <a:ln w="25400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/>
            <a:endParaRPr lang="cs-CZ" sz="2000" dirty="0">
              <a:solidFill>
                <a:srgbClr val="CCCCFF"/>
              </a:solidFill>
              <a:latin typeface="Comic Sans MS" pitchFamily="66" charset="0"/>
            </a:endParaRPr>
          </a:p>
        </p:txBody>
      </p:sp>
      <p:sp>
        <p:nvSpPr>
          <p:cNvPr id="18" name="Šipka doprava 17"/>
          <p:cNvSpPr/>
          <p:nvPr/>
        </p:nvSpPr>
        <p:spPr bwMode="auto">
          <a:xfrm>
            <a:off x="3984562" y="5420876"/>
            <a:ext cx="1595550" cy="491447"/>
          </a:xfrm>
          <a:prstGeom prst="rightArrow">
            <a:avLst/>
          </a:prstGeom>
          <a:noFill/>
          <a:ln w="25400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/>
            <a:endParaRPr lang="cs-CZ" sz="2000" dirty="0">
              <a:solidFill>
                <a:srgbClr val="CCCCFF"/>
              </a:solidFill>
              <a:latin typeface="Comic Sans MS" pitchFamily="66" charset="0"/>
            </a:endParaRPr>
          </a:p>
        </p:txBody>
      </p:sp>
      <p:sp>
        <p:nvSpPr>
          <p:cNvPr id="19" name="Šipka doprava 18"/>
          <p:cNvSpPr/>
          <p:nvPr/>
        </p:nvSpPr>
        <p:spPr bwMode="auto">
          <a:xfrm rot="16200000">
            <a:off x="6925236" y="3497506"/>
            <a:ext cx="865330" cy="491447"/>
          </a:xfrm>
          <a:prstGeom prst="rightArrow">
            <a:avLst/>
          </a:prstGeom>
          <a:noFill/>
          <a:ln w="25400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/>
            <a:endParaRPr lang="cs-CZ" sz="2000" dirty="0">
              <a:solidFill>
                <a:srgbClr val="CCCCFF"/>
              </a:solidFill>
              <a:latin typeface="Comic Sans MS" pitchFamily="66" charset="0"/>
            </a:endParaRPr>
          </a:p>
        </p:txBody>
      </p:sp>
      <p:pic>
        <p:nvPicPr>
          <p:cNvPr id="1032" name="Picture 8" descr="Image result for core collapse supernov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632" y="2458943"/>
            <a:ext cx="2319632" cy="1546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Rectangle 6"/>
          <p:cNvSpPr>
            <a:spLocks noChangeArrowheads="1"/>
          </p:cNvSpPr>
          <p:nvPr/>
        </p:nvSpPr>
        <p:spPr bwMode="auto">
          <a:xfrm>
            <a:off x="2205077" y="2327764"/>
            <a:ext cx="2160240" cy="596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cs-CZ" sz="1600" dirty="0" smtClean="0">
                <a:solidFill>
                  <a:schemeClr val="bg1"/>
                </a:solidFill>
                <a:latin typeface="Calibri" panose="020F0502020204030204" pitchFamily="34" charset="0"/>
              </a:rPr>
              <a:t>vyhoření paliva hvězdy, gravitační kolaps jádra</a:t>
            </a:r>
          </a:p>
        </p:txBody>
      </p:sp>
      <p:sp>
        <p:nvSpPr>
          <p:cNvPr id="24" name="Rectangle 6"/>
          <p:cNvSpPr>
            <a:spLocks noChangeArrowheads="1"/>
          </p:cNvSpPr>
          <p:nvPr/>
        </p:nvSpPr>
        <p:spPr bwMode="auto">
          <a:xfrm>
            <a:off x="1842811" y="3923448"/>
            <a:ext cx="1868248" cy="298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cs-CZ" sz="1600" dirty="0" smtClean="0">
                <a:solidFill>
                  <a:schemeClr val="bg1"/>
                </a:solidFill>
                <a:latin typeface="Calibri" panose="020F0502020204030204" pitchFamily="34" charset="0"/>
              </a:rPr>
              <a:t>zformování </a:t>
            </a:r>
          </a:p>
          <a:p>
            <a:pPr algn="ctr"/>
            <a:r>
              <a:rPr lang="cs-CZ" sz="1600" dirty="0" smtClean="0">
                <a:solidFill>
                  <a:schemeClr val="bg1"/>
                </a:solidFill>
                <a:latin typeface="Calibri" panose="020F0502020204030204" pitchFamily="34" charset="0"/>
              </a:rPr>
              <a:t>„plešaté“ černé díry</a:t>
            </a:r>
          </a:p>
        </p:txBody>
      </p:sp>
      <p:sp>
        <p:nvSpPr>
          <p:cNvPr id="26" name="Rectangle 6"/>
          <p:cNvSpPr>
            <a:spLocks noChangeArrowheads="1"/>
          </p:cNvSpPr>
          <p:nvPr/>
        </p:nvSpPr>
        <p:spPr bwMode="auto">
          <a:xfrm>
            <a:off x="3702217" y="6100303"/>
            <a:ext cx="2160240" cy="569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cs-CZ" sz="1600" dirty="0" smtClean="0">
                <a:solidFill>
                  <a:schemeClr val="bg1"/>
                </a:solidFill>
                <a:latin typeface="Calibri" panose="020F0502020204030204" pitchFamily="34" charset="0"/>
              </a:rPr>
              <a:t>vypařování</a:t>
            </a:r>
          </a:p>
          <a:p>
            <a:pPr algn="ctr"/>
            <a:r>
              <a:rPr lang="cs-CZ" sz="1600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Hawkingovým</a:t>
            </a:r>
            <a:r>
              <a:rPr lang="cs-CZ" sz="1600" dirty="0" smtClean="0">
                <a:solidFill>
                  <a:schemeClr val="bg1"/>
                </a:solidFill>
                <a:latin typeface="Calibri" panose="020F0502020204030204" pitchFamily="34" charset="0"/>
              </a:rPr>
              <a:t> zářením</a:t>
            </a:r>
          </a:p>
        </p:txBody>
      </p:sp>
      <p:sp>
        <p:nvSpPr>
          <p:cNvPr id="2" name="Šipka doprava 1"/>
          <p:cNvSpPr/>
          <p:nvPr/>
        </p:nvSpPr>
        <p:spPr bwMode="auto">
          <a:xfrm rot="7858357">
            <a:off x="1709755" y="2026388"/>
            <a:ext cx="700253" cy="491447"/>
          </a:xfrm>
          <a:prstGeom prst="rightArrow">
            <a:avLst/>
          </a:prstGeom>
          <a:noFill/>
          <a:ln w="25400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/>
            <a:endParaRPr lang="cs-CZ" sz="2000" dirty="0">
              <a:solidFill>
                <a:srgbClr val="CCCCFF"/>
              </a:solidFill>
              <a:latin typeface="Comic Sans MS" pitchFamily="66" charset="0"/>
            </a:endParaRPr>
          </a:p>
        </p:txBody>
      </p:sp>
      <p:sp>
        <p:nvSpPr>
          <p:cNvPr id="15" name="Bublinový popisek ve tvaru obláčku 14"/>
          <p:cNvSpPr/>
          <p:nvPr/>
        </p:nvSpPr>
        <p:spPr bwMode="auto">
          <a:xfrm>
            <a:off x="5165117" y="196301"/>
            <a:ext cx="3894119" cy="1450013"/>
          </a:xfrm>
          <a:prstGeom prst="cloudCallout">
            <a:avLst>
              <a:gd name="adj1" fmla="val -16984"/>
              <a:gd name="adj2" fmla="val 22182"/>
            </a:avLst>
          </a:prstGeom>
          <a:solidFill>
            <a:schemeClr val="bg1">
              <a:lumMod val="50000"/>
            </a:schemeClr>
          </a:solidFill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/>
        </p:spPr>
        <p:txBody>
          <a:bodyPr rtlCol="0" anchor="ctr"/>
          <a:lstStyle/>
          <a:p>
            <a:pPr algn="ctr"/>
            <a:endParaRPr lang="cs-CZ" sz="2000" dirty="0">
              <a:solidFill>
                <a:srgbClr val="CCCCFF"/>
              </a:solidFill>
              <a:latin typeface="Comic Sans MS" pitchFamily="66" charset="0"/>
            </a:endParaRPr>
          </a:p>
        </p:txBody>
      </p:sp>
      <p:sp>
        <p:nvSpPr>
          <p:cNvPr id="28" name="Rectangle 6"/>
          <p:cNvSpPr>
            <a:spLocks noChangeArrowheads="1"/>
          </p:cNvSpPr>
          <p:nvPr/>
        </p:nvSpPr>
        <p:spPr bwMode="auto">
          <a:xfrm>
            <a:off x="5711739" y="475487"/>
            <a:ext cx="3168352" cy="694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/>
            <a:r>
              <a:rPr lang="cs-CZ" sz="24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Co se stane s informací</a:t>
            </a:r>
          </a:p>
          <a:p>
            <a:pPr algn="just"/>
            <a:r>
              <a:rPr lang="cs-CZ" sz="24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 o původní hvězdě?</a:t>
            </a:r>
            <a:endParaRPr lang="cs-CZ" sz="2400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5981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 animBg="1"/>
      <p:bldP spid="18" grpId="0" animBg="1"/>
      <p:bldP spid="19" grpId="0" animBg="1"/>
      <p:bldP spid="24" grpId="0"/>
      <p:bldP spid="26" grpId="0"/>
      <p:bldP spid="15" grpId="0" animBg="1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175632" y="145772"/>
            <a:ext cx="4684400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cs-CZ" sz="3200" dirty="0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Černé díry</a:t>
            </a:r>
            <a:endParaRPr lang="cs-CZ" sz="3200" dirty="0">
              <a:ln w="12700">
                <a:solidFill>
                  <a:schemeClr val="bg2">
                    <a:lumMod val="20000"/>
                    <a:lumOff val="80000"/>
                  </a:schemeClr>
                </a:solidFill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Calibri" pitchFamily="34" charset="0"/>
            </a:endParaRPr>
          </a:p>
        </p:txBody>
      </p:sp>
      <p:cxnSp>
        <p:nvCxnSpPr>
          <p:cNvPr id="5" name="Přímá spojnice 2"/>
          <p:cNvCxnSpPr/>
          <p:nvPr/>
        </p:nvCxnSpPr>
        <p:spPr>
          <a:xfrm>
            <a:off x="250825" y="692150"/>
            <a:ext cx="1800895" cy="0"/>
          </a:xfrm>
          <a:prstGeom prst="line">
            <a:avLst/>
          </a:prstGeom>
          <a:ln w="41275" cap="rnd">
            <a:solidFill>
              <a:schemeClr val="bg2">
                <a:lumMod val="60000"/>
                <a:lumOff val="40000"/>
              </a:schemeClr>
            </a:soli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VÃ½sledek obrÃ¡zku pro john wheel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004" y="3625706"/>
            <a:ext cx="6131989" cy="2861594"/>
          </a:xfrm>
          <a:prstGeom prst="rect">
            <a:avLst/>
          </a:prstGeom>
          <a:noFill/>
          <a:ln w="127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175632" y="1052736"/>
            <a:ext cx="4683390" cy="2155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cs-CZ" sz="24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Do 60 let jen teoretická kuriozita</a:t>
            </a: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endParaRPr lang="cs-CZ" sz="2400" b="1" dirty="0" smtClean="0">
              <a:solidFill>
                <a:schemeClr val="bg2">
                  <a:lumMod val="20000"/>
                  <a:lumOff val="80000"/>
                </a:schemeClr>
              </a:solidFill>
              <a:latin typeface="Calibri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cs-CZ" sz="24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1967 – objev pulzarů</a:t>
            </a: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endParaRPr lang="cs-CZ" sz="2400" b="1" dirty="0">
              <a:solidFill>
                <a:schemeClr val="bg2">
                  <a:lumMod val="20000"/>
                  <a:lumOff val="80000"/>
                </a:schemeClr>
              </a:solidFill>
              <a:latin typeface="Calibri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en-US" sz="24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Z</a:t>
            </a:r>
            <a:r>
              <a:rPr lang="cs-CZ" sz="2400" b="1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latý</a:t>
            </a:r>
            <a:r>
              <a:rPr lang="cs-CZ" sz="24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věk fyziky černých děr </a:t>
            </a:r>
          </a:p>
        </p:txBody>
      </p:sp>
      <p:sp>
        <p:nvSpPr>
          <p:cNvPr id="2" name="AutoShape 2" descr="https://www.cam.ac.uk/sites/www.cam.ac.uk/files/shorthand/203832/FEao0IhWtr/assets/sESN99Bsik/jbb-1049x678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704174"/>
            <a:ext cx="3955175" cy="2556347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4859022" y="3260521"/>
            <a:ext cx="3673418" cy="312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cs-CZ" sz="1200" b="1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Jocelyne</a:t>
            </a:r>
            <a:r>
              <a:rPr lang="cs-CZ" sz="12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Bell</a:t>
            </a:r>
            <a:r>
              <a:rPr lang="en-US" sz="12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-</a:t>
            </a:r>
            <a:r>
              <a:rPr lang="en-US" sz="1200" b="1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Brunell</a:t>
            </a:r>
            <a:r>
              <a:rPr lang="cs-CZ" sz="12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 - objevitelka pulsarů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136834" y="6513112"/>
            <a:ext cx="2931110" cy="312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cs-CZ" sz="12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John </a:t>
            </a:r>
            <a:r>
              <a:rPr lang="cs-CZ" sz="1200" b="1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Wheeler</a:t>
            </a:r>
            <a:r>
              <a:rPr lang="cs-CZ" sz="12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– stvořil pojem „černá díra“</a:t>
            </a:r>
          </a:p>
        </p:txBody>
      </p:sp>
    </p:spTree>
    <p:extLst>
      <p:ext uri="{BB962C8B-B14F-4D97-AF65-F5344CB8AC3E}">
        <p14:creationId xmlns:p14="http://schemas.microsoft.com/office/powerpoint/2010/main" val="257595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175632" y="145772"/>
            <a:ext cx="4972432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cs-CZ" sz="3200" dirty="0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Informační paradox</a:t>
            </a:r>
            <a:endParaRPr lang="cs-CZ" sz="3200" dirty="0">
              <a:ln w="12700">
                <a:solidFill>
                  <a:schemeClr val="bg2">
                    <a:lumMod val="20000"/>
                    <a:lumOff val="80000"/>
                  </a:schemeClr>
                </a:solidFill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Calibri" pitchFamily="34" charset="0"/>
            </a:endParaRPr>
          </a:p>
        </p:txBody>
      </p:sp>
      <p:cxnSp>
        <p:nvCxnSpPr>
          <p:cNvPr id="5" name="Přímá spojnice 2"/>
          <p:cNvCxnSpPr/>
          <p:nvPr/>
        </p:nvCxnSpPr>
        <p:spPr>
          <a:xfrm>
            <a:off x="250825" y="692150"/>
            <a:ext cx="3313063" cy="0"/>
          </a:xfrm>
          <a:prstGeom prst="line">
            <a:avLst/>
          </a:prstGeom>
          <a:ln w="41275" cap="rnd">
            <a:solidFill>
              <a:schemeClr val="bg2">
                <a:lumMod val="60000"/>
                <a:lumOff val="40000"/>
              </a:schemeClr>
            </a:soli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Obráze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825" y="836712"/>
            <a:ext cx="6121375" cy="4591033"/>
          </a:xfrm>
          <a:prstGeom prst="rect">
            <a:avLst/>
          </a:prstGeom>
        </p:spPr>
      </p:pic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38727" y="5637316"/>
            <a:ext cx="8830773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cs-CZ" sz="2800" dirty="0" smtClean="0">
                <a:solidFill>
                  <a:schemeClr val="bg1"/>
                </a:solidFill>
                <a:latin typeface="Calibri" panose="020F0502020204030204" pitchFamily="34" charset="0"/>
              </a:rPr>
              <a:t>Cokoliv spadne do černé díry, změní pouze její hmotnost, náboj, nebo moment hybnosti =</a:t>
            </a:r>
            <a:r>
              <a:rPr lang="en-US" sz="2800" dirty="0" smtClean="0">
                <a:solidFill>
                  <a:schemeClr val="bg1"/>
                </a:solidFill>
                <a:latin typeface="Calibri" panose="020F0502020204030204" pitchFamily="34" charset="0"/>
              </a:rPr>
              <a:t>&gt; </a:t>
            </a:r>
            <a:r>
              <a:rPr lang="cs-CZ" sz="2800" dirty="0" smtClean="0">
                <a:solidFill>
                  <a:schemeClr val="bg1"/>
                </a:solidFill>
                <a:latin typeface="Calibri" panose="020F0502020204030204" pitchFamily="34" charset="0"/>
              </a:rPr>
              <a:t>ztráta informace??</a:t>
            </a:r>
          </a:p>
        </p:txBody>
      </p:sp>
    </p:spTree>
    <p:extLst>
      <p:ext uri="{BB962C8B-B14F-4D97-AF65-F5344CB8AC3E}">
        <p14:creationId xmlns:p14="http://schemas.microsoft.com/office/powerpoint/2010/main" val="368214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936615"/>
            <a:ext cx="4320480" cy="5643870"/>
          </a:xfrm>
          <a:ln w="19050">
            <a:solidFill>
              <a:schemeClr val="bg1"/>
            </a:solidFill>
          </a:ln>
        </p:spPr>
      </p:pic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210769" y="125388"/>
            <a:ext cx="6305447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cs-CZ" sz="3200" dirty="0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Sázka o zachování informace</a:t>
            </a:r>
            <a:endParaRPr lang="cs-CZ" sz="3200" dirty="0">
              <a:ln w="12700">
                <a:solidFill>
                  <a:schemeClr val="bg2">
                    <a:lumMod val="20000"/>
                    <a:lumOff val="80000"/>
                  </a:schemeClr>
                </a:solidFill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Calibri" pitchFamily="34" charset="0"/>
            </a:endParaRPr>
          </a:p>
        </p:txBody>
      </p:sp>
      <p:cxnSp>
        <p:nvCxnSpPr>
          <p:cNvPr id="6" name="Přímá spojnice 2"/>
          <p:cNvCxnSpPr/>
          <p:nvPr/>
        </p:nvCxnSpPr>
        <p:spPr>
          <a:xfrm>
            <a:off x="323528" y="692696"/>
            <a:ext cx="4752528" cy="0"/>
          </a:xfrm>
          <a:prstGeom prst="line">
            <a:avLst/>
          </a:prstGeom>
          <a:ln w="41275" cap="rnd">
            <a:solidFill>
              <a:schemeClr val="bg2">
                <a:lumMod val="60000"/>
                <a:lumOff val="40000"/>
              </a:schemeClr>
            </a:soli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788024" y="936615"/>
            <a:ext cx="3953624" cy="1412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/>
            <a:r>
              <a:rPr lang="cs-CZ" sz="2000" b="1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Stephen</a:t>
            </a:r>
            <a:r>
              <a:rPr lang="cs-CZ" sz="20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cs-CZ" sz="2000" b="1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Hawking</a:t>
            </a:r>
            <a:r>
              <a:rPr lang="cs-CZ" sz="20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 a </a:t>
            </a:r>
            <a:r>
              <a:rPr lang="cs-CZ" sz="2000" b="1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Kip</a:t>
            </a:r>
            <a:r>
              <a:rPr lang="cs-CZ" sz="20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cs-CZ" sz="2000" b="1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Thorne</a:t>
            </a:r>
            <a:r>
              <a:rPr lang="cs-CZ" sz="20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: </a:t>
            </a:r>
          </a:p>
          <a:p>
            <a:pPr algn="just"/>
            <a:endParaRPr lang="cs-CZ" sz="2000" b="1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just"/>
            <a:r>
              <a:rPr lang="cs-CZ" sz="2000" i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informace je v černé díře navždy ztracena</a:t>
            </a: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4788024" y="3356992"/>
            <a:ext cx="3953624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/>
            <a:r>
              <a:rPr lang="cs-CZ" sz="20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John </a:t>
            </a:r>
            <a:r>
              <a:rPr lang="cs-CZ" sz="2000" b="1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Preskill</a:t>
            </a:r>
            <a:r>
              <a:rPr lang="cs-CZ" sz="20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:</a:t>
            </a:r>
          </a:p>
          <a:p>
            <a:pPr algn="just"/>
            <a:endParaRPr lang="cs-CZ" sz="2000" b="1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just"/>
            <a:r>
              <a:rPr lang="cs-CZ" sz="2000" i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informace je obsažena ve vyzařování černé díry a přesný mechanismus bude popsán teorií kvantové gravitace</a:t>
            </a: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6444208" y="2420888"/>
            <a:ext cx="432048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/>
            <a:r>
              <a:rPr lang="cs-CZ" sz="40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×</a:t>
            </a:r>
            <a:endParaRPr lang="cs-CZ" sz="4000" i="1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279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210769" y="125388"/>
            <a:ext cx="6305447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cs-CZ" sz="3200" dirty="0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Proč je ztráta informace probl</a:t>
            </a:r>
            <a:r>
              <a:rPr lang="cs-CZ" sz="3200" dirty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é</a:t>
            </a:r>
            <a:r>
              <a:rPr lang="cs-CZ" sz="3200" dirty="0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m</a:t>
            </a:r>
            <a:r>
              <a:rPr lang="en-US" sz="3200" dirty="0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?</a:t>
            </a:r>
            <a:endParaRPr lang="cs-CZ" sz="3200" dirty="0">
              <a:ln w="12700">
                <a:solidFill>
                  <a:schemeClr val="bg2">
                    <a:lumMod val="20000"/>
                    <a:lumOff val="80000"/>
                  </a:schemeClr>
                </a:solidFill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Calibri" pitchFamily="34" charset="0"/>
            </a:endParaRPr>
          </a:p>
        </p:txBody>
      </p:sp>
      <p:cxnSp>
        <p:nvCxnSpPr>
          <p:cNvPr id="5" name="Přímá spojnice 2"/>
          <p:cNvCxnSpPr/>
          <p:nvPr/>
        </p:nvCxnSpPr>
        <p:spPr>
          <a:xfrm>
            <a:off x="323528" y="692696"/>
            <a:ext cx="5400600" cy="0"/>
          </a:xfrm>
          <a:prstGeom prst="line">
            <a:avLst/>
          </a:prstGeom>
          <a:ln w="41275" cap="rnd">
            <a:solidFill>
              <a:schemeClr val="bg2">
                <a:lumMod val="60000"/>
                <a:lumOff val="40000"/>
              </a:schemeClr>
            </a:soli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0" name="Picture 2" descr="http://www.aldebaran.cz/galerie/figs/mikrosvet/kitty_box_mq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9588" y="1023099"/>
            <a:ext cx="2649926" cy="2051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6"/>
          <p:cNvSpPr>
            <a:spLocks noChangeArrowheads="1"/>
          </p:cNvSpPr>
          <p:nvPr/>
        </p:nvSpPr>
        <p:spPr bwMode="auto">
          <a:xfrm>
            <a:off x="179512" y="899720"/>
            <a:ext cx="8601762" cy="468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/>
            <a:r>
              <a:rPr lang="cs-CZ" sz="24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Narušení </a:t>
            </a:r>
            <a:r>
              <a:rPr lang="cs-CZ" sz="2400" b="1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unitarity</a:t>
            </a:r>
            <a:r>
              <a:rPr lang="cs-CZ" sz="24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 v kvantové mechanice</a:t>
            </a:r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6302403" y="620688"/>
            <a:ext cx="2664296" cy="341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/>
            <a:r>
              <a:rPr lang="cs-CZ" sz="16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Případ </a:t>
            </a:r>
            <a:r>
              <a:rPr lang="cs-CZ" sz="1600" b="1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Schrödingerovy</a:t>
            </a:r>
            <a:r>
              <a:rPr lang="cs-CZ" sz="16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 kočky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6"/>
              <p:cNvSpPr>
                <a:spLocks noChangeArrowheads="1"/>
              </p:cNvSpPr>
              <p:nvPr/>
            </p:nvSpPr>
            <p:spPr bwMode="auto">
              <a:xfrm>
                <a:off x="500834" y="3314000"/>
                <a:ext cx="2160240" cy="36004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0" tIns="0" rIns="0" bIns="0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𝜓</m:t>
                          </m:r>
                        </m:e>
                        <m:sub>
                          <m:r>
                            <m:rPr>
                              <m:nor/>
                            </m:rPr>
                            <a:rPr lang="cs-CZ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ko</m:t>
                          </m:r>
                          <m:r>
                            <m:rPr>
                              <m:nor/>
                            </m:rPr>
                            <a:rPr lang="cs-CZ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č</m:t>
                          </m:r>
                          <m:r>
                            <m:rPr>
                              <m:nor/>
                            </m:rPr>
                            <a:rPr lang="cs-CZ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ka</m:t>
                          </m:r>
                        </m:sub>
                      </m:sSub>
                      <m:d>
                        <m:dPr>
                          <m:ctrlPr>
                            <a:rPr lang="cs-CZ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cs-CZ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cs-CZ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cs-CZ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𝜓</m:t>
                          </m:r>
                        </m:e>
                        <m:sub>
                          <m:r>
                            <m:rPr>
                              <m:nor/>
                            </m:rPr>
                            <a:rPr lang="cs-CZ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ž</m:t>
                          </m:r>
                          <m:r>
                            <m:rPr>
                              <m:nor/>
                            </m:rPr>
                            <a:rPr lang="cs-CZ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iv</m:t>
                          </m:r>
                          <m:r>
                            <m:rPr>
                              <m:nor/>
                            </m:rPr>
                            <a:rPr lang="cs-CZ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á</m:t>
                          </m:r>
                        </m:sub>
                      </m:sSub>
                    </m:oMath>
                  </m:oMathPara>
                </a14:m>
                <a:endParaRPr lang="cs-CZ" b="0" dirty="0" smtClean="0">
                  <a:solidFill>
                    <a:schemeClr val="bg1"/>
                  </a:solidFill>
                  <a:latin typeface="Calibri" panose="020F0502020204030204" pitchFamily="34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1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00834" y="3314000"/>
                <a:ext cx="2160240" cy="360040"/>
              </a:xfrm>
              <a:prstGeom prst="rect">
                <a:avLst/>
              </a:prstGeom>
              <a:blipFill rotWithShape="0">
                <a:blip r:embed="rId3"/>
                <a:stretch>
                  <a:fillRect l="-5070" t="-1695" b="-6780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6"/>
              <p:cNvSpPr>
                <a:spLocks noChangeArrowheads="1"/>
              </p:cNvSpPr>
              <p:nvPr/>
            </p:nvSpPr>
            <p:spPr bwMode="auto">
              <a:xfrm>
                <a:off x="858046" y="1737916"/>
                <a:ext cx="720080" cy="36004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0" tIns="0" rIns="0" bIns="0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𝜓</m:t>
                          </m:r>
                        </m:e>
                        <m:sub>
                          <m:r>
                            <m:rPr>
                              <m:nor/>
                            </m:rPr>
                            <a:rPr lang="cs-CZ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ž</m:t>
                          </m:r>
                          <m:r>
                            <m:rPr>
                              <m:nor/>
                            </m:rPr>
                            <a:rPr lang="cs-CZ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iv</m:t>
                          </m:r>
                          <m:r>
                            <m:rPr>
                              <m:nor/>
                            </m:rPr>
                            <a:rPr lang="cs-CZ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á</m:t>
                          </m:r>
                        </m:sub>
                      </m:sSub>
                    </m:oMath>
                  </m:oMathPara>
                </a14:m>
                <a:endParaRPr lang="cs-CZ" b="0" dirty="0" smtClean="0">
                  <a:solidFill>
                    <a:schemeClr val="bg1"/>
                  </a:solidFill>
                  <a:latin typeface="Calibri" panose="020F0502020204030204" pitchFamily="34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3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58046" y="1737916"/>
                <a:ext cx="720080" cy="360040"/>
              </a:xfrm>
              <a:prstGeom prst="rect">
                <a:avLst/>
              </a:prstGeom>
              <a:blipFill rotWithShape="0">
                <a:blip r:embed="rId4"/>
                <a:stretch>
                  <a:fillRect l="-15254" b="-8475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6"/>
              <p:cNvSpPr>
                <a:spLocks noChangeArrowheads="1"/>
              </p:cNvSpPr>
              <p:nvPr/>
            </p:nvSpPr>
            <p:spPr bwMode="auto">
              <a:xfrm>
                <a:off x="858046" y="2097956"/>
                <a:ext cx="720080" cy="36004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0" tIns="0" rIns="0" bIns="0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𝜓</m:t>
                          </m:r>
                        </m:e>
                        <m:sub>
                          <m:r>
                            <m:rPr>
                              <m:nor/>
                            </m:rPr>
                            <a:rPr lang="cs-CZ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mrtv</m:t>
                          </m:r>
                          <m:r>
                            <m:rPr>
                              <m:nor/>
                            </m:rPr>
                            <a:rPr lang="cs-CZ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á</m:t>
                          </m:r>
                        </m:sub>
                      </m:sSub>
                    </m:oMath>
                  </m:oMathPara>
                </a14:m>
                <a:endParaRPr lang="cs-CZ" b="0" dirty="0" smtClean="0">
                  <a:solidFill>
                    <a:schemeClr val="bg1"/>
                  </a:solidFill>
                  <a:latin typeface="Calibri" panose="020F0502020204030204" pitchFamily="34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4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58046" y="2097956"/>
                <a:ext cx="720080" cy="360040"/>
              </a:xfrm>
              <a:prstGeom prst="rect">
                <a:avLst/>
              </a:prstGeom>
              <a:blipFill rotWithShape="0">
                <a:blip r:embed="rId5"/>
                <a:stretch>
                  <a:fillRect l="-15254" r="-16949" b="-6780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Rectangle 6"/>
          <p:cNvSpPr>
            <a:spLocks noChangeArrowheads="1"/>
          </p:cNvSpPr>
          <p:nvPr/>
        </p:nvSpPr>
        <p:spPr bwMode="auto">
          <a:xfrm>
            <a:off x="742940" y="1393964"/>
            <a:ext cx="4057753" cy="1079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/>
            <a:r>
              <a:rPr lang="cs-CZ" sz="16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Kočku můžeme nalézt ve dvou stavech:</a:t>
            </a:r>
          </a:p>
        </p:txBody>
      </p:sp>
      <p:sp>
        <p:nvSpPr>
          <p:cNvPr id="26" name="Rectangle 6"/>
          <p:cNvSpPr>
            <a:spLocks noChangeArrowheads="1"/>
          </p:cNvSpPr>
          <p:nvPr/>
        </p:nvSpPr>
        <p:spPr bwMode="auto">
          <a:xfrm>
            <a:off x="385727" y="2877165"/>
            <a:ext cx="4057753" cy="341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/>
            <a:r>
              <a:rPr lang="cs-CZ" sz="16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Stav kočky na začátku měření: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6"/>
              <p:cNvSpPr>
                <a:spLocks noChangeArrowheads="1"/>
              </p:cNvSpPr>
              <p:nvPr/>
            </p:nvSpPr>
            <p:spPr bwMode="auto">
              <a:xfrm>
                <a:off x="3980440" y="3332264"/>
                <a:ext cx="4066453" cy="36004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0" tIns="0" rIns="0" bIns="0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𝜓</m:t>
                          </m:r>
                        </m:e>
                        <m:sub>
                          <m:r>
                            <a:rPr lang="cs-CZ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𝑘𝑜</m:t>
                          </m:r>
                          <m:r>
                            <a:rPr lang="cs-CZ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č</m:t>
                          </m:r>
                          <m:r>
                            <a:rPr lang="cs-CZ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𝑘𝑎</m:t>
                          </m:r>
                        </m:sub>
                      </m:sSub>
                      <m:r>
                        <a:rPr lang="cs-CZ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a:rPr lang="cs-CZ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  <m:r>
                        <a:rPr lang="cs-CZ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)=</m:t>
                      </m:r>
                      <m:r>
                        <a:rPr lang="cs-CZ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  <m:r>
                        <a:rPr lang="cs-CZ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a:rPr lang="cs-CZ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  <m:r>
                        <a:rPr lang="cs-CZ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)∙</m:t>
                      </m:r>
                      <m:sSub>
                        <m:sSubPr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𝜓</m:t>
                          </m:r>
                        </m:e>
                        <m:sub>
                          <m:r>
                            <m:rPr>
                              <m:nor/>
                            </m:rPr>
                            <a:rPr lang="cs-CZ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ž</m:t>
                          </m:r>
                          <m:r>
                            <m:rPr>
                              <m:nor/>
                            </m:rPr>
                            <a:rPr lang="cs-CZ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iv</m:t>
                          </m:r>
                          <m:r>
                            <m:rPr>
                              <m:nor/>
                            </m:rPr>
                            <a:rPr lang="cs-CZ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á</m:t>
                          </m:r>
                        </m:sub>
                      </m:sSub>
                      <m:r>
                        <a:rPr lang="en-US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</m:t>
                      </m:r>
                      <m:r>
                        <a:rPr lang="cs-CZ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a:rPr lang="cs-CZ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  <m:r>
                        <a:rPr lang="cs-CZ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)∙</m:t>
                      </m:r>
                      <m:sSub>
                        <m:sSubPr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𝜓</m:t>
                          </m:r>
                        </m:e>
                        <m:sub>
                          <m:r>
                            <m:rPr>
                              <m:nor/>
                            </m:rPr>
                            <a:rPr lang="en-US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mrtv</m:t>
                          </m:r>
                          <m:r>
                            <m:rPr>
                              <m:nor/>
                            </m:rPr>
                            <a:rPr lang="cs-CZ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á</m:t>
                          </m:r>
                        </m:sub>
                      </m:sSub>
                    </m:oMath>
                  </m:oMathPara>
                </a14:m>
                <a:endParaRPr lang="cs-CZ" b="0" dirty="0" smtClean="0">
                  <a:solidFill>
                    <a:schemeClr val="bg1"/>
                  </a:solidFill>
                  <a:latin typeface="Calibri" panose="020F0502020204030204" pitchFamily="34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980440" y="3332264"/>
                <a:ext cx="4066453" cy="360040"/>
              </a:xfrm>
              <a:prstGeom prst="rect">
                <a:avLst/>
              </a:prstGeom>
              <a:blipFill rotWithShape="0">
                <a:blip r:embed="rId6"/>
                <a:stretch>
                  <a:fillRect l="-2699" t="-1695" r="-450" b="-6780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Rectangle 6"/>
          <p:cNvSpPr>
            <a:spLocks noChangeArrowheads="1"/>
          </p:cNvSpPr>
          <p:nvPr/>
        </p:nvSpPr>
        <p:spPr bwMode="auto">
          <a:xfrm>
            <a:off x="3851920" y="2877165"/>
            <a:ext cx="4057753" cy="341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/>
            <a:r>
              <a:rPr lang="cs-CZ" sz="16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Stav kočky v čase </a:t>
            </a:r>
            <a:r>
              <a:rPr lang="cs-CZ" sz="1600" i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t</a:t>
            </a:r>
            <a:r>
              <a:rPr lang="cs-CZ" sz="16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6"/>
              <p:cNvSpPr>
                <a:spLocks noChangeArrowheads="1"/>
              </p:cNvSpPr>
              <p:nvPr/>
            </p:nvSpPr>
            <p:spPr bwMode="auto">
              <a:xfrm>
                <a:off x="503844" y="4617023"/>
                <a:ext cx="6696744" cy="36004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0" tIns="0" rIns="0" bIns="0">
                <a:no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begChr m:val="|"/>
                            <m:endChr m:val="|"/>
                            <m:ctrlPr>
                              <a:rPr lang="en-US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𝜓</m:t>
                                </m:r>
                              </m:e>
                              <m:sub>
                                <m:r>
                                  <a:rPr lang="cs-CZ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𝑘𝑜</m:t>
                                </m:r>
                                <m:r>
                                  <a:rPr lang="cs-CZ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č</m:t>
                                </m:r>
                                <m:r>
                                  <a:rPr lang="cs-CZ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𝑘𝑎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cs-CZ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cs-CZ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</m:d>
                          </m:e>
                        </m:d>
                      </m:e>
                      <m:sup>
                        <m:r>
                          <a:rPr lang="cs-CZ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cs-CZ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cs-CZ" b="0" dirty="0" smtClean="0">
                    <a:solidFill>
                      <a:schemeClr val="bg1"/>
                    </a:solidFill>
                    <a:latin typeface="Calibri" panose="020F0502020204030204" pitchFamily="34" charset="0"/>
                    <a:ea typeface="Cambria Math" panose="02040503050406030204" pitchFamily="18" charset="0"/>
                  </a:rPr>
                  <a:t>, pro všechna </a:t>
                </a:r>
                <a:r>
                  <a:rPr lang="cs-CZ" b="0" i="1" dirty="0" smtClean="0">
                    <a:solidFill>
                      <a:schemeClr val="bg1"/>
                    </a:solidFill>
                    <a:latin typeface="Calibri" panose="020F0502020204030204" pitchFamily="34" charset="0"/>
                    <a:ea typeface="Cambria Math" panose="02040503050406030204" pitchFamily="18" charset="0"/>
                  </a:rPr>
                  <a:t>t =</a:t>
                </a:r>
                <a:r>
                  <a:rPr lang="en-US" b="0" i="1" dirty="0" smtClean="0">
                    <a:solidFill>
                      <a:schemeClr val="bg1"/>
                    </a:solidFill>
                    <a:latin typeface="Calibri" panose="020F0502020204030204" pitchFamily="34" charset="0"/>
                    <a:ea typeface="Cambria Math" panose="02040503050406030204" pitchFamily="18" charset="0"/>
                  </a:rPr>
                  <a:t>&gt; </a:t>
                </a:r>
                <a:r>
                  <a:rPr lang="en-US" b="0" dirty="0" err="1" smtClean="0">
                    <a:solidFill>
                      <a:schemeClr val="bg1"/>
                    </a:solidFill>
                    <a:latin typeface="Calibri" panose="020F0502020204030204" pitchFamily="34" charset="0"/>
                    <a:ea typeface="Cambria Math" panose="02040503050406030204" pitchFamily="18" charset="0"/>
                  </a:rPr>
                  <a:t>ko</a:t>
                </a:r>
                <a:r>
                  <a:rPr lang="cs-CZ" b="0" dirty="0" err="1" smtClean="0">
                    <a:solidFill>
                      <a:schemeClr val="bg1"/>
                    </a:solidFill>
                    <a:latin typeface="Calibri" panose="020F0502020204030204" pitchFamily="34" charset="0"/>
                    <a:ea typeface="Cambria Math" panose="02040503050406030204" pitchFamily="18" charset="0"/>
                  </a:rPr>
                  <a:t>čka</a:t>
                </a:r>
                <a:r>
                  <a:rPr lang="cs-CZ" b="0" dirty="0" smtClean="0">
                    <a:solidFill>
                      <a:schemeClr val="bg1"/>
                    </a:solidFill>
                    <a:latin typeface="Calibri" panose="020F0502020204030204" pitchFamily="34" charset="0"/>
                    <a:ea typeface="Cambria Math" panose="02040503050406030204" pitchFamily="18" charset="0"/>
                  </a:rPr>
                  <a:t> existuje</a:t>
                </a:r>
              </a:p>
            </p:txBody>
          </p:sp>
        </mc:Choice>
        <mc:Fallback xmlns="">
          <p:sp>
            <p:nvSpPr>
              <p:cNvPr id="29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03844" y="4617023"/>
                <a:ext cx="6696744" cy="360040"/>
              </a:xfrm>
              <a:prstGeom prst="rect">
                <a:avLst/>
              </a:prstGeom>
              <a:blipFill rotWithShape="0">
                <a:blip r:embed="rId7"/>
                <a:stretch>
                  <a:fillRect l="-546" t="-22034" b="-16949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6"/>
              <p:cNvSpPr>
                <a:spLocks noChangeArrowheads="1"/>
              </p:cNvSpPr>
              <p:nvPr/>
            </p:nvSpPr>
            <p:spPr bwMode="auto">
              <a:xfrm>
                <a:off x="500834" y="5183702"/>
                <a:ext cx="8531633" cy="36004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0" tIns="0" rIns="0" bIns="0">
                <a:no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begChr m:val="|"/>
                            <m:endChr m:val="|"/>
                            <m:ctrlPr>
                              <a:rPr lang="en-US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cs-CZ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  <m:d>
                              <m:dPr>
                                <m:ctrlPr>
                                  <a:rPr lang="cs-CZ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cs-CZ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</m:d>
                          </m:e>
                        </m:d>
                      </m:e>
                      <m:sup>
                        <m:r>
                          <a:rPr lang="cs-CZ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begChr m:val="|"/>
                            <m:endChr m:val="|"/>
                            <m:ctrlPr>
                              <a:rPr lang="en-US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</m:t>
                            </m:r>
                            <m:d>
                              <m:dPr>
                                <m:ctrlPr>
                                  <a:rPr lang="cs-CZ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cs-CZ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</m:d>
                          </m:e>
                        </m:d>
                      </m:e>
                      <m:sup>
                        <m:r>
                          <a:rPr lang="cs-CZ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cs-CZ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cs-CZ" b="0" dirty="0" smtClean="0">
                    <a:solidFill>
                      <a:schemeClr val="bg1"/>
                    </a:solidFill>
                    <a:latin typeface="Calibri" panose="020F0502020204030204" pitchFamily="34" charset="0"/>
                    <a:ea typeface="Cambria Math" panose="02040503050406030204" pitchFamily="18" charset="0"/>
                  </a:rPr>
                  <a:t>, součet pravděpodobností musí být roven jedné</a:t>
                </a:r>
              </a:p>
            </p:txBody>
          </p:sp>
        </mc:Choice>
        <mc:Fallback xmlns="">
          <p:sp>
            <p:nvSpPr>
              <p:cNvPr id="30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00834" y="5183702"/>
                <a:ext cx="8531633" cy="360040"/>
              </a:xfrm>
              <a:prstGeom prst="rect">
                <a:avLst/>
              </a:prstGeom>
              <a:blipFill rotWithShape="0">
                <a:blip r:embed="rId8"/>
                <a:stretch>
                  <a:fillRect t="-22034" b="-16949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6"/>
              <p:cNvSpPr>
                <a:spLocks noChangeArrowheads="1"/>
              </p:cNvSpPr>
              <p:nvPr/>
            </p:nvSpPr>
            <p:spPr bwMode="auto">
              <a:xfrm>
                <a:off x="500834" y="5826792"/>
                <a:ext cx="8212454" cy="36004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0" tIns="0" rIns="0" bIns="0">
                <a:noAutofit/>
              </a:bodyPr>
              <a:lstStyle/>
              <a:p>
                <a:r>
                  <a:rPr lang="cs-CZ" dirty="0" smtClean="0">
                    <a:solidFill>
                      <a:schemeClr val="bg1"/>
                    </a:solidFill>
                    <a:ea typeface="Cambria Math" panose="02040503050406030204" pitchFamily="18" charset="0"/>
                  </a:rPr>
                  <a:t>Pokud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begChr m:val="|"/>
                            <m:endChr m:val="|"/>
                            <m:ctrlPr>
                              <a:rPr lang="en-US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cs-CZ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  <m:d>
                              <m:dPr>
                                <m:ctrlPr>
                                  <a:rPr lang="cs-CZ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cs-CZ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</m:d>
                          </m:e>
                        </m:d>
                      </m:e>
                      <m:sup>
                        <m:r>
                          <a:rPr lang="cs-CZ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begChr m:val="|"/>
                            <m:endChr m:val="|"/>
                            <m:ctrlPr>
                              <a:rPr lang="en-US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</m:t>
                            </m:r>
                            <m:d>
                              <m:dPr>
                                <m:ctrlPr>
                                  <a:rPr lang="cs-CZ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cs-CZ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</m:d>
                          </m:e>
                        </m:d>
                      </m:e>
                      <m:sup>
                        <m:r>
                          <a:rPr lang="cs-CZ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cs-CZ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</m:t>
                    </m:r>
                    <m:r>
                      <a:rPr lang="cs-CZ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cs-CZ" b="0" dirty="0" smtClean="0">
                    <a:solidFill>
                      <a:schemeClr val="bg1"/>
                    </a:solidFill>
                    <a:latin typeface="Calibri" panose="020F0502020204030204" pitchFamily="34" charset="0"/>
                    <a:ea typeface="Cambria Math" panose="02040503050406030204" pitchFamily="18" charset="0"/>
                  </a:rPr>
                  <a:t>,  pak došlo ke změně informace o systému</a:t>
                </a:r>
              </a:p>
            </p:txBody>
          </p:sp>
        </mc:Choice>
        <mc:Fallback xmlns="">
          <p:sp>
            <p:nvSpPr>
              <p:cNvPr id="31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00834" y="5826792"/>
                <a:ext cx="8212454" cy="360040"/>
              </a:xfrm>
              <a:prstGeom prst="rect">
                <a:avLst/>
              </a:prstGeom>
              <a:blipFill rotWithShape="0">
                <a:blip r:embed="rId9"/>
                <a:stretch>
                  <a:fillRect l="-1707" t="-23729" b="-15254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Rectangle 6"/>
          <p:cNvSpPr>
            <a:spLocks noChangeArrowheads="1"/>
          </p:cNvSpPr>
          <p:nvPr/>
        </p:nvSpPr>
        <p:spPr bwMode="auto">
          <a:xfrm>
            <a:off x="425999" y="4096093"/>
            <a:ext cx="4057753" cy="341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/>
            <a:r>
              <a:rPr lang="cs-CZ" sz="1600" b="1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Parvděpodobnosti</a:t>
            </a:r>
            <a:r>
              <a:rPr lang="cs-CZ" sz="16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:</a:t>
            </a:r>
          </a:p>
        </p:txBody>
      </p:sp>
      <p:sp>
        <p:nvSpPr>
          <p:cNvPr id="3" name="Šipka doprava 2"/>
          <p:cNvSpPr/>
          <p:nvPr/>
        </p:nvSpPr>
        <p:spPr bwMode="auto">
          <a:xfrm>
            <a:off x="4273345" y="6366968"/>
            <a:ext cx="667431" cy="288032"/>
          </a:xfrm>
          <a:prstGeom prst="rightArrow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/>
            <a:endParaRPr lang="cs-CZ" sz="2000" dirty="0">
              <a:solidFill>
                <a:srgbClr val="CCCCFF"/>
              </a:solidFill>
              <a:latin typeface="Comic Sans MS" pitchFamily="66" charset="0"/>
            </a:endParaRPr>
          </a:p>
        </p:txBody>
      </p:sp>
      <p:sp>
        <p:nvSpPr>
          <p:cNvPr id="33" name="Rectangle 6"/>
          <p:cNvSpPr>
            <a:spLocks noChangeArrowheads="1"/>
          </p:cNvSpPr>
          <p:nvPr/>
        </p:nvSpPr>
        <p:spPr bwMode="auto">
          <a:xfrm>
            <a:off x="5148064" y="6366968"/>
            <a:ext cx="2376264" cy="360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noAutofit/>
          </a:bodyPr>
          <a:lstStyle/>
          <a:p>
            <a:r>
              <a:rPr lang="cs-CZ" sz="2000" b="1" dirty="0" smtClean="0">
                <a:solidFill>
                  <a:schemeClr val="bg1"/>
                </a:solidFill>
                <a:ea typeface="Cambria Math" panose="02040503050406030204" pitchFamily="18" charset="0"/>
              </a:rPr>
              <a:t>narušení </a:t>
            </a:r>
            <a:r>
              <a:rPr lang="cs-CZ" sz="2000" b="1" dirty="0" err="1" smtClean="0">
                <a:solidFill>
                  <a:schemeClr val="bg1"/>
                </a:solidFill>
                <a:ea typeface="Cambria Math" panose="02040503050406030204" pitchFamily="18" charset="0"/>
              </a:rPr>
              <a:t>unitarity</a:t>
            </a:r>
            <a:endParaRPr lang="cs-CZ" sz="2000" b="1" dirty="0" smtClean="0">
              <a:solidFill>
                <a:schemeClr val="bg1"/>
              </a:solidFill>
              <a:latin typeface="Calibri" panose="020F0502020204030204" pitchFamily="34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8073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" grpId="0" animBg="1"/>
      <p:bldP spid="3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175632" y="145772"/>
            <a:ext cx="4972432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cs-CZ" sz="3200" dirty="0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Kde je informace?</a:t>
            </a:r>
            <a:endParaRPr lang="cs-CZ" sz="3200" dirty="0">
              <a:ln w="12700">
                <a:solidFill>
                  <a:schemeClr val="bg2">
                    <a:lumMod val="20000"/>
                    <a:lumOff val="80000"/>
                  </a:schemeClr>
                </a:solidFill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Calibri" pitchFamily="34" charset="0"/>
            </a:endParaRPr>
          </a:p>
        </p:txBody>
      </p:sp>
      <p:cxnSp>
        <p:nvCxnSpPr>
          <p:cNvPr id="5" name="Přímá spojnice 2"/>
          <p:cNvCxnSpPr/>
          <p:nvPr/>
        </p:nvCxnSpPr>
        <p:spPr>
          <a:xfrm>
            <a:off x="250825" y="692150"/>
            <a:ext cx="2953023" cy="546"/>
          </a:xfrm>
          <a:prstGeom prst="line">
            <a:avLst/>
          </a:prstGeom>
          <a:ln w="41275" cap="rnd">
            <a:solidFill>
              <a:schemeClr val="bg2">
                <a:lumMod val="60000"/>
                <a:lumOff val="40000"/>
              </a:schemeClr>
            </a:soli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6"/>
              <p:cNvSpPr>
                <a:spLocks noChangeArrowheads="1"/>
              </p:cNvSpPr>
              <p:nvPr/>
            </p:nvSpPr>
            <p:spPr bwMode="auto">
              <a:xfrm>
                <a:off x="4860032" y="2781794"/>
                <a:ext cx="2942353" cy="4320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0" tIns="0" rIns="0" bIns="0">
                <a:no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cs-CZ" sz="24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B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oltzmann</m:t>
                        </m:r>
                      </m:sub>
                    </m:sSub>
                  </m:oMath>
                </a14:m>
                <a:r>
                  <a:rPr lang="cs-CZ" sz="2400" dirty="0" smtClean="0">
                    <a:solidFill>
                      <a:schemeClr val="bg1"/>
                    </a:solidFill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cs-CZ" sz="24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𝑘</m:t>
                    </m:r>
                    <m:r>
                      <a:rPr lang="cs-CZ" sz="24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m:rPr>
                        <m:nor/>
                      </m:rPr>
                      <a:rPr lang="cs-CZ" sz="24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ln</m:t>
                    </m:r>
                    <m:r>
                      <m:rPr>
                        <m:nor/>
                      </m:rPr>
                      <a:rPr lang="cs-CZ" sz="24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cs-CZ" sz="24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W</m:t>
                    </m:r>
                  </m:oMath>
                </a14:m>
                <a:endParaRPr lang="cs-CZ" sz="2400" b="0" i="1" dirty="0" smtClean="0">
                  <a:solidFill>
                    <a:schemeClr val="bg1"/>
                  </a:solidFill>
                  <a:latin typeface="Calibri" panose="020F0502020204030204" pitchFamily="34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9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860032" y="2781794"/>
                <a:ext cx="2942353" cy="432048"/>
              </a:xfrm>
              <a:prstGeom prst="rect">
                <a:avLst/>
              </a:prstGeom>
              <a:blipFill rotWithShape="0">
                <a:blip r:embed="rId2"/>
                <a:stretch>
                  <a:fillRect l="-3520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Přímá spojnice se šipkou 9"/>
          <p:cNvCxnSpPr/>
          <p:nvPr/>
        </p:nvCxnSpPr>
        <p:spPr>
          <a:xfrm flipV="1">
            <a:off x="6876256" y="3195787"/>
            <a:ext cx="560694" cy="773220"/>
          </a:xfrm>
          <a:prstGeom prst="straightConnector1">
            <a:avLst/>
          </a:prstGeom>
          <a:ln w="22225">
            <a:solidFill>
              <a:schemeClr val="bg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Mrak 10"/>
          <p:cNvSpPr/>
          <p:nvPr/>
        </p:nvSpPr>
        <p:spPr bwMode="auto">
          <a:xfrm>
            <a:off x="4986012" y="4149913"/>
            <a:ext cx="2816373" cy="1440160"/>
          </a:xfrm>
          <a:prstGeom prst="cloud">
            <a:avLst/>
          </a:prstGeom>
          <a:solidFill>
            <a:srgbClr val="BEBCE2"/>
          </a:solidFill>
          <a:ln>
            <a:noFill/>
          </a:ln>
          <a:effectLst/>
          <a:extLst/>
        </p:spPr>
        <p:txBody>
          <a:bodyPr rtlCol="0" anchor="ctr"/>
          <a:lstStyle/>
          <a:p>
            <a:pPr algn="ctr"/>
            <a:endParaRPr lang="en-US" sz="2000" dirty="0">
              <a:solidFill>
                <a:srgbClr val="CCCCFF"/>
              </a:solidFill>
              <a:latin typeface="Comic Sans MS" pitchFamily="66" charset="0"/>
            </a:endParaRP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5436877" y="4356818"/>
            <a:ext cx="1914641" cy="1024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cs-CZ" sz="1600" dirty="0" smtClean="0">
                <a:latin typeface="Calibri" panose="020F0502020204030204" pitchFamily="34" charset="0"/>
              </a:rPr>
              <a:t>Počet možných konfigurací hmoty ze které vznikne stejná černá díra</a:t>
            </a:r>
          </a:p>
        </p:txBody>
      </p:sp>
      <p:pic>
        <p:nvPicPr>
          <p:cNvPr id="13" name="Obrázek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98" y="931307"/>
            <a:ext cx="4217215" cy="3162912"/>
          </a:xfrm>
          <a:prstGeom prst="rect">
            <a:avLst/>
          </a:prstGeom>
        </p:spPr>
      </p:pic>
      <p:pic>
        <p:nvPicPr>
          <p:cNvPr id="2" name="Obrázek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058" y="5013176"/>
            <a:ext cx="1881048" cy="1717479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3364" y="5013176"/>
            <a:ext cx="1881048" cy="171747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6"/>
              <p:cNvSpPr>
                <a:spLocks noChangeArrowheads="1"/>
              </p:cNvSpPr>
              <p:nvPr/>
            </p:nvSpPr>
            <p:spPr bwMode="auto">
              <a:xfrm>
                <a:off x="4929407" y="933350"/>
                <a:ext cx="2140358" cy="86409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0" tIns="0" rIns="0" bIns="0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cs-CZ" sz="24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BH</m:t>
                          </m:r>
                        </m:sub>
                      </m:sSub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cs-CZ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cs-CZ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𝑘</m:t>
                      </m:r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f>
                        <m:f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</m:t>
                          </m:r>
                        </m:num>
                        <m:den>
                          <m:sSup>
                            <m:sSupPr>
                              <m:ctrlP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sSub>
                                <m:sSubPr>
                                  <m:ctrlPr>
                                    <a:rPr lang="cs-CZ" sz="2400" b="0" i="1" smtClean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cs-CZ" sz="2400" b="0" i="1" smtClean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𝑙</m:t>
                                  </m:r>
                                </m:e>
                                <m:sub>
                                  <m:r>
                                    <a:rPr lang="cs-CZ" sz="2400" b="0" i="1" smtClean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𝑝</m:t>
                                  </m:r>
                                </m:sub>
                              </m:sSub>
                            </m:e>
                            <m:sup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cs-CZ" sz="2400" b="0" dirty="0" smtClean="0">
                  <a:solidFill>
                    <a:schemeClr val="bg1"/>
                  </a:solidFill>
                  <a:latin typeface="Calibri" panose="020F0502020204030204" pitchFamily="34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4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929407" y="933350"/>
                <a:ext cx="2140358" cy="864096"/>
              </a:xfrm>
              <a:prstGeom prst="rect">
                <a:avLst/>
              </a:prstGeom>
              <a:blipFill rotWithShape="0">
                <a:blip r:embed="rId6"/>
                <a:stretch>
                  <a:fillRect l="-285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AutoShape 2" descr="Image result for ludwig boltzman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2385" y="1765600"/>
            <a:ext cx="1164001" cy="1427842"/>
          </a:xfrm>
          <a:prstGeom prst="rect">
            <a:avLst/>
          </a:prstGeom>
        </p:spPr>
      </p:pic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539552" y="4731283"/>
            <a:ext cx="1233896" cy="258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noAutofit/>
          </a:bodyPr>
          <a:lstStyle/>
          <a:p>
            <a:r>
              <a:rPr lang="cs-CZ" sz="1400" dirty="0">
                <a:solidFill>
                  <a:schemeClr val="bg1"/>
                </a:solidFill>
                <a:ea typeface="Cambria Math" panose="02040503050406030204" pitchFamily="18" charset="0"/>
              </a:rPr>
              <a:t>n</a:t>
            </a:r>
            <a:r>
              <a:rPr lang="cs-CZ" sz="1400" dirty="0" smtClean="0">
                <a:solidFill>
                  <a:schemeClr val="bg1"/>
                </a:solidFill>
                <a:ea typeface="Cambria Math" panose="02040503050406030204" pitchFamily="18" charset="0"/>
              </a:rPr>
              <a:t>ízká entropie</a:t>
            </a:r>
            <a:endParaRPr lang="cs-CZ" sz="1400" dirty="0" smtClean="0">
              <a:solidFill>
                <a:schemeClr val="bg1"/>
              </a:solidFill>
              <a:latin typeface="Calibri" panose="020F0502020204030204" pitchFamily="34" charset="0"/>
              <a:ea typeface="Cambria Math" panose="02040503050406030204" pitchFamily="18" charset="0"/>
            </a:endParaRPr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2912392" y="4740436"/>
            <a:ext cx="1349335" cy="249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noAutofit/>
          </a:bodyPr>
          <a:lstStyle/>
          <a:p>
            <a:r>
              <a:rPr lang="cs-CZ" sz="1400" dirty="0" smtClean="0">
                <a:solidFill>
                  <a:schemeClr val="bg1"/>
                </a:solidFill>
                <a:ea typeface="Cambria Math" panose="02040503050406030204" pitchFamily="18" charset="0"/>
              </a:rPr>
              <a:t>vysoká entropie</a:t>
            </a:r>
            <a:endParaRPr lang="cs-CZ" sz="1400" dirty="0" smtClean="0">
              <a:solidFill>
                <a:schemeClr val="bg1"/>
              </a:solidFill>
              <a:latin typeface="Calibri" panose="020F0502020204030204" pitchFamily="34" charset="0"/>
              <a:ea typeface="Cambria Math" panose="02040503050406030204" pitchFamily="18" charset="0"/>
            </a:endParaRPr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4890300" y="5900164"/>
            <a:ext cx="3441885" cy="625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cs-CZ" sz="1600" dirty="0" smtClean="0">
                <a:solidFill>
                  <a:schemeClr val="bg1"/>
                </a:solidFill>
                <a:latin typeface="Calibri" panose="020F0502020204030204" pitchFamily="34" charset="0"/>
              </a:rPr>
              <a:t>Entropie odpovídá množství informace</a:t>
            </a:r>
          </a:p>
          <a:p>
            <a:pPr algn="ctr"/>
            <a:r>
              <a:rPr lang="cs-CZ" sz="1600" dirty="0">
                <a:solidFill>
                  <a:schemeClr val="bg1"/>
                </a:solidFill>
                <a:latin typeface="Calibri" panose="020F0502020204030204" pitchFamily="34" charset="0"/>
              </a:rPr>
              <a:t>u</a:t>
            </a:r>
            <a:r>
              <a:rPr lang="cs-CZ" sz="1600" dirty="0" smtClean="0">
                <a:solidFill>
                  <a:schemeClr val="bg1"/>
                </a:solidFill>
                <a:latin typeface="Calibri" panose="020F0502020204030204" pitchFamily="34" charset="0"/>
              </a:rPr>
              <a:t>ložené v mikro-stavech systému</a:t>
            </a:r>
          </a:p>
        </p:txBody>
      </p:sp>
    </p:spTree>
    <p:extLst>
      <p:ext uri="{BB962C8B-B14F-4D97-AF65-F5344CB8AC3E}">
        <p14:creationId xmlns:p14="http://schemas.microsoft.com/office/powerpoint/2010/main" val="1196811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6" grpId="0"/>
      <p:bldP spid="17" grpId="0"/>
      <p:bldP spid="20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210769" y="116632"/>
            <a:ext cx="6521471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cs-CZ" sz="3200" dirty="0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Holografický princip</a:t>
            </a:r>
            <a:endParaRPr lang="cs-CZ" sz="3200" dirty="0">
              <a:ln w="12700">
                <a:solidFill>
                  <a:schemeClr val="bg2">
                    <a:lumMod val="20000"/>
                    <a:lumOff val="80000"/>
                  </a:schemeClr>
                </a:solidFill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Calibri" pitchFamily="34" charset="0"/>
            </a:endParaRPr>
          </a:p>
        </p:txBody>
      </p:sp>
      <p:cxnSp>
        <p:nvCxnSpPr>
          <p:cNvPr id="12" name="Přímá spojnice 2"/>
          <p:cNvCxnSpPr/>
          <p:nvPr/>
        </p:nvCxnSpPr>
        <p:spPr>
          <a:xfrm>
            <a:off x="323528" y="692696"/>
            <a:ext cx="3312368" cy="0"/>
          </a:xfrm>
          <a:prstGeom prst="line">
            <a:avLst/>
          </a:prstGeom>
          <a:ln w="41275" cap="rnd">
            <a:solidFill>
              <a:schemeClr val="bg2">
                <a:lumMod val="60000"/>
                <a:lumOff val="40000"/>
              </a:schemeClr>
            </a:soli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382" y="1871748"/>
            <a:ext cx="4434177" cy="2808312"/>
          </a:xfrm>
          <a:prstGeom prst="rect">
            <a:avLst/>
          </a:prstGeom>
          <a:effectLst>
            <a:softEdge rad="114300"/>
          </a:effectLst>
        </p:spPr>
      </p:pic>
      <p:sp>
        <p:nvSpPr>
          <p:cNvPr id="41" name="Mrak 40"/>
          <p:cNvSpPr/>
          <p:nvPr/>
        </p:nvSpPr>
        <p:spPr bwMode="auto">
          <a:xfrm>
            <a:off x="5364088" y="4725144"/>
            <a:ext cx="3096344" cy="1296144"/>
          </a:xfrm>
          <a:prstGeom prst="cloud">
            <a:avLst/>
          </a:prstGeom>
          <a:solidFill>
            <a:srgbClr val="BEBCE2"/>
          </a:solidFill>
          <a:ln>
            <a:noFill/>
          </a:ln>
          <a:effectLst/>
          <a:extLst/>
        </p:spPr>
        <p:txBody>
          <a:bodyPr rtlCol="0" anchor="ctr"/>
          <a:lstStyle/>
          <a:p>
            <a:pPr algn="ctr"/>
            <a:endParaRPr lang="en-US" sz="2000" dirty="0">
              <a:solidFill>
                <a:srgbClr val="CCCCFF"/>
              </a:solidFill>
              <a:latin typeface="Comic Sans MS" pitchFamily="66" charset="0"/>
            </a:endParaRPr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5076056" y="2132855"/>
            <a:ext cx="3921222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/>
            <a:r>
              <a:rPr lang="cs-CZ" sz="2000" dirty="0" smtClean="0">
                <a:solidFill>
                  <a:schemeClr val="bg1"/>
                </a:solidFill>
                <a:latin typeface="Calibri" panose="020F0502020204030204" pitchFamily="34" charset="0"/>
              </a:rPr>
              <a:t>Informace </a:t>
            </a:r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</a:rPr>
              <a:t>o 3D </a:t>
            </a:r>
            <a:r>
              <a:rPr lang="en-US" sz="2000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objektech</a:t>
            </a:r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uvnit</a:t>
            </a:r>
            <a:r>
              <a:rPr lang="cs-CZ" sz="2000" dirty="0" smtClean="0">
                <a:solidFill>
                  <a:schemeClr val="bg1"/>
                </a:solidFill>
                <a:latin typeface="Calibri" panose="020F0502020204030204" pitchFamily="34" charset="0"/>
              </a:rPr>
              <a:t>ř černé díry je uložena v mikro-stavech na povrchu (</a:t>
            </a:r>
            <a:r>
              <a:rPr lang="cs-CZ" sz="2000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2D</a:t>
            </a:r>
            <a:r>
              <a:rPr lang="cs-CZ" sz="2000" dirty="0" smtClean="0">
                <a:solidFill>
                  <a:schemeClr val="bg1"/>
                </a:solidFill>
                <a:latin typeface="Calibri" panose="020F0502020204030204" pitchFamily="34" charset="0"/>
              </a:rPr>
              <a:t> ploše) černé díry</a:t>
            </a:r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210769" y="1041220"/>
            <a:ext cx="4649263" cy="482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</a:rPr>
              <a:t>1994  </a:t>
            </a:r>
            <a:r>
              <a:rPr lang="cs-CZ" sz="2000" dirty="0" smtClean="0">
                <a:solidFill>
                  <a:schemeClr val="bg1"/>
                </a:solidFill>
                <a:latin typeface="Calibri" panose="020F0502020204030204" pitchFamily="34" charset="0"/>
              </a:rPr>
              <a:t>G</a:t>
            </a:r>
            <a:r>
              <a:rPr lang="en-US" sz="2000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erard</a:t>
            </a:r>
            <a:r>
              <a:rPr lang="cs-CZ" sz="2000" dirty="0" smtClean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t’Hooft</a:t>
            </a:r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</a:rPr>
              <a:t>, Leonard. Susskind</a:t>
            </a:r>
            <a:endParaRPr lang="cs-CZ" sz="2000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4" name="Šipka dolů 3"/>
          <p:cNvSpPr/>
          <p:nvPr/>
        </p:nvSpPr>
        <p:spPr bwMode="auto">
          <a:xfrm>
            <a:off x="6552220" y="3717032"/>
            <a:ext cx="720080" cy="720080"/>
          </a:xfrm>
          <a:prstGeom prst="downArrow">
            <a:avLst/>
          </a:prstGeom>
          <a:noFill/>
          <a:ln w="19050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/>
            <a:endParaRPr lang="cs-CZ" sz="2000" dirty="0">
              <a:solidFill>
                <a:srgbClr val="CCCCFF"/>
              </a:solidFill>
              <a:latin typeface="Comic Sans MS" pitchFamily="66" charset="0"/>
            </a:endParaRPr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5562110" y="5112662"/>
            <a:ext cx="2700300" cy="404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/>
            <a:r>
              <a:rPr lang="cs-CZ" sz="2400" b="1" dirty="0">
                <a:solidFill>
                  <a:schemeClr val="bg1"/>
                </a:solidFill>
                <a:latin typeface="Calibri" panose="020F0502020204030204" pitchFamily="34" charset="0"/>
              </a:rPr>
              <a:t>h</a:t>
            </a:r>
            <a:r>
              <a:rPr lang="cs-CZ" sz="24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olografický princip</a:t>
            </a: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21352"/>
            <a:ext cx="1332286" cy="1756195"/>
          </a:xfrm>
          <a:prstGeom prst="rect">
            <a:avLst/>
          </a:prstGeom>
        </p:spPr>
      </p:pic>
      <p:pic>
        <p:nvPicPr>
          <p:cNvPr id="2050" name="Picture 2" descr="Image result for leonard susski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364" y="116632"/>
            <a:ext cx="1760915" cy="1760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108665" y="6320704"/>
            <a:ext cx="4853470" cy="537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/>
            <a:r>
              <a:rPr lang="cs-CZ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L. </a:t>
            </a:r>
            <a:r>
              <a:rPr lang="cs-CZ" sz="1400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Susskind</a:t>
            </a:r>
            <a:r>
              <a:rPr lang="cs-CZ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, </a:t>
            </a:r>
            <a:r>
              <a:rPr lang="cs-CZ" sz="1400" i="1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The</a:t>
            </a:r>
            <a:r>
              <a:rPr lang="cs-CZ" sz="1400" i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cs-CZ" sz="1400" i="1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World</a:t>
            </a:r>
            <a:r>
              <a:rPr lang="cs-CZ" sz="1400" i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 as a Hologram</a:t>
            </a:r>
            <a:r>
              <a:rPr lang="cs-CZ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, </a:t>
            </a:r>
            <a:r>
              <a:rPr lang="cs-CZ" sz="1400" b="1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arXiv</a:t>
            </a:r>
            <a:r>
              <a:rPr lang="cs-CZ" sz="14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:</a:t>
            </a:r>
            <a:r>
              <a:rPr lang="en-US" sz="14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1201.1037 [</a:t>
            </a:r>
            <a:r>
              <a:rPr lang="en-US" sz="1400" b="1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hep-th</a:t>
            </a:r>
            <a:r>
              <a:rPr lang="en-US" sz="14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]</a:t>
            </a:r>
          </a:p>
          <a:p>
            <a:pPr algn="just"/>
            <a:r>
              <a:rPr lang="cs-CZ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L</a:t>
            </a:r>
            <a:r>
              <a:rPr lang="cs-CZ" sz="1400" dirty="0">
                <a:solidFill>
                  <a:schemeClr val="bg1"/>
                </a:solidFill>
                <a:latin typeface="Calibri" panose="020F0502020204030204" pitchFamily="34" charset="0"/>
              </a:rPr>
              <a:t>. </a:t>
            </a:r>
            <a:r>
              <a:rPr lang="cs-CZ" sz="1400" dirty="0" err="1">
                <a:solidFill>
                  <a:schemeClr val="bg1"/>
                </a:solidFill>
                <a:latin typeface="Calibri" panose="020F0502020204030204" pitchFamily="34" charset="0"/>
              </a:rPr>
              <a:t>Susskind</a:t>
            </a:r>
            <a:r>
              <a:rPr lang="cs-CZ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,</a:t>
            </a: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400" i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Black Hole War</a:t>
            </a:r>
            <a:endParaRPr lang="cs-CZ" sz="1400" i="1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cxnSp>
        <p:nvCxnSpPr>
          <p:cNvPr id="16" name="Přímá spojnice se šipkou 15"/>
          <p:cNvCxnSpPr/>
          <p:nvPr/>
        </p:nvCxnSpPr>
        <p:spPr>
          <a:xfrm flipV="1">
            <a:off x="755576" y="3897243"/>
            <a:ext cx="1224136" cy="1131340"/>
          </a:xfrm>
          <a:prstGeom prst="straightConnector1">
            <a:avLst/>
          </a:prstGeom>
          <a:ln w="127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6"/>
          <p:cNvSpPr>
            <a:spLocks noChangeArrowheads="1"/>
          </p:cNvSpPr>
          <p:nvPr/>
        </p:nvSpPr>
        <p:spPr bwMode="auto">
          <a:xfrm>
            <a:off x="323528" y="5094555"/>
            <a:ext cx="3921222" cy="580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/>
            <a:r>
              <a:rPr lang="cs-CZ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1 bit informace je zakódován v jedné </a:t>
            </a:r>
            <a:r>
              <a:rPr lang="cs-CZ" sz="1400" dirty="0">
                <a:solidFill>
                  <a:schemeClr val="bg1"/>
                </a:solidFill>
                <a:latin typeface="Calibri" panose="020F0502020204030204" pitchFamily="34" charset="0"/>
              </a:rPr>
              <a:t>P</a:t>
            </a:r>
            <a:r>
              <a:rPr lang="cs-CZ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lanckově ploše horizontu událostí černé díry</a:t>
            </a:r>
          </a:p>
        </p:txBody>
      </p:sp>
    </p:spTree>
    <p:extLst>
      <p:ext uri="{BB962C8B-B14F-4D97-AF65-F5344CB8AC3E}">
        <p14:creationId xmlns:p14="http://schemas.microsoft.com/office/powerpoint/2010/main" val="3078038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210769" y="116632"/>
            <a:ext cx="7025527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cs-CZ" sz="3200" dirty="0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Chlupatý horizont a klonování informace</a:t>
            </a:r>
            <a:endParaRPr lang="cs-CZ" sz="3200" dirty="0">
              <a:ln w="12700">
                <a:solidFill>
                  <a:schemeClr val="bg2">
                    <a:lumMod val="20000"/>
                    <a:lumOff val="80000"/>
                  </a:schemeClr>
                </a:solidFill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Calibri" pitchFamily="34" charset="0"/>
            </a:endParaRPr>
          </a:p>
        </p:txBody>
      </p:sp>
      <p:cxnSp>
        <p:nvCxnSpPr>
          <p:cNvPr id="5" name="Přímá spojnice 2"/>
          <p:cNvCxnSpPr/>
          <p:nvPr/>
        </p:nvCxnSpPr>
        <p:spPr>
          <a:xfrm>
            <a:off x="323528" y="692696"/>
            <a:ext cx="6696744" cy="0"/>
          </a:xfrm>
          <a:prstGeom prst="line">
            <a:avLst/>
          </a:prstGeom>
          <a:ln w="41275" cap="rnd">
            <a:solidFill>
              <a:schemeClr val="bg2">
                <a:lumMod val="60000"/>
                <a:lumOff val="40000"/>
              </a:schemeClr>
            </a:soli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769" y="2363413"/>
            <a:ext cx="6593479" cy="2785878"/>
          </a:xfrm>
          <a:prstGeom prst="rect">
            <a:avLst/>
          </a:prstGeom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717916" y="1227926"/>
            <a:ext cx="3921222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/>
            <a:r>
              <a:rPr lang="cs-CZ" dirty="0" smtClean="0">
                <a:solidFill>
                  <a:schemeClr val="bg1"/>
                </a:solidFill>
                <a:latin typeface="Calibri" panose="020F0502020204030204" pitchFamily="34" charset="0"/>
              </a:rPr>
              <a:t>Informace je uložena v deformacích horizontu události a pomalu vyzařována </a:t>
            </a:r>
            <a:r>
              <a:rPr lang="cs-CZ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Hawkingovým</a:t>
            </a:r>
            <a:r>
              <a:rPr lang="cs-CZ" dirty="0" smtClean="0">
                <a:solidFill>
                  <a:schemeClr val="bg1"/>
                </a:solidFill>
                <a:latin typeface="Calibri" panose="020F0502020204030204" pitchFamily="34" charset="0"/>
              </a:rPr>
              <a:t> zářením</a:t>
            </a:r>
          </a:p>
        </p:txBody>
      </p:sp>
      <p:sp>
        <p:nvSpPr>
          <p:cNvPr id="11" name="Ovál 10"/>
          <p:cNvSpPr/>
          <p:nvPr/>
        </p:nvSpPr>
        <p:spPr bwMode="auto">
          <a:xfrm rot="20979893">
            <a:off x="1918379" y="3472362"/>
            <a:ext cx="1583594" cy="204922"/>
          </a:xfrm>
          <a:prstGeom prst="ellipse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rtlCol="0" anchor="ctr"/>
          <a:lstStyle/>
          <a:p>
            <a:pPr algn="ctr"/>
            <a:endParaRPr lang="cs-CZ" sz="2000" dirty="0">
              <a:solidFill>
                <a:srgbClr val="CCCCFF"/>
              </a:solidFill>
              <a:latin typeface="Comic Sans MS" pitchFamily="66" charset="0"/>
            </a:endParaRPr>
          </a:p>
        </p:txBody>
      </p:sp>
      <p:cxnSp>
        <p:nvCxnSpPr>
          <p:cNvPr id="16" name="Přímá spojnice se šipkou 15"/>
          <p:cNvCxnSpPr/>
          <p:nvPr/>
        </p:nvCxnSpPr>
        <p:spPr>
          <a:xfrm flipH="1" flipV="1">
            <a:off x="3419872" y="5013176"/>
            <a:ext cx="1219673" cy="701768"/>
          </a:xfrm>
          <a:prstGeom prst="straightConnector1">
            <a:avLst/>
          </a:prstGeom>
          <a:ln w="190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Přímá spojnice se šipkou 19"/>
          <p:cNvCxnSpPr/>
          <p:nvPr/>
        </p:nvCxnSpPr>
        <p:spPr>
          <a:xfrm flipH="1" flipV="1">
            <a:off x="3023828" y="3730738"/>
            <a:ext cx="1692188" cy="1846816"/>
          </a:xfrm>
          <a:prstGeom prst="straightConnector1">
            <a:avLst/>
          </a:prstGeom>
          <a:ln w="190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6"/>
          <p:cNvSpPr>
            <a:spLocks noChangeArrowheads="1"/>
          </p:cNvSpPr>
          <p:nvPr/>
        </p:nvSpPr>
        <p:spPr bwMode="auto">
          <a:xfrm rot="20886716">
            <a:off x="1952796" y="3437240"/>
            <a:ext cx="1784353" cy="219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/>
            <a:r>
              <a:rPr lang="en-US" sz="900" dirty="0" smtClean="0">
                <a:solidFill>
                  <a:schemeClr val="bg1"/>
                </a:solidFill>
                <a:latin typeface="Calibri" panose="020F0502020204030204" pitchFamily="34" charset="0"/>
              </a:rPr>
              <a:t>101010001010101101211</a:t>
            </a:r>
            <a:endParaRPr lang="cs-CZ" sz="900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5" name="Mrak 24"/>
          <p:cNvSpPr/>
          <p:nvPr/>
        </p:nvSpPr>
        <p:spPr bwMode="auto">
          <a:xfrm>
            <a:off x="4932040" y="5229200"/>
            <a:ext cx="3312368" cy="1296144"/>
          </a:xfrm>
          <a:prstGeom prst="cloud">
            <a:avLst/>
          </a:prstGeom>
          <a:solidFill>
            <a:srgbClr val="BEBCE2"/>
          </a:solidFill>
          <a:ln>
            <a:noFill/>
          </a:ln>
          <a:effectLst/>
          <a:extLst/>
        </p:spPr>
        <p:txBody>
          <a:bodyPr rtlCol="0" anchor="ctr"/>
          <a:lstStyle/>
          <a:p>
            <a:pPr algn="ctr"/>
            <a:endParaRPr lang="en-US" sz="2000" dirty="0">
              <a:solidFill>
                <a:srgbClr val="CCCCFF"/>
              </a:solidFill>
              <a:latin typeface="Comic Sans MS" pitchFamily="66" charset="0"/>
            </a:endParaRPr>
          </a:p>
        </p:txBody>
      </p:sp>
      <p:sp>
        <p:nvSpPr>
          <p:cNvPr id="26" name="Rectangle 6"/>
          <p:cNvSpPr>
            <a:spLocks noChangeArrowheads="1"/>
          </p:cNvSpPr>
          <p:nvPr/>
        </p:nvSpPr>
        <p:spPr bwMode="auto">
          <a:xfrm>
            <a:off x="5130062" y="5616718"/>
            <a:ext cx="2970330" cy="404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/>
            <a:r>
              <a:rPr lang="cs-CZ" sz="24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k</a:t>
            </a:r>
            <a:r>
              <a:rPr lang="en-US" sz="2400" b="1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lonov</a:t>
            </a:r>
            <a:r>
              <a:rPr lang="cs-CZ" sz="2400" b="1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ání</a:t>
            </a:r>
            <a:r>
              <a:rPr lang="cs-CZ" sz="24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 informace?</a:t>
            </a:r>
          </a:p>
        </p:txBody>
      </p:sp>
      <p:sp>
        <p:nvSpPr>
          <p:cNvPr id="27" name="Šipka dolů 26"/>
          <p:cNvSpPr/>
          <p:nvPr/>
        </p:nvSpPr>
        <p:spPr bwMode="auto">
          <a:xfrm rot="21147656">
            <a:off x="3036457" y="5588383"/>
            <a:ext cx="217188" cy="746806"/>
          </a:xfrm>
          <a:prstGeom prst="downArrow">
            <a:avLst/>
          </a:prstGeom>
          <a:noFill/>
          <a:ln w="12700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/>
            <a:endParaRPr lang="cs-CZ" sz="2000" dirty="0">
              <a:solidFill>
                <a:srgbClr val="CCCCFF"/>
              </a:solidFill>
              <a:latin typeface="Comic Sans MS" pitchFamily="66" charset="0"/>
            </a:endParaRPr>
          </a:p>
        </p:txBody>
      </p:sp>
      <p:sp>
        <p:nvSpPr>
          <p:cNvPr id="28" name="Rectangle 6"/>
          <p:cNvSpPr>
            <a:spLocks noChangeArrowheads="1"/>
          </p:cNvSpPr>
          <p:nvPr/>
        </p:nvSpPr>
        <p:spPr bwMode="auto">
          <a:xfrm>
            <a:off x="2983804" y="6415023"/>
            <a:ext cx="1655741" cy="384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/>
            <a:r>
              <a:rPr lang="cs-CZ" dirty="0" smtClean="0">
                <a:solidFill>
                  <a:schemeClr val="bg1"/>
                </a:solidFill>
                <a:latin typeface="Calibri" panose="020F0502020204030204" pitchFamily="34" charset="0"/>
              </a:rPr>
              <a:t>. . . k singularitě</a:t>
            </a:r>
          </a:p>
        </p:txBody>
      </p:sp>
      <p:pic>
        <p:nvPicPr>
          <p:cNvPr id="30" name="Obrázek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93420">
            <a:off x="1539720" y="1599172"/>
            <a:ext cx="1509452" cy="582648"/>
          </a:xfrm>
          <a:prstGeom prst="rect">
            <a:avLst/>
          </a:prstGeom>
        </p:spPr>
      </p:pic>
      <p:pic>
        <p:nvPicPr>
          <p:cNvPr id="31" name="Obrázek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675114">
            <a:off x="2204597" y="4439116"/>
            <a:ext cx="1509452" cy="58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553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210769" y="125388"/>
            <a:ext cx="6305447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cs-CZ" sz="3200" dirty="0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Problém klonování informace</a:t>
            </a:r>
            <a:endParaRPr lang="cs-CZ" sz="3200" dirty="0">
              <a:ln w="12700">
                <a:solidFill>
                  <a:schemeClr val="bg2">
                    <a:lumMod val="20000"/>
                    <a:lumOff val="80000"/>
                  </a:schemeClr>
                </a:solidFill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Calibri" pitchFamily="34" charset="0"/>
            </a:endParaRPr>
          </a:p>
        </p:txBody>
      </p:sp>
      <p:cxnSp>
        <p:nvCxnSpPr>
          <p:cNvPr id="5" name="Přímá spojnice 2"/>
          <p:cNvCxnSpPr/>
          <p:nvPr/>
        </p:nvCxnSpPr>
        <p:spPr>
          <a:xfrm>
            <a:off x="323528" y="692696"/>
            <a:ext cx="4824536" cy="0"/>
          </a:xfrm>
          <a:prstGeom prst="line">
            <a:avLst/>
          </a:prstGeom>
          <a:ln w="41275" cap="rnd">
            <a:solidFill>
              <a:schemeClr val="bg2">
                <a:lumMod val="60000"/>
                <a:lumOff val="40000"/>
              </a:schemeClr>
            </a:soli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6"/>
          <p:cNvSpPr>
            <a:spLocks noChangeArrowheads="1"/>
          </p:cNvSpPr>
          <p:nvPr/>
        </p:nvSpPr>
        <p:spPr bwMode="auto">
          <a:xfrm>
            <a:off x="179512" y="899720"/>
            <a:ext cx="8601762" cy="468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/>
            <a:r>
              <a:rPr lang="cs-CZ" sz="24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No </a:t>
            </a:r>
            <a:r>
              <a:rPr lang="cs-CZ" sz="2400" b="1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cloning</a:t>
            </a:r>
            <a:r>
              <a:rPr lang="cs-CZ" sz="24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 teorém (nelze kopírovat kvantový stav)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6"/>
              <p:cNvSpPr>
                <a:spLocks noChangeArrowheads="1"/>
              </p:cNvSpPr>
              <p:nvPr/>
            </p:nvSpPr>
            <p:spPr bwMode="auto">
              <a:xfrm>
                <a:off x="4982674" y="1781653"/>
                <a:ext cx="254742" cy="36004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0" tIns="0" rIns="0" bIns="0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"/>
                          <m:endChr m:val="⟩"/>
                          <m:ctrlP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|</m:t>
                          </m:r>
                          <m:r>
                            <a:rPr lang="cs-CZ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</m:t>
                          </m:r>
                        </m:e>
                      </m:d>
                    </m:oMath>
                  </m:oMathPara>
                </a14:m>
                <a:endParaRPr lang="cs-CZ" b="0" dirty="0" smtClean="0">
                  <a:solidFill>
                    <a:schemeClr val="bg1"/>
                  </a:solidFill>
                  <a:latin typeface="Calibri" panose="020F0502020204030204" pitchFamily="34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1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982674" y="1781653"/>
                <a:ext cx="254742" cy="360040"/>
              </a:xfrm>
              <a:prstGeom prst="rect">
                <a:avLst/>
              </a:prstGeom>
              <a:blipFill rotWithShape="0">
                <a:blip r:embed="rId2"/>
                <a:stretch>
                  <a:fillRect l="-85714" t="-135593" r="-245238" b="-181356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Rectangle 6"/>
          <p:cNvSpPr>
            <a:spLocks noChangeArrowheads="1"/>
          </p:cNvSpPr>
          <p:nvPr/>
        </p:nvSpPr>
        <p:spPr bwMode="auto">
          <a:xfrm>
            <a:off x="278644" y="1863196"/>
            <a:ext cx="4248471" cy="341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/>
            <a:r>
              <a:rPr lang="cs-CZ" sz="20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Předpokládejme, že existuje lineární klonovací operátor U</a:t>
            </a:r>
          </a:p>
        </p:txBody>
      </p:sp>
      <p:sp>
        <p:nvSpPr>
          <p:cNvPr id="28" name="Rectangle 6"/>
          <p:cNvSpPr>
            <a:spLocks noChangeArrowheads="1"/>
          </p:cNvSpPr>
          <p:nvPr/>
        </p:nvSpPr>
        <p:spPr bwMode="auto">
          <a:xfrm>
            <a:off x="5988808" y="2034084"/>
            <a:ext cx="1872207" cy="850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cs-CZ" sz="16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kvantové </a:t>
            </a:r>
          </a:p>
          <a:p>
            <a:pPr algn="ctr"/>
            <a:r>
              <a:rPr lang="cs-CZ" sz="16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klonovací zařízení</a:t>
            </a:r>
          </a:p>
          <a:p>
            <a:pPr algn="ctr"/>
            <a:r>
              <a:rPr lang="cs-CZ" sz="1600" b="1" dirty="0">
                <a:solidFill>
                  <a:schemeClr val="bg1"/>
                </a:solidFill>
                <a:latin typeface="Calibri" panose="020F0502020204030204" pitchFamily="34" charset="0"/>
              </a:rPr>
              <a:t>U</a:t>
            </a:r>
            <a:endParaRPr lang="cs-CZ" sz="1600" b="1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" name="Obdélník 1"/>
          <p:cNvSpPr/>
          <p:nvPr/>
        </p:nvSpPr>
        <p:spPr bwMode="auto">
          <a:xfrm>
            <a:off x="5724128" y="1737916"/>
            <a:ext cx="2401569" cy="1320373"/>
          </a:xfrm>
          <a:prstGeom prst="rect">
            <a:avLst/>
          </a:prstGeom>
          <a:noFill/>
          <a:ln w="25400">
            <a:solidFill>
              <a:schemeClr val="bg1"/>
            </a:solidFill>
            <a:miter lim="800000"/>
            <a:headEnd/>
            <a:tailEnd/>
          </a:ln>
          <a:effectLst>
            <a:glow rad="266700">
              <a:srgbClr val="3333CC">
                <a:alpha val="40000"/>
              </a:srgbClr>
            </a:glow>
            <a:outerShdw dist="35921" dir="2700000" algn="ctr" rotWithShape="0">
              <a:schemeClr val="bg2"/>
            </a:outerShdw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rtlCol="0" anchor="ctr"/>
          <a:lstStyle/>
          <a:p>
            <a:pPr algn="ctr"/>
            <a:endParaRPr lang="cs-CZ" sz="2000" dirty="0">
              <a:solidFill>
                <a:srgbClr val="CCCCFF"/>
              </a:solidFill>
              <a:latin typeface="Comic Sans MS" pitchFamily="66" charset="0"/>
            </a:endParaRPr>
          </a:p>
        </p:txBody>
      </p:sp>
      <p:cxnSp>
        <p:nvCxnSpPr>
          <p:cNvPr id="7" name="Přímá spojnice se šipkou 6"/>
          <p:cNvCxnSpPr/>
          <p:nvPr/>
        </p:nvCxnSpPr>
        <p:spPr>
          <a:xfrm>
            <a:off x="4982674" y="2122356"/>
            <a:ext cx="683493" cy="0"/>
          </a:xfrm>
          <a:prstGeom prst="straightConnector1">
            <a:avLst/>
          </a:prstGeom>
          <a:ln w="12700">
            <a:solidFill>
              <a:schemeClr val="bg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 6"/>
              <p:cNvSpPr>
                <a:spLocks noChangeArrowheads="1"/>
              </p:cNvSpPr>
              <p:nvPr/>
            </p:nvSpPr>
            <p:spPr bwMode="auto">
              <a:xfrm>
                <a:off x="8295058" y="1786229"/>
                <a:ext cx="254742" cy="36004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0" tIns="0" rIns="0" bIns="0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"/>
                          <m:endChr m:val="⟩"/>
                          <m:ctrlP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|</m:t>
                          </m:r>
                          <m:r>
                            <a:rPr lang="cs-CZ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</m:t>
                          </m:r>
                        </m:e>
                      </m:d>
                    </m:oMath>
                  </m:oMathPara>
                </a14:m>
                <a:endParaRPr lang="cs-CZ" b="0" dirty="0" smtClean="0">
                  <a:solidFill>
                    <a:schemeClr val="bg1"/>
                  </a:solidFill>
                  <a:latin typeface="Calibri" panose="020F0502020204030204" pitchFamily="34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4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295058" y="1786229"/>
                <a:ext cx="254742" cy="360040"/>
              </a:xfrm>
              <a:prstGeom prst="rect">
                <a:avLst/>
              </a:prstGeom>
              <a:blipFill rotWithShape="0">
                <a:blip r:embed="rId3"/>
                <a:stretch>
                  <a:fillRect l="-88095" t="-135593" r="-242857" b="-181356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5" name="Přímá spojnice se šipkou 34"/>
          <p:cNvCxnSpPr/>
          <p:nvPr/>
        </p:nvCxnSpPr>
        <p:spPr>
          <a:xfrm>
            <a:off x="8125695" y="2126932"/>
            <a:ext cx="683493" cy="0"/>
          </a:xfrm>
          <a:prstGeom prst="straightConnector1">
            <a:avLst/>
          </a:prstGeom>
          <a:ln w="12700">
            <a:solidFill>
              <a:schemeClr val="bg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ectangle 6"/>
              <p:cNvSpPr>
                <a:spLocks noChangeArrowheads="1"/>
              </p:cNvSpPr>
              <p:nvPr/>
            </p:nvSpPr>
            <p:spPr bwMode="auto">
              <a:xfrm>
                <a:off x="8295058" y="2298417"/>
                <a:ext cx="254742" cy="36004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0" tIns="0" rIns="0" bIns="0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"/>
                          <m:endChr m:val="⟩"/>
                          <m:ctrlP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|</m:t>
                          </m:r>
                          <m:r>
                            <a:rPr lang="cs-CZ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</m:t>
                          </m:r>
                        </m:e>
                      </m:d>
                    </m:oMath>
                  </m:oMathPara>
                </a14:m>
                <a:endParaRPr lang="cs-CZ" b="0" dirty="0" smtClean="0">
                  <a:solidFill>
                    <a:schemeClr val="bg1"/>
                  </a:solidFill>
                  <a:latin typeface="Calibri" panose="020F0502020204030204" pitchFamily="34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6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295058" y="2298417"/>
                <a:ext cx="254742" cy="360040"/>
              </a:xfrm>
              <a:prstGeom prst="rect">
                <a:avLst/>
              </a:prstGeom>
              <a:blipFill rotWithShape="0">
                <a:blip r:embed="rId4"/>
                <a:stretch>
                  <a:fillRect l="-88095" t="-135593" r="-242857" b="-181356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7" name="Přímá spojnice se šipkou 36"/>
          <p:cNvCxnSpPr/>
          <p:nvPr/>
        </p:nvCxnSpPr>
        <p:spPr>
          <a:xfrm>
            <a:off x="8125695" y="2639120"/>
            <a:ext cx="683493" cy="0"/>
          </a:xfrm>
          <a:prstGeom prst="straightConnector1">
            <a:avLst/>
          </a:prstGeom>
          <a:ln w="12700">
            <a:solidFill>
              <a:schemeClr val="bg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Rectangle 6"/>
              <p:cNvSpPr>
                <a:spLocks noChangeArrowheads="1"/>
              </p:cNvSpPr>
              <p:nvPr/>
            </p:nvSpPr>
            <p:spPr bwMode="auto">
              <a:xfrm>
                <a:off x="210769" y="2996952"/>
                <a:ext cx="2952328" cy="36004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0" tIns="0" rIns="0" bIns="0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b="1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𝐔</m:t>
                      </m:r>
                      <m:d>
                        <m:dPr>
                          <m:ctrlP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"/>
                              <m:endChr m:val="⟩"/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|</m:t>
                              </m:r>
                              <m:r>
                                <a:rPr lang="cs-CZ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𝑎</m:t>
                              </m:r>
                            </m:e>
                          </m:d>
                          <m:d>
                            <m:dPr>
                              <m:begChr m:val=""/>
                              <m:endChr m:val="⟩"/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|</m:t>
                              </m:r>
                              <m:r>
                                <a:rPr lang="cs-CZ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0</m:t>
                              </m:r>
                            </m:e>
                          </m:d>
                        </m:e>
                      </m:d>
                      <m:r>
                        <a:rPr lang="cs-CZ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"/>
                          <m:endChr m:val="⟩"/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|</m:t>
                          </m:r>
                          <m:r>
                            <a:rPr lang="cs-CZ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</m:t>
                          </m:r>
                        </m:e>
                      </m:d>
                      <m:d>
                        <m:dPr>
                          <m:begChr m:val=""/>
                          <m:endChr m:val="⟩"/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|</m:t>
                          </m:r>
                          <m:r>
                            <a:rPr lang="cs-CZ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</m:t>
                          </m:r>
                        </m:e>
                      </m:d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;     </m:t>
                      </m:r>
                    </m:oMath>
                  </m:oMathPara>
                </a14:m>
                <a:endParaRPr lang="cs-CZ" b="0" dirty="0" smtClean="0">
                  <a:solidFill>
                    <a:schemeClr val="bg1"/>
                  </a:solidFill>
                  <a:latin typeface="Calibri" panose="020F0502020204030204" pitchFamily="34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8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10769" y="2996952"/>
                <a:ext cx="2952328" cy="360040"/>
              </a:xfrm>
              <a:prstGeom prst="rect">
                <a:avLst/>
              </a:prstGeom>
              <a:blipFill rotWithShape="0">
                <a:blip r:embed="rId5"/>
                <a:stretch>
                  <a:fillRect l="-2893" t="-137288" b="-179661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tangle 6"/>
              <p:cNvSpPr>
                <a:spLocks noChangeArrowheads="1"/>
              </p:cNvSpPr>
              <p:nvPr/>
            </p:nvSpPr>
            <p:spPr bwMode="auto">
              <a:xfrm>
                <a:off x="4982674" y="2279080"/>
                <a:ext cx="254742" cy="36004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0" tIns="0" rIns="0" bIns="0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"/>
                          <m:endChr m:val="⟩"/>
                          <m:ctrlP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|</m:t>
                          </m:r>
                          <m:r>
                            <a:rPr lang="cs-CZ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e>
                      </m:d>
                    </m:oMath>
                  </m:oMathPara>
                </a14:m>
                <a:endParaRPr lang="cs-CZ" b="0" dirty="0" smtClean="0">
                  <a:solidFill>
                    <a:schemeClr val="bg1"/>
                  </a:solidFill>
                  <a:latin typeface="Calibri" panose="020F0502020204030204" pitchFamily="34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9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982674" y="2279080"/>
                <a:ext cx="254742" cy="360040"/>
              </a:xfrm>
              <a:prstGeom prst="rect">
                <a:avLst/>
              </a:prstGeom>
              <a:blipFill rotWithShape="0">
                <a:blip r:embed="rId6"/>
                <a:stretch>
                  <a:fillRect l="-88095" t="-137288" r="-242857" b="-179661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0" name="Přímá spojnice se šipkou 39"/>
          <p:cNvCxnSpPr/>
          <p:nvPr/>
        </p:nvCxnSpPr>
        <p:spPr>
          <a:xfrm>
            <a:off x="4982674" y="2619783"/>
            <a:ext cx="683493" cy="0"/>
          </a:xfrm>
          <a:prstGeom prst="straightConnector1">
            <a:avLst/>
          </a:prstGeom>
          <a:ln w="12700">
            <a:solidFill>
              <a:schemeClr val="bg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Rectangle 6"/>
              <p:cNvSpPr>
                <a:spLocks noChangeArrowheads="1"/>
              </p:cNvSpPr>
              <p:nvPr/>
            </p:nvSpPr>
            <p:spPr bwMode="auto">
              <a:xfrm>
                <a:off x="2639442" y="2993481"/>
                <a:ext cx="1840951" cy="36004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0" tIns="0" rIns="0" bIns="0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b="1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𝐔</m:t>
                      </m:r>
                      <m:d>
                        <m:dPr>
                          <m:ctrlP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"/>
                              <m:endChr m:val="⟩"/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|</m:t>
                              </m:r>
                              <m:r>
                                <a:rPr lang="cs-CZ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𝑏</m:t>
                              </m:r>
                            </m:e>
                          </m:d>
                          <m:d>
                            <m:dPr>
                              <m:begChr m:val=""/>
                              <m:endChr m:val="⟩"/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|</m:t>
                              </m:r>
                              <m:r>
                                <a:rPr lang="cs-CZ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0</m:t>
                              </m:r>
                            </m:e>
                          </m:d>
                        </m:e>
                      </m:d>
                      <m:r>
                        <a:rPr lang="cs-CZ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"/>
                          <m:endChr m:val="⟩"/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|</m:t>
                          </m:r>
                          <m:r>
                            <a:rPr lang="cs-CZ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</m:e>
                      </m:d>
                      <m:d>
                        <m:dPr>
                          <m:begChr m:val=""/>
                          <m:endChr m:val="⟩"/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|</m:t>
                          </m:r>
                          <m:r>
                            <a:rPr lang="cs-CZ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</m:e>
                      </m:d>
                    </m:oMath>
                  </m:oMathPara>
                </a14:m>
                <a:endParaRPr lang="cs-CZ" dirty="0">
                  <a:solidFill>
                    <a:schemeClr val="bg1"/>
                  </a:solidFill>
                  <a:latin typeface="Calibri" panose="020F0502020204030204" pitchFamily="34" charset="0"/>
                  <a:ea typeface="Cambria Math" panose="02040503050406030204" pitchFamily="18" charset="0"/>
                </a:endParaRPr>
              </a:p>
              <a:p>
                <a:endParaRPr lang="cs-CZ" b="0" dirty="0" smtClean="0">
                  <a:solidFill>
                    <a:schemeClr val="bg1"/>
                  </a:solidFill>
                  <a:latin typeface="Calibri" panose="020F0502020204030204" pitchFamily="34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43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639442" y="2993481"/>
                <a:ext cx="1840951" cy="360040"/>
              </a:xfrm>
              <a:prstGeom prst="rect">
                <a:avLst/>
              </a:prstGeom>
              <a:blipFill rotWithShape="0">
                <a:blip r:embed="rId7"/>
                <a:stretch>
                  <a:fillRect l="-4636" t="-135593" r="-28808" b="-181356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tangle 6"/>
              <p:cNvSpPr>
                <a:spLocks noChangeArrowheads="1"/>
              </p:cNvSpPr>
              <p:nvPr/>
            </p:nvSpPr>
            <p:spPr bwMode="auto">
              <a:xfrm>
                <a:off x="210769" y="3611805"/>
                <a:ext cx="2088232" cy="6480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0" tIns="0" rIns="0" bIns="0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"/>
                          <m:endChr m:val="⟩"/>
                          <m:ctrlP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|</m:t>
                          </m:r>
                          <m:r>
                            <a:rPr lang="cs-CZ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𝑐</m:t>
                          </m:r>
                        </m:e>
                      </m:d>
                      <m:r>
                        <a:rPr lang="cs-CZ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cs-CZ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cs-CZ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e>
                          </m:rad>
                        </m:den>
                      </m:f>
                      <m:d>
                        <m:dPr>
                          <m:ctrlPr>
                            <a:rPr lang="cs-CZ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"/>
                              <m:endChr m:val="⟩"/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|</m:t>
                              </m:r>
                              <m:r>
                                <a:rPr lang="cs-CZ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𝑎</m:t>
                              </m:r>
                            </m:e>
                          </m:d>
                          <m: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d>
                            <m:dPr>
                              <m:begChr m:val=""/>
                              <m:endChr m:val="⟩"/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|</m:t>
                              </m:r>
                              <m:r>
                                <a:rPr lang="cs-CZ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𝑏</m:t>
                              </m:r>
                            </m:e>
                          </m:d>
                        </m:e>
                      </m:d>
                    </m:oMath>
                  </m:oMathPara>
                </a14:m>
                <a:endParaRPr lang="cs-CZ" dirty="0">
                  <a:solidFill>
                    <a:schemeClr val="bg1"/>
                  </a:solidFill>
                  <a:latin typeface="Calibri" panose="020F0502020204030204" pitchFamily="34" charset="0"/>
                  <a:ea typeface="Cambria Math" panose="02040503050406030204" pitchFamily="18" charset="0"/>
                </a:endParaRPr>
              </a:p>
              <a:p>
                <a:endParaRPr lang="cs-CZ" b="0" dirty="0" smtClean="0">
                  <a:solidFill>
                    <a:schemeClr val="bg1"/>
                  </a:solidFill>
                  <a:latin typeface="Calibri" panose="020F0502020204030204" pitchFamily="34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44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10769" y="3611805"/>
                <a:ext cx="2088232" cy="648072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Rectangle 6"/>
              <p:cNvSpPr>
                <a:spLocks noChangeArrowheads="1"/>
              </p:cNvSpPr>
              <p:nvPr/>
            </p:nvSpPr>
            <p:spPr bwMode="auto">
              <a:xfrm>
                <a:off x="143685" y="4421786"/>
                <a:ext cx="3240360" cy="6710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0" tIns="0" rIns="0" bIns="0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b="1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𝐔</m:t>
                      </m:r>
                      <m:d>
                        <m:dPr>
                          <m:ctrlP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"/>
                              <m:endChr m:val="⟩"/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|</m:t>
                              </m:r>
                              <m: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𝑐</m:t>
                              </m:r>
                            </m:e>
                          </m:d>
                          <m:d>
                            <m:dPr>
                              <m:begChr m:val=""/>
                              <m:endChr m:val="⟩"/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|</m:t>
                              </m:r>
                              <m:r>
                                <a:rPr lang="cs-CZ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0</m:t>
                              </m:r>
                            </m:e>
                          </m:d>
                        </m:e>
                      </m:d>
                      <m:r>
                        <a:rPr lang="cs-CZ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cs-CZ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cs-CZ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e>
                          </m:rad>
                        </m:den>
                      </m:f>
                      <m:d>
                        <m:dPr>
                          <m:ctrlPr>
                            <a:rPr lang="cs-CZ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"/>
                              <m:endChr m:val="⟩"/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|</m:t>
                              </m:r>
                              <m:r>
                                <a:rPr lang="cs-CZ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𝑎</m:t>
                              </m:r>
                            </m:e>
                          </m:d>
                          <m:d>
                            <m:dPr>
                              <m:begChr m:val=""/>
                              <m:endChr m:val="⟩"/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|</m:t>
                              </m:r>
                              <m:r>
                                <a:rPr lang="cs-CZ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𝑎</m:t>
                              </m:r>
                            </m:e>
                          </m:d>
                          <m: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d>
                            <m:dPr>
                              <m:begChr m:val=""/>
                              <m:endChr m:val="⟩"/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|</m:t>
                              </m:r>
                              <m:r>
                                <a:rPr lang="cs-CZ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𝑏</m:t>
                              </m:r>
                            </m:e>
                          </m:d>
                          <m:d>
                            <m:dPr>
                              <m:begChr m:val=""/>
                              <m:endChr m:val="⟩"/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|</m:t>
                              </m:r>
                              <m:r>
                                <a:rPr lang="cs-CZ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𝑏</m:t>
                              </m:r>
                            </m:e>
                          </m:d>
                        </m:e>
                      </m:d>
                    </m:oMath>
                  </m:oMathPara>
                </a14:m>
                <a:endParaRPr lang="cs-CZ" dirty="0">
                  <a:solidFill>
                    <a:schemeClr val="bg1"/>
                  </a:solidFill>
                  <a:latin typeface="Calibri" panose="020F0502020204030204" pitchFamily="34" charset="0"/>
                  <a:ea typeface="Cambria Math" panose="02040503050406030204" pitchFamily="18" charset="0"/>
                </a:endParaRPr>
              </a:p>
              <a:p>
                <a:endParaRPr lang="cs-CZ" b="0" dirty="0" smtClean="0">
                  <a:solidFill>
                    <a:schemeClr val="bg1"/>
                  </a:solidFill>
                  <a:latin typeface="Calibri" panose="020F0502020204030204" pitchFamily="34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46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43685" y="4421786"/>
                <a:ext cx="3240360" cy="671036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Rectangle 6"/>
              <p:cNvSpPr>
                <a:spLocks noChangeArrowheads="1"/>
              </p:cNvSpPr>
              <p:nvPr/>
            </p:nvSpPr>
            <p:spPr bwMode="auto">
              <a:xfrm>
                <a:off x="143685" y="5698720"/>
                <a:ext cx="5507796" cy="6710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0" tIns="0" rIns="0" bIns="0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b="1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𝐔</m:t>
                      </m:r>
                      <m:d>
                        <m:dPr>
                          <m:ctrlP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"/>
                              <m:endChr m:val="⟩"/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|</m:t>
                              </m:r>
                              <m: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𝑐</m:t>
                              </m:r>
                            </m:e>
                          </m:d>
                          <m:d>
                            <m:dPr>
                              <m:begChr m:val=""/>
                              <m:endChr m:val="⟩"/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|</m:t>
                              </m:r>
                              <m:r>
                                <a:rPr lang="cs-CZ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0</m:t>
                              </m:r>
                            </m:e>
                          </m:d>
                        </m:e>
                      </m:d>
                      <m:r>
                        <a:rPr lang="cs-CZ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"/>
                          <m:endChr m:val="⟩"/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|</m:t>
                          </m:r>
                          <m: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𝑐</m:t>
                          </m:r>
                        </m:e>
                      </m:d>
                      <m:d>
                        <m:dPr>
                          <m:begChr m:val=""/>
                          <m:endChr m:val="⟩"/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|</m:t>
                          </m:r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𝑐</m:t>
                          </m:r>
                        </m:e>
                      </m:d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d>
                        <m:dPr>
                          <m:ctrlP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"/>
                              <m:endChr m:val="⟩"/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|</m:t>
                              </m:r>
                              <m:r>
                                <a:rPr lang="cs-CZ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𝑎</m:t>
                              </m:r>
                            </m:e>
                          </m:d>
                          <m:d>
                            <m:dPr>
                              <m:begChr m:val=""/>
                              <m:endChr m:val="⟩"/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|</m:t>
                              </m:r>
                              <m:r>
                                <a:rPr lang="cs-CZ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𝑎</m:t>
                              </m:r>
                            </m:e>
                          </m:d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d>
                            <m:dPr>
                              <m:begChr m:val=""/>
                              <m:endChr m:val="⟩"/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|</m:t>
                              </m:r>
                              <m: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𝑎</m:t>
                              </m:r>
                            </m:e>
                          </m:d>
                          <m:d>
                            <m:dPr>
                              <m:begChr m:val=""/>
                              <m:endChr m:val="⟩"/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|</m:t>
                              </m:r>
                              <m: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𝑏</m:t>
                              </m:r>
                            </m:e>
                          </m:d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d>
                            <m:dPr>
                              <m:begChr m:val=""/>
                              <m:endChr m:val="⟩"/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|</m:t>
                              </m:r>
                              <m: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𝑏</m:t>
                              </m:r>
                            </m:e>
                          </m:d>
                          <m:d>
                            <m:dPr>
                              <m:begChr m:val=""/>
                              <m:endChr m:val="⟩"/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|</m:t>
                              </m:r>
                              <m:r>
                                <a:rPr lang="cs-CZ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𝑎</m:t>
                              </m:r>
                            </m:e>
                          </m:d>
                          <m:d>
                            <m:dPr>
                              <m:begChr m:val=""/>
                              <m:endChr m:val="⟩"/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|</m:t>
                              </m:r>
                              <m: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𝑏</m:t>
                              </m:r>
                            </m:e>
                          </m:d>
                          <m:d>
                            <m:dPr>
                              <m:begChr m:val=""/>
                              <m:endChr m:val="⟩"/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|</m:t>
                              </m:r>
                              <m: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𝑏</m:t>
                              </m:r>
                            </m:e>
                          </m:d>
                        </m:e>
                      </m:d>
                    </m:oMath>
                  </m:oMathPara>
                </a14:m>
                <a:endParaRPr lang="cs-CZ" b="0" dirty="0" smtClean="0">
                  <a:solidFill>
                    <a:schemeClr val="bg1"/>
                  </a:solidFill>
                  <a:latin typeface="Calibri" panose="020F0502020204030204" pitchFamily="34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4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43685" y="5698720"/>
                <a:ext cx="5507796" cy="671036"/>
              </a:xfrm>
              <a:prstGeom prst="rect">
                <a:avLst/>
              </a:prstGeom>
              <a:blipFill rotWithShape="0">
                <a:blip r:embed="rId10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Zaoblený obdélník 11"/>
          <p:cNvSpPr/>
          <p:nvPr/>
        </p:nvSpPr>
        <p:spPr bwMode="auto">
          <a:xfrm>
            <a:off x="1254885" y="4293479"/>
            <a:ext cx="2036156" cy="807414"/>
          </a:xfrm>
          <a:prstGeom prst="roundRect">
            <a:avLst/>
          </a:prstGeom>
          <a:noFill/>
          <a:ln w="12700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glow rad="1397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rtlCol="0" anchor="ctr"/>
          <a:lstStyle/>
          <a:p>
            <a:pPr algn="ctr"/>
            <a:endParaRPr lang="cs-CZ" sz="2000" dirty="0">
              <a:solidFill>
                <a:srgbClr val="CCCCFF"/>
              </a:solidFill>
              <a:latin typeface="Comic Sans MS" pitchFamily="66" charset="0"/>
            </a:endParaRPr>
          </a:p>
        </p:txBody>
      </p:sp>
      <p:sp>
        <p:nvSpPr>
          <p:cNvPr id="48" name="Zaoblený obdélník 47"/>
          <p:cNvSpPr/>
          <p:nvPr/>
        </p:nvSpPr>
        <p:spPr bwMode="auto">
          <a:xfrm>
            <a:off x="2145018" y="5564828"/>
            <a:ext cx="3435093" cy="807414"/>
          </a:xfrm>
          <a:prstGeom prst="roundRect">
            <a:avLst/>
          </a:prstGeom>
          <a:noFill/>
          <a:ln w="12700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glow rad="1397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rtlCol="0" anchor="ctr"/>
          <a:lstStyle/>
          <a:p>
            <a:pPr algn="ctr"/>
            <a:endParaRPr lang="cs-CZ" sz="2000" dirty="0">
              <a:solidFill>
                <a:srgbClr val="CCCCFF"/>
              </a:solidFill>
              <a:latin typeface="Comic Sans MS" pitchFamily="66" charset="0"/>
            </a:endParaRPr>
          </a:p>
        </p:txBody>
      </p:sp>
      <p:sp>
        <p:nvSpPr>
          <p:cNvPr id="13" name="Šipka doprava 12"/>
          <p:cNvSpPr/>
          <p:nvPr/>
        </p:nvSpPr>
        <p:spPr bwMode="auto">
          <a:xfrm>
            <a:off x="5636728" y="4757974"/>
            <a:ext cx="527408" cy="632473"/>
          </a:xfrm>
          <a:prstGeom prst="rightArrow">
            <a:avLst/>
          </a:prstGeom>
          <a:noFill/>
          <a:ln w="12700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/>
            <a:endParaRPr lang="cs-CZ" sz="2000" dirty="0">
              <a:solidFill>
                <a:srgbClr val="CCCCFF"/>
              </a:solidFill>
              <a:latin typeface="Comic Sans MS" pitchFamily="66" charset="0"/>
            </a:endParaRPr>
          </a:p>
        </p:txBody>
      </p:sp>
      <p:sp>
        <p:nvSpPr>
          <p:cNvPr id="49" name="Rectangle 6"/>
          <p:cNvSpPr>
            <a:spLocks noChangeArrowheads="1"/>
          </p:cNvSpPr>
          <p:nvPr/>
        </p:nvSpPr>
        <p:spPr bwMode="auto">
          <a:xfrm>
            <a:off x="6220753" y="4759117"/>
            <a:ext cx="2939677" cy="341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/>
            <a:r>
              <a:rPr lang="cs-CZ" sz="20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různé výsledky, klonovací operátor neexistuje</a:t>
            </a:r>
          </a:p>
        </p:txBody>
      </p:sp>
    </p:spTree>
    <p:extLst>
      <p:ext uri="{BB962C8B-B14F-4D97-AF65-F5344CB8AC3E}">
        <p14:creationId xmlns:p14="http://schemas.microsoft.com/office/powerpoint/2010/main" val="1296904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6" grpId="0"/>
      <p:bldP spid="28" grpId="0"/>
      <p:bldP spid="2" grpId="0" animBg="1"/>
      <p:bldP spid="34" grpId="0"/>
      <p:bldP spid="36" grpId="0"/>
      <p:bldP spid="38" grpId="0"/>
      <p:bldP spid="39" grpId="0"/>
      <p:bldP spid="43" grpId="0"/>
      <p:bldP spid="44" grpId="0"/>
      <p:bldP spid="46" grpId="0"/>
      <p:bldP spid="47" grpId="0"/>
      <p:bldP spid="12" grpId="0" animBg="1"/>
      <p:bldP spid="48" grpId="0" animBg="1"/>
      <p:bldP spid="13" grpId="0" animBg="1"/>
      <p:bldP spid="49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210769" y="116632"/>
            <a:ext cx="7025527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cs-CZ" sz="3200" dirty="0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Komplementarita</a:t>
            </a:r>
            <a:endParaRPr lang="cs-CZ" sz="3200" dirty="0">
              <a:ln w="12700">
                <a:solidFill>
                  <a:schemeClr val="bg2">
                    <a:lumMod val="20000"/>
                    <a:lumOff val="80000"/>
                  </a:schemeClr>
                </a:solidFill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Calibri" pitchFamily="34" charset="0"/>
            </a:endParaRPr>
          </a:p>
        </p:txBody>
      </p:sp>
      <p:cxnSp>
        <p:nvCxnSpPr>
          <p:cNvPr id="5" name="Přímá spojnice 2"/>
          <p:cNvCxnSpPr/>
          <p:nvPr/>
        </p:nvCxnSpPr>
        <p:spPr>
          <a:xfrm>
            <a:off x="323528" y="692696"/>
            <a:ext cx="2880320" cy="0"/>
          </a:xfrm>
          <a:prstGeom prst="line">
            <a:avLst/>
          </a:prstGeom>
          <a:ln w="41275" cap="rnd">
            <a:solidFill>
              <a:schemeClr val="bg2">
                <a:lumMod val="60000"/>
                <a:lumOff val="40000"/>
              </a:schemeClr>
            </a:soli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769" y="2363413"/>
            <a:ext cx="6593479" cy="2785878"/>
          </a:xfrm>
          <a:prstGeom prst="rect">
            <a:avLst/>
          </a:prstGeom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752970" y="1553398"/>
            <a:ext cx="4102556" cy="976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/>
            <a:r>
              <a:rPr lang="cs-CZ" dirty="0" smtClean="0">
                <a:solidFill>
                  <a:schemeClr val="bg1"/>
                </a:solidFill>
                <a:latin typeface="Calibri" panose="020F0502020204030204" pitchFamily="34" charset="0"/>
              </a:rPr>
              <a:t>vnější pozorovatel může zrekonstruovat kosmickou loď z </a:t>
            </a:r>
            <a:r>
              <a:rPr lang="cs-CZ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Hawkingova</a:t>
            </a:r>
            <a:r>
              <a:rPr lang="cs-CZ" dirty="0" smtClean="0">
                <a:solidFill>
                  <a:schemeClr val="bg1"/>
                </a:solidFill>
                <a:latin typeface="Calibri" panose="020F0502020204030204" pitchFamily="34" charset="0"/>
              </a:rPr>
              <a:t> záření, ale nemá přístup k informaci pod horizontem</a:t>
            </a:r>
          </a:p>
        </p:txBody>
      </p:sp>
      <p:sp>
        <p:nvSpPr>
          <p:cNvPr id="11" name="Ovál 10"/>
          <p:cNvSpPr/>
          <p:nvPr/>
        </p:nvSpPr>
        <p:spPr bwMode="auto">
          <a:xfrm rot="20979893">
            <a:off x="1918379" y="3472362"/>
            <a:ext cx="1583594" cy="204922"/>
          </a:xfrm>
          <a:prstGeom prst="ellipse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rtlCol="0" anchor="ctr"/>
          <a:lstStyle/>
          <a:p>
            <a:pPr algn="ctr"/>
            <a:endParaRPr lang="cs-CZ" sz="2000" dirty="0">
              <a:solidFill>
                <a:srgbClr val="CCCCFF"/>
              </a:solidFill>
              <a:latin typeface="Comic Sans MS" pitchFamily="66" charset="0"/>
            </a:endParaRPr>
          </a:p>
        </p:txBody>
      </p:sp>
      <p:sp>
        <p:nvSpPr>
          <p:cNvPr id="22" name="Rectangle 6"/>
          <p:cNvSpPr>
            <a:spLocks noChangeArrowheads="1"/>
          </p:cNvSpPr>
          <p:nvPr/>
        </p:nvSpPr>
        <p:spPr bwMode="auto">
          <a:xfrm rot="20886716">
            <a:off x="1952796" y="3437240"/>
            <a:ext cx="1784353" cy="219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/>
            <a:r>
              <a:rPr lang="en-US" sz="900" dirty="0" smtClean="0">
                <a:solidFill>
                  <a:schemeClr val="bg1"/>
                </a:solidFill>
                <a:latin typeface="Calibri" panose="020F0502020204030204" pitchFamily="34" charset="0"/>
              </a:rPr>
              <a:t>101010001010101101211</a:t>
            </a:r>
            <a:endParaRPr lang="cs-CZ" sz="900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7" name="Šipka dolů 26"/>
          <p:cNvSpPr/>
          <p:nvPr/>
        </p:nvSpPr>
        <p:spPr bwMode="auto">
          <a:xfrm rot="21147656">
            <a:off x="3036457" y="5588383"/>
            <a:ext cx="217188" cy="746806"/>
          </a:xfrm>
          <a:prstGeom prst="downArrow">
            <a:avLst/>
          </a:prstGeom>
          <a:noFill/>
          <a:ln w="12700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/>
            <a:endParaRPr lang="cs-CZ" sz="2000" dirty="0">
              <a:solidFill>
                <a:srgbClr val="CCCCFF"/>
              </a:solidFill>
              <a:latin typeface="Comic Sans MS" pitchFamily="66" charset="0"/>
            </a:endParaRPr>
          </a:p>
        </p:txBody>
      </p:sp>
      <p:sp>
        <p:nvSpPr>
          <p:cNvPr id="28" name="Rectangle 6"/>
          <p:cNvSpPr>
            <a:spLocks noChangeArrowheads="1"/>
          </p:cNvSpPr>
          <p:nvPr/>
        </p:nvSpPr>
        <p:spPr bwMode="auto">
          <a:xfrm>
            <a:off x="2983804" y="6415023"/>
            <a:ext cx="1655741" cy="384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/>
            <a:r>
              <a:rPr lang="cs-CZ" dirty="0" smtClean="0">
                <a:solidFill>
                  <a:schemeClr val="bg1"/>
                </a:solidFill>
                <a:latin typeface="Calibri" panose="020F0502020204030204" pitchFamily="34" charset="0"/>
              </a:rPr>
              <a:t>. . . k singularitě</a:t>
            </a:r>
          </a:p>
        </p:txBody>
      </p:sp>
      <p:pic>
        <p:nvPicPr>
          <p:cNvPr id="31" name="Obrázek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675114">
            <a:off x="2204597" y="4439116"/>
            <a:ext cx="1509452" cy="582648"/>
          </a:xfrm>
          <a:prstGeom prst="rect">
            <a:avLst/>
          </a:prstGeom>
        </p:spPr>
      </p:pic>
      <p:pic>
        <p:nvPicPr>
          <p:cNvPr id="2" name="Obrázek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650405"/>
            <a:ext cx="452020" cy="1203879"/>
          </a:xfrm>
          <a:prstGeom prst="rect">
            <a:avLst/>
          </a:prstGeom>
        </p:spPr>
      </p:pic>
      <p:pic>
        <p:nvPicPr>
          <p:cNvPr id="18" name="Obrázek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264" y="4766275"/>
            <a:ext cx="452020" cy="1203879"/>
          </a:xfrm>
          <a:prstGeom prst="rect">
            <a:avLst/>
          </a:prstGeom>
        </p:spPr>
      </p:pic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4641033" y="5149291"/>
            <a:ext cx="4102556" cy="976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/>
            <a:r>
              <a:rPr lang="cs-CZ" dirty="0">
                <a:solidFill>
                  <a:schemeClr val="bg1"/>
                </a:solidFill>
                <a:latin typeface="Calibri" panose="020F0502020204030204" pitchFamily="34" charset="0"/>
              </a:rPr>
              <a:t>v</a:t>
            </a:r>
            <a:r>
              <a:rPr lang="cs-CZ" dirty="0" smtClean="0">
                <a:solidFill>
                  <a:schemeClr val="bg1"/>
                </a:solidFill>
                <a:latin typeface="Calibri" panose="020F0502020204030204" pitchFamily="34" charset="0"/>
              </a:rPr>
              <a:t>nitřní pozorovatel vidí kosmickou loď přímo, ale nemá přístup k informaci nesené </a:t>
            </a:r>
            <a:r>
              <a:rPr lang="cs-CZ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Hawkingovým</a:t>
            </a:r>
            <a:r>
              <a:rPr lang="cs-CZ" dirty="0" smtClean="0">
                <a:solidFill>
                  <a:schemeClr val="bg1"/>
                </a:solidFill>
                <a:latin typeface="Calibri" panose="020F0502020204030204" pitchFamily="34" charset="0"/>
              </a:rPr>
              <a:t> zářením</a:t>
            </a:r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242777" y="786101"/>
            <a:ext cx="5902756" cy="976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/>
            <a:r>
              <a:rPr lang="cs-CZ" sz="20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KOMPLEMENTARITA: žádný pozorovatel nemá přístup k oběma kopiím informace</a:t>
            </a:r>
          </a:p>
        </p:txBody>
      </p:sp>
    </p:spTree>
    <p:extLst>
      <p:ext uri="{BB962C8B-B14F-4D97-AF65-F5344CB8AC3E}">
        <p14:creationId xmlns:p14="http://schemas.microsoft.com/office/powerpoint/2010/main" val="743521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9" grpId="0"/>
      <p:bldP spid="21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210769" y="125388"/>
            <a:ext cx="6305447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cs-CZ" sz="3200" dirty="0" err="1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ADS-CFT</a:t>
            </a:r>
            <a:r>
              <a:rPr lang="cs-CZ" sz="3200" dirty="0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 korespondence</a:t>
            </a:r>
            <a:endParaRPr lang="cs-CZ" sz="3200" dirty="0">
              <a:ln w="12700">
                <a:solidFill>
                  <a:schemeClr val="bg2">
                    <a:lumMod val="20000"/>
                    <a:lumOff val="80000"/>
                  </a:schemeClr>
                </a:solidFill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Calibri" pitchFamily="34" charset="0"/>
            </a:endParaRPr>
          </a:p>
        </p:txBody>
      </p:sp>
      <p:cxnSp>
        <p:nvCxnSpPr>
          <p:cNvPr id="5" name="Přímá spojnice 2"/>
          <p:cNvCxnSpPr/>
          <p:nvPr/>
        </p:nvCxnSpPr>
        <p:spPr>
          <a:xfrm>
            <a:off x="323528" y="692696"/>
            <a:ext cx="4032448" cy="0"/>
          </a:xfrm>
          <a:prstGeom prst="line">
            <a:avLst/>
          </a:prstGeom>
          <a:ln w="41275" cap="rnd">
            <a:solidFill>
              <a:schemeClr val="bg2">
                <a:lumMod val="60000"/>
                <a:lumOff val="40000"/>
              </a:schemeClr>
            </a:soli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http://www.essentia.com/discovery/images/000AF072-4891-1F0A-97AE80A84189EEDF_p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165994"/>
            <a:ext cx="4204470" cy="3431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360482" y="908720"/>
            <a:ext cx="8531998" cy="976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/>
            <a:r>
              <a:rPr lang="cs-CZ" sz="2800" dirty="0" smtClean="0">
                <a:solidFill>
                  <a:schemeClr val="bg1"/>
                </a:solidFill>
                <a:latin typeface="Calibri" panose="020F0502020204030204" pitchFamily="34" charset="0"/>
              </a:rPr>
              <a:t>Strunová teorie v </a:t>
            </a:r>
            <a:r>
              <a:rPr lang="cs-CZ" sz="2800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ADS</a:t>
            </a:r>
            <a:r>
              <a:rPr lang="cs-CZ" sz="2800" dirty="0" smtClean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smtClean="0">
                <a:solidFill>
                  <a:schemeClr val="bg1"/>
                </a:solidFill>
                <a:latin typeface="Calibri" panose="020F0502020204030204" pitchFamily="34" charset="0"/>
              </a:rPr>
              <a:t>N-dim. </a:t>
            </a:r>
            <a:r>
              <a:rPr lang="cs-CZ" sz="2800" dirty="0" smtClean="0">
                <a:solidFill>
                  <a:schemeClr val="bg1"/>
                </a:solidFill>
                <a:latin typeface="Calibri" panose="020F0502020204030204" pitchFamily="34" charset="0"/>
              </a:rPr>
              <a:t>prostoru </a:t>
            </a:r>
            <a:r>
              <a:rPr lang="cs-CZ" sz="2800" dirty="0" smtClean="0">
                <a:solidFill>
                  <a:schemeClr val="bg1"/>
                </a:solidFill>
                <a:latin typeface="Calibri" panose="020F0502020204030204" pitchFamily="34" charset="0"/>
              </a:rPr>
              <a:t>odpovídá (konformní) kvantové teorii pole na hranici tohoto prostoru</a:t>
            </a:r>
          </a:p>
        </p:txBody>
      </p:sp>
      <p:sp>
        <p:nvSpPr>
          <p:cNvPr id="7" name="Pravá složená závorka 6"/>
          <p:cNvSpPr/>
          <p:nvPr/>
        </p:nvSpPr>
        <p:spPr>
          <a:xfrm rot="5400000">
            <a:off x="1584618" y="845930"/>
            <a:ext cx="432048" cy="2880320"/>
          </a:xfrm>
          <a:prstGeom prst="rightBrac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0" name="Přímá spojnice se šipkou 9"/>
          <p:cNvCxnSpPr/>
          <p:nvPr/>
        </p:nvCxnSpPr>
        <p:spPr>
          <a:xfrm>
            <a:off x="1907704" y="2555344"/>
            <a:ext cx="4680520" cy="610650"/>
          </a:xfrm>
          <a:prstGeom prst="straightConnector1">
            <a:avLst/>
          </a:prstGeom>
          <a:ln w="31750">
            <a:solidFill>
              <a:schemeClr val="bg1">
                <a:lumMod val="65000"/>
              </a:schemeClr>
            </a:solidFill>
            <a:tailEnd type="arrow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5322387" y="3289352"/>
            <a:ext cx="3420380" cy="56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/>
            <a:r>
              <a:rPr lang="cs-CZ" sz="2800" dirty="0">
                <a:solidFill>
                  <a:schemeClr val="bg1"/>
                </a:solidFill>
                <a:latin typeface="Calibri" panose="020F0502020204030204" pitchFamily="34" charset="0"/>
              </a:rPr>
              <a:t>v</a:t>
            </a:r>
            <a:r>
              <a:rPr lang="cs-CZ" sz="2800" dirty="0" smtClean="0">
                <a:solidFill>
                  <a:schemeClr val="bg1"/>
                </a:solidFill>
                <a:latin typeface="Calibri" panose="020F0502020204030204" pitchFamily="34" charset="0"/>
              </a:rPr>
              <a:t>e </a:t>
            </a:r>
            <a:r>
              <a:rPr lang="cs-CZ" sz="2800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QFT</a:t>
            </a:r>
            <a:r>
              <a:rPr lang="cs-CZ" sz="2800" dirty="0" smtClean="0">
                <a:solidFill>
                  <a:schemeClr val="bg1"/>
                </a:solidFill>
                <a:latin typeface="Calibri" panose="020F0502020204030204" pitchFamily="34" charset="0"/>
              </a:rPr>
              <a:t> platí </a:t>
            </a:r>
            <a:r>
              <a:rPr lang="cs-CZ" sz="2800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unitarita</a:t>
            </a:r>
            <a:endParaRPr lang="cs-CZ" sz="2800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5175522" y="4726100"/>
            <a:ext cx="3714110" cy="56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/>
            <a:r>
              <a:rPr lang="cs-CZ" sz="2800" dirty="0" smtClean="0">
                <a:solidFill>
                  <a:schemeClr val="bg1"/>
                </a:solidFill>
                <a:latin typeface="Calibri" panose="020F0502020204030204" pitchFamily="34" charset="0"/>
              </a:rPr>
              <a:t>informace se zachovává</a:t>
            </a:r>
          </a:p>
        </p:txBody>
      </p:sp>
      <p:sp>
        <p:nvSpPr>
          <p:cNvPr id="14" name="Šipka doprava 13"/>
          <p:cNvSpPr/>
          <p:nvPr/>
        </p:nvSpPr>
        <p:spPr bwMode="auto">
          <a:xfrm rot="5400000">
            <a:off x="6697777" y="4050038"/>
            <a:ext cx="669600" cy="576064"/>
          </a:xfrm>
          <a:prstGeom prst="rightArrow">
            <a:avLst/>
          </a:prstGeom>
          <a:noFill/>
          <a:ln w="12700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/>
            <a:endParaRPr lang="cs-CZ" sz="2000" dirty="0">
              <a:solidFill>
                <a:srgbClr val="CCCCFF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17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/>
      <p:bldP spid="13" grpId="0"/>
      <p:bldP spid="1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2924944"/>
            <a:ext cx="1199399" cy="1244661"/>
          </a:xfrm>
          <a:prstGeom prst="rect">
            <a:avLst/>
          </a:prstGeom>
          <a:ln w="6350">
            <a:solidFill>
              <a:schemeClr val="bg1"/>
            </a:solidFill>
          </a:ln>
        </p:spPr>
      </p:pic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6189881" y="2865682"/>
            <a:ext cx="2707153" cy="890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/>
            <a:r>
              <a:rPr lang="cs-CZ" dirty="0" smtClean="0">
                <a:solidFill>
                  <a:schemeClr val="bg1"/>
                </a:solidFill>
                <a:latin typeface="Calibri" panose="020F0502020204030204" pitchFamily="34" charset="0"/>
              </a:rPr>
              <a:t>2004 S. </a:t>
            </a:r>
            <a:r>
              <a:rPr lang="cs-CZ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Hawking</a:t>
            </a:r>
            <a:r>
              <a:rPr lang="cs-CZ" dirty="0" smtClean="0">
                <a:solidFill>
                  <a:schemeClr val="bg1"/>
                </a:solidFill>
                <a:latin typeface="Calibri" panose="020F0502020204030204" pitchFamily="34" charset="0"/>
              </a:rPr>
              <a:t> přiznává, že sázku s </a:t>
            </a:r>
            <a:r>
              <a:rPr lang="cs-CZ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Preskillem</a:t>
            </a:r>
            <a:r>
              <a:rPr lang="cs-CZ" dirty="0" smtClean="0">
                <a:solidFill>
                  <a:schemeClr val="bg1"/>
                </a:solidFill>
                <a:latin typeface="Calibri" panose="020F0502020204030204" pitchFamily="34" charset="0"/>
              </a:rPr>
              <a:t> a </a:t>
            </a:r>
            <a:r>
              <a:rPr lang="cs-CZ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Thornem</a:t>
            </a:r>
            <a:r>
              <a:rPr lang="cs-CZ" dirty="0" smtClean="0">
                <a:solidFill>
                  <a:schemeClr val="bg1"/>
                </a:solidFill>
                <a:latin typeface="Calibri" panose="020F0502020204030204" pitchFamily="34" charset="0"/>
              </a:rPr>
              <a:t> prohrál</a:t>
            </a:r>
          </a:p>
        </p:txBody>
      </p:sp>
      <p:pic>
        <p:nvPicPr>
          <p:cNvPr id="6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936615"/>
            <a:ext cx="4320480" cy="5643870"/>
          </a:xfrm>
          <a:ln w="19050">
            <a:solidFill>
              <a:schemeClr val="bg1"/>
            </a:solidFill>
          </a:ln>
        </p:spPr>
      </p:pic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210769" y="125388"/>
            <a:ext cx="6305447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cs-CZ" sz="3200" dirty="0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Prohraná sázka</a:t>
            </a:r>
            <a:endParaRPr lang="cs-CZ" sz="3200" dirty="0">
              <a:ln w="12700">
                <a:solidFill>
                  <a:schemeClr val="bg2">
                    <a:lumMod val="20000"/>
                    <a:lumOff val="80000"/>
                  </a:schemeClr>
                </a:solidFill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Calibri" pitchFamily="34" charset="0"/>
            </a:endParaRPr>
          </a:p>
        </p:txBody>
      </p:sp>
      <p:cxnSp>
        <p:nvCxnSpPr>
          <p:cNvPr id="8" name="Přímá spojnice 2"/>
          <p:cNvCxnSpPr/>
          <p:nvPr/>
        </p:nvCxnSpPr>
        <p:spPr>
          <a:xfrm>
            <a:off x="323528" y="692696"/>
            <a:ext cx="2520280" cy="0"/>
          </a:xfrm>
          <a:prstGeom prst="line">
            <a:avLst/>
          </a:prstGeom>
          <a:ln w="41275" cap="rnd">
            <a:solidFill>
              <a:schemeClr val="bg2">
                <a:lumMod val="60000"/>
                <a:lumOff val="40000"/>
              </a:schemeClr>
            </a:soli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ál 9"/>
          <p:cNvSpPr/>
          <p:nvPr/>
        </p:nvSpPr>
        <p:spPr bwMode="auto">
          <a:xfrm>
            <a:off x="683568" y="5949280"/>
            <a:ext cx="2232248" cy="720080"/>
          </a:xfrm>
          <a:prstGeom prst="ellipse">
            <a:avLst/>
          </a:prstGeom>
          <a:noFill/>
          <a:ln w="31750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/>
            <a:endParaRPr lang="cs-CZ" sz="2000" dirty="0">
              <a:solidFill>
                <a:srgbClr val="CCCCFF"/>
              </a:solidFill>
              <a:latin typeface="Comic Sans MS" pitchFamily="66" charset="0"/>
            </a:endParaRPr>
          </a:p>
        </p:txBody>
      </p:sp>
      <p:cxnSp>
        <p:nvCxnSpPr>
          <p:cNvPr id="12" name="Přímá spojnice se šipkou 11"/>
          <p:cNvCxnSpPr/>
          <p:nvPr/>
        </p:nvCxnSpPr>
        <p:spPr>
          <a:xfrm flipH="1">
            <a:off x="2987824" y="4293096"/>
            <a:ext cx="3672408" cy="2016224"/>
          </a:xfrm>
          <a:prstGeom prst="straightConnector1">
            <a:avLst/>
          </a:prstGeom>
          <a:ln w="317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8639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175632" y="145772"/>
            <a:ext cx="4684400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en-US" sz="3200" dirty="0" err="1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Ot</a:t>
            </a:r>
            <a:r>
              <a:rPr lang="cs-CZ" sz="3200" dirty="0" err="1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ázky</a:t>
            </a:r>
            <a:endParaRPr lang="cs-CZ" sz="3200" dirty="0">
              <a:ln w="12700">
                <a:solidFill>
                  <a:schemeClr val="bg2">
                    <a:lumMod val="20000"/>
                    <a:lumOff val="80000"/>
                  </a:schemeClr>
                </a:solidFill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Calibri" pitchFamily="34" charset="0"/>
            </a:endParaRPr>
          </a:p>
        </p:txBody>
      </p:sp>
      <p:cxnSp>
        <p:nvCxnSpPr>
          <p:cNvPr id="5" name="Přímá spojnice 2"/>
          <p:cNvCxnSpPr/>
          <p:nvPr/>
        </p:nvCxnSpPr>
        <p:spPr>
          <a:xfrm>
            <a:off x="250825" y="692150"/>
            <a:ext cx="1224831" cy="0"/>
          </a:xfrm>
          <a:prstGeom prst="line">
            <a:avLst/>
          </a:prstGeom>
          <a:ln w="41275" cap="rnd">
            <a:solidFill>
              <a:schemeClr val="bg2">
                <a:lumMod val="60000"/>
                <a:lumOff val="40000"/>
              </a:schemeClr>
            </a:soli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Obrázek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196752"/>
            <a:ext cx="5036770" cy="4310750"/>
          </a:xfrm>
          <a:prstGeom prst="rect">
            <a:avLst/>
          </a:prstGeom>
        </p:spPr>
      </p:pic>
      <p:sp>
        <p:nvSpPr>
          <p:cNvPr id="7" name="Rectangle 8"/>
          <p:cNvSpPr>
            <a:spLocks noChangeArrowheads="1"/>
          </p:cNvSpPr>
          <p:nvPr/>
        </p:nvSpPr>
        <p:spPr bwMode="auto">
          <a:xfrm rot="19794383">
            <a:off x="208804" y="2034727"/>
            <a:ext cx="3067556" cy="397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cs-CZ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mohou mít nepravidelný tvar?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2787847" y="747722"/>
            <a:ext cx="3384376" cy="561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cs-CZ" sz="32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existují černé díry?</a:t>
            </a: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554629" y="6013020"/>
            <a:ext cx="7850812" cy="473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cs-CZ" sz="28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co se stane s objektem, který spadne do černé díry?</a:t>
            </a: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 rot="1701291">
            <a:off x="4786651" y="2403392"/>
            <a:ext cx="3895604" cy="506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cs-CZ" sz="20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mají magnetická a elektrická pole?</a:t>
            </a: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315866" y="4900583"/>
            <a:ext cx="4644953" cy="484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cs-CZ" sz="28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kolik jich ve vesmíru existuje?</a:t>
            </a: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 rot="569355">
            <a:off x="1005819" y="3403949"/>
            <a:ext cx="3200106" cy="479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cs-CZ" sz="2400" b="1" dirty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m</a:t>
            </a:r>
            <a:r>
              <a:rPr lang="cs-CZ" sz="24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ůžeme je pozorovat?</a:t>
            </a:r>
          </a:p>
        </p:txBody>
      </p:sp>
      <p:sp>
        <p:nvSpPr>
          <p:cNvPr id="14" name="Rectangle 8"/>
          <p:cNvSpPr>
            <a:spLocks noChangeArrowheads="1"/>
          </p:cNvSpPr>
          <p:nvPr/>
        </p:nvSpPr>
        <p:spPr bwMode="auto">
          <a:xfrm rot="20756069">
            <a:off x="5289887" y="4124609"/>
            <a:ext cx="2803488" cy="45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cs-CZ" sz="24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jaké mají vlastnosti?</a:t>
            </a: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 rot="21158721">
            <a:off x="3614413" y="2821938"/>
            <a:ext cx="4135803" cy="479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cs-CZ" b="1" dirty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c</a:t>
            </a:r>
            <a:r>
              <a:rPr lang="cs-CZ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o je za horizontem událostí?</a:t>
            </a:r>
          </a:p>
        </p:txBody>
      </p:sp>
    </p:spTree>
    <p:extLst>
      <p:ext uri="{BB962C8B-B14F-4D97-AF65-F5344CB8AC3E}">
        <p14:creationId xmlns:p14="http://schemas.microsoft.com/office/powerpoint/2010/main" val="3531351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brázek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74949"/>
            <a:ext cx="9144000" cy="6037483"/>
          </a:xfrm>
          <a:prstGeom prst="rect">
            <a:avLst/>
          </a:prstGeom>
        </p:spPr>
      </p:pic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210769" y="125388"/>
            <a:ext cx="6305447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cs-CZ" sz="3200" dirty="0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Závěr o informačním paradoxu</a:t>
            </a:r>
            <a:endParaRPr lang="cs-CZ" sz="3200" dirty="0">
              <a:ln w="12700">
                <a:solidFill>
                  <a:schemeClr val="bg2">
                    <a:lumMod val="20000"/>
                    <a:lumOff val="80000"/>
                  </a:schemeClr>
                </a:solidFill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Calibri" pitchFamily="34" charset="0"/>
            </a:endParaRPr>
          </a:p>
        </p:txBody>
      </p:sp>
      <p:cxnSp>
        <p:nvCxnSpPr>
          <p:cNvPr id="9" name="Přímá spojnice 2"/>
          <p:cNvCxnSpPr/>
          <p:nvPr/>
        </p:nvCxnSpPr>
        <p:spPr>
          <a:xfrm>
            <a:off x="323528" y="692696"/>
            <a:ext cx="5040560" cy="0"/>
          </a:xfrm>
          <a:prstGeom prst="line">
            <a:avLst/>
          </a:prstGeom>
          <a:ln w="41275" cap="rnd">
            <a:solidFill>
              <a:schemeClr val="bg2">
                <a:lumMod val="60000"/>
                <a:lumOff val="40000"/>
              </a:schemeClr>
            </a:soli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210769" y="908720"/>
            <a:ext cx="8531998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cs-CZ" sz="2800" dirty="0" smtClean="0">
                <a:solidFill>
                  <a:schemeClr val="bg1"/>
                </a:solidFill>
                <a:latin typeface="Calibri" panose="020F0502020204030204" pitchFamily="34" charset="0"/>
              </a:rPr>
              <a:t>Otázka informačního paradoxu je stále otevřená</a:t>
            </a:r>
          </a:p>
          <a:p>
            <a:pPr algn="just">
              <a:lnSpc>
                <a:spcPct val="150000"/>
              </a:lnSpc>
            </a:pPr>
            <a:r>
              <a:rPr lang="cs-CZ" sz="2800" dirty="0" smtClean="0">
                <a:solidFill>
                  <a:schemeClr val="bg1"/>
                </a:solidFill>
                <a:latin typeface="Calibri" panose="020F0502020204030204" pitchFamily="34" charset="0"/>
              </a:rPr>
              <a:t>Vypařují se černé díry?</a:t>
            </a:r>
          </a:p>
          <a:p>
            <a:pPr algn="just">
              <a:lnSpc>
                <a:spcPct val="150000"/>
              </a:lnSpc>
            </a:pPr>
            <a:r>
              <a:rPr lang="cs-CZ" sz="2800" dirty="0" smtClean="0">
                <a:solidFill>
                  <a:schemeClr val="bg1"/>
                </a:solidFill>
                <a:latin typeface="Calibri" panose="020F0502020204030204" pitchFamily="34" charset="0"/>
              </a:rPr>
              <a:t>Platí v přírodě </a:t>
            </a:r>
            <a:r>
              <a:rPr lang="cs-CZ" sz="2800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ADS-CFT</a:t>
            </a:r>
            <a:r>
              <a:rPr lang="cs-CZ" sz="2800" dirty="0" smtClean="0">
                <a:solidFill>
                  <a:schemeClr val="bg1"/>
                </a:solidFill>
                <a:latin typeface="Calibri" panose="020F0502020204030204" pitchFamily="34" charset="0"/>
              </a:rPr>
              <a:t> korespondence?</a:t>
            </a:r>
          </a:p>
          <a:p>
            <a:pPr algn="just">
              <a:lnSpc>
                <a:spcPct val="150000"/>
              </a:lnSpc>
            </a:pPr>
            <a:r>
              <a:rPr lang="cs-CZ" sz="2800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ADS-CFT</a:t>
            </a:r>
            <a:r>
              <a:rPr lang="cs-CZ" sz="2800" dirty="0" smtClean="0">
                <a:solidFill>
                  <a:schemeClr val="bg1"/>
                </a:solidFill>
                <a:latin typeface="Calibri" panose="020F0502020204030204" pitchFamily="34" charset="0"/>
              </a:rPr>
              <a:t> má také řadu problémů: firewall . . . </a:t>
            </a:r>
          </a:p>
        </p:txBody>
      </p:sp>
      <p:pic>
        <p:nvPicPr>
          <p:cNvPr id="13" name="Picture 8" descr="Image result for ligo hanfor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37" y="4941168"/>
            <a:ext cx="2374787" cy="1735128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</p:pic>
      <p:pic>
        <p:nvPicPr>
          <p:cNvPr id="6148" name="Picture 4" descr="Image result for alma chil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7002" y="4941168"/>
            <a:ext cx="3084672" cy="1735128"/>
          </a:xfrm>
          <a:prstGeom prst="rect">
            <a:avLst/>
          </a:prstGeom>
          <a:noFill/>
          <a:ln w="127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584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3314" y="2276872"/>
            <a:ext cx="9144000" cy="1682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38100" dir="2700000" sx="1000" sy="1000" algn="tl" rotWithShape="0">
              <a:prstClr val="black">
                <a:alpha val="9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3d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cs-CZ" sz="8800" dirty="0" smtClean="0">
                <a:ln w="12700">
                  <a:solidFill>
                    <a:schemeClr val="bg2">
                      <a:lumMod val="40000"/>
                      <a:lumOff val="60000"/>
                    </a:schemeClr>
                  </a:solidFill>
                </a:ln>
                <a:solidFill>
                  <a:schemeClr val="tx1"/>
                </a:solidFill>
                <a:effectLst>
                  <a:glow rad="596900">
                    <a:schemeClr val="accent2">
                      <a:lumMod val="75000"/>
                      <a:alpha val="71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Děkuji za pozornost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175632" y="145772"/>
            <a:ext cx="4900424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cs-CZ" sz="3200" dirty="0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Zlatý věk fyziky černých děr</a:t>
            </a:r>
            <a:endParaRPr lang="cs-CZ" sz="3200" dirty="0">
              <a:ln w="12700">
                <a:solidFill>
                  <a:schemeClr val="bg2">
                    <a:lumMod val="20000"/>
                    <a:lumOff val="80000"/>
                  </a:schemeClr>
                </a:solidFill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Calibri" pitchFamily="34" charset="0"/>
            </a:endParaRPr>
          </a:p>
        </p:txBody>
      </p:sp>
      <p:cxnSp>
        <p:nvCxnSpPr>
          <p:cNvPr id="5" name="Přímá spojnice 2"/>
          <p:cNvCxnSpPr/>
          <p:nvPr/>
        </p:nvCxnSpPr>
        <p:spPr>
          <a:xfrm>
            <a:off x="250825" y="692150"/>
            <a:ext cx="4537199" cy="0"/>
          </a:xfrm>
          <a:prstGeom prst="line">
            <a:avLst/>
          </a:prstGeom>
          <a:ln w="41275" cap="rnd">
            <a:solidFill>
              <a:schemeClr val="bg2">
                <a:lumMod val="60000"/>
                <a:lumOff val="40000"/>
              </a:schemeClr>
            </a:soli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175632" y="1268760"/>
            <a:ext cx="8500824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50000"/>
              </a:lnSpc>
              <a:defRPr/>
            </a:pPr>
            <a:r>
              <a:rPr lang="cs-CZ" sz="16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1958 D. </a:t>
            </a:r>
            <a:r>
              <a:rPr lang="cs-CZ" sz="1600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Finkelstein</a:t>
            </a:r>
            <a:r>
              <a:rPr lang="cs-CZ" sz="16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: 	horizont </a:t>
            </a:r>
            <a:r>
              <a:rPr lang="en-US" sz="1600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ud</a:t>
            </a:r>
            <a:r>
              <a:rPr lang="cs-CZ" sz="1600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álostí</a:t>
            </a:r>
            <a:r>
              <a:rPr lang="cs-CZ" sz="16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je kauzální bariéra</a:t>
            </a:r>
          </a:p>
          <a:p>
            <a:pPr>
              <a:lnSpc>
                <a:spcPct val="150000"/>
              </a:lnSpc>
              <a:defRPr/>
            </a:pPr>
            <a:r>
              <a:rPr lang="cs-CZ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1963 R. </a:t>
            </a:r>
            <a:r>
              <a:rPr lang="cs-CZ" b="1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Kerr</a:t>
            </a:r>
            <a:r>
              <a:rPr lang="cs-CZ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: 	metrika rotující černé díry</a:t>
            </a:r>
          </a:p>
          <a:p>
            <a:pPr>
              <a:lnSpc>
                <a:spcPct val="150000"/>
              </a:lnSpc>
              <a:defRPr/>
            </a:pPr>
            <a:r>
              <a:rPr lang="cs-CZ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1964 R. </a:t>
            </a:r>
            <a:r>
              <a:rPr lang="cs-CZ" b="1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Penrose</a:t>
            </a:r>
            <a:r>
              <a:rPr lang="cs-CZ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: 	černé díry nevyhnutelně obsahují singularitu</a:t>
            </a:r>
          </a:p>
          <a:p>
            <a:pPr>
              <a:lnSpc>
                <a:spcPct val="150000"/>
              </a:lnSpc>
              <a:defRPr/>
            </a:pPr>
            <a:r>
              <a:rPr lang="cs-CZ" sz="16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1964 Y. </a:t>
            </a:r>
            <a:r>
              <a:rPr lang="cs-CZ" sz="1600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Zeldovich</a:t>
            </a:r>
            <a:r>
              <a:rPr lang="cs-CZ" sz="16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:	černé díry obsahují akreční disky, které září</a:t>
            </a:r>
          </a:p>
          <a:p>
            <a:pPr>
              <a:lnSpc>
                <a:spcPct val="150000"/>
              </a:lnSpc>
              <a:defRPr/>
            </a:pPr>
            <a:r>
              <a:rPr lang="cs-CZ" sz="16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1965 E. </a:t>
            </a:r>
            <a:r>
              <a:rPr lang="cs-CZ" sz="1600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Newman</a:t>
            </a:r>
            <a:r>
              <a:rPr lang="cs-CZ" sz="16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	metrika rotující nabité černé díry</a:t>
            </a:r>
          </a:p>
          <a:p>
            <a:pPr>
              <a:lnSpc>
                <a:spcPct val="150000"/>
              </a:lnSpc>
              <a:defRPr/>
            </a:pPr>
            <a:r>
              <a:rPr lang="cs-CZ" sz="16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1967 J. Bell</a:t>
            </a:r>
            <a:r>
              <a:rPr lang="en-US" sz="16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-</a:t>
            </a:r>
            <a:r>
              <a:rPr lang="en-US" sz="1600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Brunell</a:t>
            </a:r>
            <a:r>
              <a:rPr lang="cs-CZ" sz="16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: 	objev pulzarů</a:t>
            </a:r>
          </a:p>
          <a:p>
            <a:pPr>
              <a:lnSpc>
                <a:spcPct val="150000"/>
              </a:lnSpc>
              <a:defRPr/>
            </a:pPr>
            <a:r>
              <a:rPr lang="cs-CZ" sz="16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1967 W. </a:t>
            </a:r>
            <a:r>
              <a:rPr lang="cs-CZ" sz="1600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Israel</a:t>
            </a:r>
            <a:r>
              <a:rPr lang="cs-CZ" sz="16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: 	důkaz no-</a:t>
            </a:r>
            <a:r>
              <a:rPr lang="cs-CZ" sz="1600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hair</a:t>
            </a:r>
            <a:r>
              <a:rPr lang="cs-CZ" sz="16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teorému</a:t>
            </a:r>
          </a:p>
          <a:p>
            <a:pPr>
              <a:lnSpc>
                <a:spcPct val="150000"/>
              </a:lnSpc>
              <a:defRPr/>
            </a:pPr>
            <a:r>
              <a:rPr lang="cs-CZ" sz="16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1969 R. </a:t>
            </a:r>
            <a:r>
              <a:rPr lang="cs-CZ" sz="1600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Penrose</a:t>
            </a:r>
            <a:r>
              <a:rPr lang="cs-CZ" sz="16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:	extrakce energie z rotující černé díry</a:t>
            </a:r>
          </a:p>
          <a:p>
            <a:pPr>
              <a:lnSpc>
                <a:spcPct val="150000"/>
              </a:lnSpc>
              <a:defRPr/>
            </a:pPr>
            <a:r>
              <a:rPr lang="cs-CZ" sz="16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1969 R. </a:t>
            </a:r>
            <a:r>
              <a:rPr lang="cs-CZ" sz="1600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Penrose</a:t>
            </a:r>
            <a:r>
              <a:rPr lang="cs-CZ" sz="16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:	princip kosmické cenzury</a:t>
            </a:r>
          </a:p>
          <a:p>
            <a:pPr>
              <a:lnSpc>
                <a:spcPct val="150000"/>
              </a:lnSpc>
              <a:defRPr/>
            </a:pPr>
            <a:r>
              <a:rPr lang="cs-CZ" sz="16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1972 S. </a:t>
            </a:r>
            <a:r>
              <a:rPr lang="cs-CZ" sz="1600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Hawking</a:t>
            </a:r>
            <a:r>
              <a:rPr lang="cs-CZ" sz="16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:    	horizont událostí pouze roste</a:t>
            </a:r>
          </a:p>
          <a:p>
            <a:pPr>
              <a:lnSpc>
                <a:spcPct val="150000"/>
              </a:lnSpc>
              <a:defRPr/>
            </a:pPr>
            <a:r>
              <a:rPr lang="cs-CZ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1972 J. </a:t>
            </a:r>
            <a:r>
              <a:rPr lang="cs-CZ" b="1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Bekenstein</a:t>
            </a:r>
            <a:r>
              <a:rPr lang="cs-CZ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: černé díry mají entropii a ta je úměrná ploše horizontu</a:t>
            </a:r>
          </a:p>
          <a:p>
            <a:pPr>
              <a:lnSpc>
                <a:spcPct val="150000"/>
              </a:lnSpc>
              <a:defRPr/>
            </a:pPr>
            <a:r>
              <a:rPr lang="cs-CZ" sz="16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1972 		</a:t>
            </a:r>
            <a:r>
              <a:rPr lang="cs-CZ" sz="1600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Cygnus</a:t>
            </a:r>
            <a:r>
              <a:rPr lang="cs-CZ" sz="16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</a:t>
            </a:r>
            <a:r>
              <a:rPr lang="cs-CZ" sz="1600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X1</a:t>
            </a:r>
            <a:r>
              <a:rPr lang="cs-CZ" sz="16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je pravděpodobně černá díra</a:t>
            </a:r>
          </a:p>
          <a:p>
            <a:pPr>
              <a:lnSpc>
                <a:spcPct val="150000"/>
              </a:lnSpc>
              <a:defRPr/>
            </a:pPr>
            <a:r>
              <a:rPr lang="cs-CZ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1974 S. </a:t>
            </a:r>
            <a:r>
              <a:rPr lang="cs-CZ" b="1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Hawking</a:t>
            </a:r>
            <a:r>
              <a:rPr lang="cs-CZ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	černé díry vyzařují tepelné </a:t>
            </a:r>
            <a:r>
              <a:rPr lang="cs-CZ" b="1" dirty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z</a:t>
            </a:r>
            <a:r>
              <a:rPr lang="cs-CZ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áření</a:t>
            </a:r>
          </a:p>
          <a:p>
            <a:pPr>
              <a:defRPr/>
            </a:pPr>
            <a:endParaRPr lang="cs-CZ" sz="1600" b="1" dirty="0" smtClean="0">
              <a:solidFill>
                <a:schemeClr val="bg2">
                  <a:lumMod val="20000"/>
                  <a:lumOff val="80000"/>
                </a:schemeClr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5674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175632" y="145772"/>
            <a:ext cx="5836528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cs-CZ" sz="3200" dirty="0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Nejjednodušší objekt ve vesmíru? </a:t>
            </a:r>
            <a:endParaRPr lang="cs-CZ" sz="3200" dirty="0">
              <a:ln w="12700">
                <a:solidFill>
                  <a:schemeClr val="bg2">
                    <a:lumMod val="20000"/>
                    <a:lumOff val="80000"/>
                  </a:schemeClr>
                </a:solidFill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Calibri" pitchFamily="34" charset="0"/>
            </a:endParaRPr>
          </a:p>
        </p:txBody>
      </p:sp>
      <p:cxnSp>
        <p:nvCxnSpPr>
          <p:cNvPr id="5" name="Přímá spojnice 2"/>
          <p:cNvCxnSpPr/>
          <p:nvPr/>
        </p:nvCxnSpPr>
        <p:spPr>
          <a:xfrm>
            <a:off x="250825" y="692150"/>
            <a:ext cx="5381157" cy="546"/>
          </a:xfrm>
          <a:prstGeom prst="line">
            <a:avLst/>
          </a:prstGeom>
          <a:ln w="41275" cap="rnd">
            <a:solidFill>
              <a:schemeClr val="bg2">
                <a:lumMod val="60000"/>
                <a:lumOff val="40000"/>
              </a:schemeClr>
            </a:soli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Obrázek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268760"/>
            <a:ext cx="3597120" cy="3078616"/>
          </a:xfrm>
          <a:prstGeom prst="rect">
            <a:avLst/>
          </a:prstGeom>
        </p:spPr>
      </p:pic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721907" y="947651"/>
            <a:ext cx="1516048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cs-CZ" sz="24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hmotnost</a:t>
            </a: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107504" y="2403159"/>
            <a:ext cx="1440160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defRPr/>
            </a:pPr>
            <a:r>
              <a:rPr lang="cs-CZ" sz="2400" b="1" dirty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m</a:t>
            </a:r>
            <a:r>
              <a:rPr lang="cs-CZ" sz="24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oment hybnosti</a:t>
            </a: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3954155" y="2331151"/>
            <a:ext cx="1440160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defRPr/>
            </a:pPr>
            <a:r>
              <a:rPr lang="cs-CZ" sz="2400" b="1" dirty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e</a:t>
            </a:r>
            <a:r>
              <a:rPr lang="cs-CZ" sz="24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lektrický náboj</a:t>
            </a:r>
          </a:p>
        </p:txBody>
      </p:sp>
      <p:pic>
        <p:nvPicPr>
          <p:cNvPr id="16" name="Obrázek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1982" y="1475825"/>
            <a:ext cx="2966424" cy="4846011"/>
          </a:xfrm>
          <a:prstGeom prst="rect">
            <a:avLst/>
          </a:prstGeom>
        </p:spPr>
      </p:pic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5900113" y="861896"/>
            <a:ext cx="2935960" cy="66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>
              <a:defRPr/>
            </a:pPr>
            <a:r>
              <a:rPr lang="cs-CZ" sz="1200" b="1" dirty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z</a:t>
            </a:r>
            <a:r>
              <a:rPr lang="cs-CZ" sz="12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nesymetrického objektu vznikne gravitačním kolapsem černá díra s hladkým horizontem událostí</a:t>
            </a:r>
          </a:p>
        </p:txBody>
      </p:sp>
      <p:sp>
        <p:nvSpPr>
          <p:cNvPr id="17" name="Šipka dolů 16"/>
          <p:cNvSpPr/>
          <p:nvPr/>
        </p:nvSpPr>
        <p:spPr bwMode="auto">
          <a:xfrm>
            <a:off x="6876256" y="4425226"/>
            <a:ext cx="511738" cy="648072"/>
          </a:xfrm>
          <a:prstGeom prst="downArrow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/>
            <a:endParaRPr lang="cs-CZ" sz="2000" dirty="0">
              <a:solidFill>
                <a:srgbClr val="CCCCFF"/>
              </a:solidFill>
              <a:latin typeface="Comic Sans MS" pitchFamily="66" charset="0"/>
            </a:endParaRPr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7636196" y="4293096"/>
            <a:ext cx="1468308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cs-CZ" sz="1000" b="1" dirty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n</a:t>
            </a:r>
            <a:r>
              <a:rPr lang="cs-CZ" sz="10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erovnosti horizontu jsou „vyzářeny“ gravitačními vlnami</a:t>
            </a:r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2708647" y="5259155"/>
            <a:ext cx="2877209" cy="1092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>
              <a:lnSpc>
                <a:spcPct val="150000"/>
              </a:lnSpc>
              <a:defRPr/>
            </a:pPr>
            <a:r>
              <a:rPr lang="cs-CZ" sz="20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„No </a:t>
            </a:r>
            <a:r>
              <a:rPr lang="cs-CZ" sz="2000" b="1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Hair</a:t>
            </a:r>
            <a:r>
              <a:rPr lang="cs-CZ" sz="20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“ teorém</a:t>
            </a:r>
          </a:p>
          <a:p>
            <a:pPr algn="just">
              <a:lnSpc>
                <a:spcPct val="150000"/>
              </a:lnSpc>
              <a:defRPr/>
            </a:pPr>
            <a:r>
              <a:rPr lang="cs-CZ" sz="2000" b="1" dirty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č</a:t>
            </a:r>
            <a:r>
              <a:rPr lang="cs-CZ" sz="20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erná díra nemá vlasy</a:t>
            </a:r>
          </a:p>
        </p:txBody>
      </p:sp>
      <p:sp>
        <p:nvSpPr>
          <p:cNvPr id="18" name="Veselý obličej 17"/>
          <p:cNvSpPr/>
          <p:nvPr/>
        </p:nvSpPr>
        <p:spPr bwMode="auto">
          <a:xfrm>
            <a:off x="683568" y="5128057"/>
            <a:ext cx="1467808" cy="1291397"/>
          </a:xfrm>
          <a:prstGeom prst="smileyFace">
            <a:avLst/>
          </a:prstGeom>
          <a:noFill/>
          <a:ln w="25400">
            <a:solidFill>
              <a:schemeClr val="bg2">
                <a:lumMod val="60000"/>
                <a:lumOff val="4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/>
            <a:endParaRPr lang="cs-CZ" sz="2000" dirty="0">
              <a:solidFill>
                <a:srgbClr val="CCCCFF"/>
              </a:solidFill>
              <a:latin typeface="Comic Sans MS" pitchFamily="66" charset="0"/>
            </a:endParaRPr>
          </a:p>
        </p:txBody>
      </p:sp>
      <p:sp>
        <p:nvSpPr>
          <p:cNvPr id="24" name="Volný tvar 23"/>
          <p:cNvSpPr/>
          <p:nvPr/>
        </p:nvSpPr>
        <p:spPr bwMode="auto">
          <a:xfrm>
            <a:off x="422399" y="4937028"/>
            <a:ext cx="374650" cy="463550"/>
          </a:xfrm>
          <a:custGeom>
            <a:avLst/>
            <a:gdLst>
              <a:gd name="connsiteX0" fmla="*/ 374650 w 374650"/>
              <a:gd name="connsiteY0" fmla="*/ 463550 h 463550"/>
              <a:gd name="connsiteX1" fmla="*/ 190500 w 374650"/>
              <a:gd name="connsiteY1" fmla="*/ 381000 h 463550"/>
              <a:gd name="connsiteX2" fmla="*/ 171450 w 374650"/>
              <a:gd name="connsiteY2" fmla="*/ 228600 h 463550"/>
              <a:gd name="connsiteX3" fmla="*/ 88900 w 374650"/>
              <a:gd name="connsiteY3" fmla="*/ 31750 h 463550"/>
              <a:gd name="connsiteX4" fmla="*/ 0 w 374650"/>
              <a:gd name="connsiteY4" fmla="*/ 0 h 463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4650" h="463550">
                <a:moveTo>
                  <a:pt x="374650" y="463550"/>
                </a:moveTo>
                <a:cubicBezTo>
                  <a:pt x="299508" y="441854"/>
                  <a:pt x="224367" y="420158"/>
                  <a:pt x="190500" y="381000"/>
                </a:cubicBezTo>
                <a:cubicBezTo>
                  <a:pt x="156633" y="341842"/>
                  <a:pt x="188383" y="286808"/>
                  <a:pt x="171450" y="228600"/>
                </a:cubicBezTo>
                <a:cubicBezTo>
                  <a:pt x="154517" y="170392"/>
                  <a:pt x="117475" y="69850"/>
                  <a:pt x="88900" y="31750"/>
                </a:cubicBezTo>
                <a:cubicBezTo>
                  <a:pt x="60325" y="-6350"/>
                  <a:pt x="17992" y="3175"/>
                  <a:pt x="0" y="0"/>
                </a:cubicBezTo>
              </a:path>
            </a:pathLst>
          </a:custGeom>
          <a:noFill/>
          <a:ln w="158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5" name="Volný tvar 24"/>
          <p:cNvSpPr/>
          <p:nvPr/>
        </p:nvSpPr>
        <p:spPr bwMode="auto">
          <a:xfrm>
            <a:off x="860549" y="4752878"/>
            <a:ext cx="212070" cy="495300"/>
          </a:xfrm>
          <a:custGeom>
            <a:avLst/>
            <a:gdLst>
              <a:gd name="connsiteX0" fmla="*/ 133350 w 212070"/>
              <a:gd name="connsiteY0" fmla="*/ 495300 h 495300"/>
              <a:gd name="connsiteX1" fmla="*/ 209550 w 212070"/>
              <a:gd name="connsiteY1" fmla="*/ 298450 h 495300"/>
              <a:gd name="connsiteX2" fmla="*/ 50800 w 212070"/>
              <a:gd name="connsiteY2" fmla="*/ 184150 h 495300"/>
              <a:gd name="connsiteX3" fmla="*/ 0 w 212070"/>
              <a:gd name="connsiteY3" fmla="*/ 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070" h="495300">
                <a:moveTo>
                  <a:pt x="133350" y="495300"/>
                </a:moveTo>
                <a:cubicBezTo>
                  <a:pt x="178329" y="422804"/>
                  <a:pt x="223308" y="350308"/>
                  <a:pt x="209550" y="298450"/>
                </a:cubicBezTo>
                <a:cubicBezTo>
                  <a:pt x="195792" y="246592"/>
                  <a:pt x="85725" y="233892"/>
                  <a:pt x="50800" y="184150"/>
                </a:cubicBezTo>
                <a:cubicBezTo>
                  <a:pt x="15875" y="134408"/>
                  <a:pt x="0" y="0"/>
                  <a:pt x="0" y="0"/>
                </a:cubicBezTo>
              </a:path>
            </a:pathLst>
          </a:custGeom>
          <a:noFill/>
          <a:ln w="12700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6" name="Volný tvar 25"/>
          <p:cNvSpPr/>
          <p:nvPr/>
        </p:nvSpPr>
        <p:spPr bwMode="auto">
          <a:xfrm>
            <a:off x="1247714" y="4619528"/>
            <a:ext cx="197035" cy="501650"/>
          </a:xfrm>
          <a:custGeom>
            <a:avLst/>
            <a:gdLst>
              <a:gd name="connsiteX0" fmla="*/ 114485 w 197035"/>
              <a:gd name="connsiteY0" fmla="*/ 501650 h 501650"/>
              <a:gd name="connsiteX1" fmla="*/ 38285 w 197035"/>
              <a:gd name="connsiteY1" fmla="*/ 368300 h 501650"/>
              <a:gd name="connsiteX2" fmla="*/ 158935 w 197035"/>
              <a:gd name="connsiteY2" fmla="*/ 273050 h 501650"/>
              <a:gd name="connsiteX3" fmla="*/ 185 w 197035"/>
              <a:gd name="connsiteY3" fmla="*/ 107950 h 501650"/>
              <a:gd name="connsiteX4" fmla="*/ 197035 w 197035"/>
              <a:gd name="connsiteY4" fmla="*/ 0 h 50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035" h="501650">
                <a:moveTo>
                  <a:pt x="114485" y="501650"/>
                </a:moveTo>
                <a:cubicBezTo>
                  <a:pt x="72681" y="454025"/>
                  <a:pt x="30877" y="406400"/>
                  <a:pt x="38285" y="368300"/>
                </a:cubicBezTo>
                <a:cubicBezTo>
                  <a:pt x="45693" y="330200"/>
                  <a:pt x="165285" y="316442"/>
                  <a:pt x="158935" y="273050"/>
                </a:cubicBezTo>
                <a:cubicBezTo>
                  <a:pt x="152585" y="229658"/>
                  <a:pt x="-6165" y="153458"/>
                  <a:pt x="185" y="107950"/>
                </a:cubicBezTo>
                <a:cubicBezTo>
                  <a:pt x="6535" y="62442"/>
                  <a:pt x="101785" y="31221"/>
                  <a:pt x="197035" y="0"/>
                </a:cubicBezTo>
              </a:path>
            </a:pathLst>
          </a:custGeom>
          <a:noFill/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7" name="Volný tvar 26"/>
          <p:cNvSpPr/>
          <p:nvPr/>
        </p:nvSpPr>
        <p:spPr bwMode="auto">
          <a:xfrm>
            <a:off x="1774949" y="4581428"/>
            <a:ext cx="342900" cy="609600"/>
          </a:xfrm>
          <a:custGeom>
            <a:avLst/>
            <a:gdLst>
              <a:gd name="connsiteX0" fmla="*/ 0 w 342900"/>
              <a:gd name="connsiteY0" fmla="*/ 609600 h 609600"/>
              <a:gd name="connsiteX1" fmla="*/ 146050 w 342900"/>
              <a:gd name="connsiteY1" fmla="*/ 488950 h 609600"/>
              <a:gd name="connsiteX2" fmla="*/ 38100 w 342900"/>
              <a:gd name="connsiteY2" fmla="*/ 393700 h 609600"/>
              <a:gd name="connsiteX3" fmla="*/ 209550 w 342900"/>
              <a:gd name="connsiteY3" fmla="*/ 190500 h 609600"/>
              <a:gd name="connsiteX4" fmla="*/ 342900 w 342900"/>
              <a:gd name="connsiteY4" fmla="*/ 0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900" h="609600">
                <a:moveTo>
                  <a:pt x="0" y="609600"/>
                </a:moveTo>
                <a:cubicBezTo>
                  <a:pt x="69850" y="567266"/>
                  <a:pt x="139700" y="524933"/>
                  <a:pt x="146050" y="488950"/>
                </a:cubicBezTo>
                <a:cubicBezTo>
                  <a:pt x="152400" y="452967"/>
                  <a:pt x="27517" y="443442"/>
                  <a:pt x="38100" y="393700"/>
                </a:cubicBezTo>
                <a:cubicBezTo>
                  <a:pt x="48683" y="343958"/>
                  <a:pt x="158750" y="256117"/>
                  <a:pt x="209550" y="190500"/>
                </a:cubicBezTo>
                <a:cubicBezTo>
                  <a:pt x="260350" y="124883"/>
                  <a:pt x="342900" y="0"/>
                  <a:pt x="342900" y="0"/>
                </a:cubicBezTo>
              </a:path>
            </a:pathLst>
          </a:custGeom>
          <a:noFill/>
          <a:ln w="12700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8" name="Volný tvar 27"/>
          <p:cNvSpPr/>
          <p:nvPr/>
        </p:nvSpPr>
        <p:spPr bwMode="auto">
          <a:xfrm>
            <a:off x="2016249" y="4771928"/>
            <a:ext cx="539750" cy="577850"/>
          </a:xfrm>
          <a:custGeom>
            <a:avLst/>
            <a:gdLst>
              <a:gd name="connsiteX0" fmla="*/ 0 w 539750"/>
              <a:gd name="connsiteY0" fmla="*/ 577850 h 577850"/>
              <a:gd name="connsiteX1" fmla="*/ 177800 w 539750"/>
              <a:gd name="connsiteY1" fmla="*/ 501650 h 577850"/>
              <a:gd name="connsiteX2" fmla="*/ 165100 w 539750"/>
              <a:gd name="connsiteY2" fmla="*/ 381000 h 577850"/>
              <a:gd name="connsiteX3" fmla="*/ 279400 w 539750"/>
              <a:gd name="connsiteY3" fmla="*/ 273050 h 577850"/>
              <a:gd name="connsiteX4" fmla="*/ 203200 w 539750"/>
              <a:gd name="connsiteY4" fmla="*/ 101600 h 577850"/>
              <a:gd name="connsiteX5" fmla="*/ 539750 w 539750"/>
              <a:gd name="connsiteY5" fmla="*/ 0 h 57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9750" h="577850">
                <a:moveTo>
                  <a:pt x="0" y="577850"/>
                </a:moveTo>
                <a:cubicBezTo>
                  <a:pt x="75141" y="556154"/>
                  <a:pt x="150283" y="534458"/>
                  <a:pt x="177800" y="501650"/>
                </a:cubicBezTo>
                <a:cubicBezTo>
                  <a:pt x="205317" y="468842"/>
                  <a:pt x="148167" y="419100"/>
                  <a:pt x="165100" y="381000"/>
                </a:cubicBezTo>
                <a:cubicBezTo>
                  <a:pt x="182033" y="342900"/>
                  <a:pt x="273050" y="319617"/>
                  <a:pt x="279400" y="273050"/>
                </a:cubicBezTo>
                <a:cubicBezTo>
                  <a:pt x="285750" y="226483"/>
                  <a:pt x="159808" y="147108"/>
                  <a:pt x="203200" y="101600"/>
                </a:cubicBezTo>
                <a:cubicBezTo>
                  <a:pt x="246592" y="56092"/>
                  <a:pt x="484717" y="17992"/>
                  <a:pt x="539750" y="0"/>
                </a:cubicBezTo>
              </a:path>
            </a:pathLst>
          </a:custGeom>
          <a:noFill/>
          <a:ln w="12700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31" name="Přímá spojnice 30"/>
          <p:cNvCxnSpPr/>
          <p:nvPr/>
        </p:nvCxnSpPr>
        <p:spPr>
          <a:xfrm flipH="1">
            <a:off x="395536" y="4684263"/>
            <a:ext cx="2304256" cy="1907995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Přímá spojnice 32"/>
          <p:cNvCxnSpPr/>
          <p:nvPr/>
        </p:nvCxnSpPr>
        <p:spPr>
          <a:xfrm flipH="1" flipV="1">
            <a:off x="374687" y="4723352"/>
            <a:ext cx="2016224" cy="1897138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4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 animBg="1"/>
      <p:bldP spid="19" grpId="0"/>
      <p:bldP spid="20" grpId="0"/>
      <p:bldP spid="18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175632" y="145772"/>
            <a:ext cx="7420704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cs-CZ" sz="3200" dirty="0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Nerotující nenabitá černá díra</a:t>
            </a:r>
            <a:endParaRPr lang="cs-CZ" sz="3200" dirty="0">
              <a:ln w="12700">
                <a:solidFill>
                  <a:schemeClr val="bg2">
                    <a:lumMod val="20000"/>
                    <a:lumOff val="80000"/>
                  </a:schemeClr>
                </a:solidFill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Calibri" pitchFamily="34" charset="0"/>
            </a:endParaRPr>
          </a:p>
        </p:txBody>
      </p:sp>
      <p:cxnSp>
        <p:nvCxnSpPr>
          <p:cNvPr id="5" name="Přímá spojnice 2"/>
          <p:cNvCxnSpPr/>
          <p:nvPr/>
        </p:nvCxnSpPr>
        <p:spPr>
          <a:xfrm>
            <a:off x="250825" y="692150"/>
            <a:ext cx="4897239" cy="0"/>
          </a:xfrm>
          <a:prstGeom prst="line">
            <a:avLst/>
          </a:prstGeom>
          <a:ln w="41275" cap="rnd">
            <a:solidFill>
              <a:schemeClr val="bg2">
                <a:lumMod val="60000"/>
                <a:lumOff val="40000"/>
              </a:schemeClr>
            </a:soli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ál 6"/>
          <p:cNvSpPr/>
          <p:nvPr/>
        </p:nvSpPr>
        <p:spPr bwMode="auto">
          <a:xfrm>
            <a:off x="503548" y="1270255"/>
            <a:ext cx="2448272" cy="2376264"/>
          </a:xfrm>
          <a:prstGeom prst="ellipse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/>
            <a:endParaRPr lang="cs-CZ" sz="2000" dirty="0">
              <a:solidFill>
                <a:srgbClr val="CCCCFF"/>
              </a:solidFill>
              <a:latin typeface="Comic Sans MS" pitchFamily="66" charset="0"/>
            </a:endParaRPr>
          </a:p>
        </p:txBody>
      </p:sp>
      <p:sp>
        <p:nvSpPr>
          <p:cNvPr id="8" name="Ovál 7"/>
          <p:cNvSpPr/>
          <p:nvPr/>
        </p:nvSpPr>
        <p:spPr bwMode="auto">
          <a:xfrm>
            <a:off x="1691680" y="2420888"/>
            <a:ext cx="72008" cy="72008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rtlCol="0" anchor="ctr"/>
          <a:lstStyle/>
          <a:p>
            <a:pPr algn="ctr"/>
            <a:endParaRPr lang="cs-CZ" sz="2000" dirty="0">
              <a:solidFill>
                <a:srgbClr val="CCCCFF"/>
              </a:solidFill>
              <a:latin typeface="Comic Sans MS" pitchFamily="66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5796136" y="1270255"/>
            <a:ext cx="1872208" cy="335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cs-CZ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horizont událostí</a:t>
            </a:r>
          </a:p>
        </p:txBody>
      </p:sp>
      <p:sp>
        <p:nvSpPr>
          <p:cNvPr id="10" name="Volný tvar 9"/>
          <p:cNvSpPr/>
          <p:nvPr/>
        </p:nvSpPr>
        <p:spPr bwMode="auto">
          <a:xfrm>
            <a:off x="2951820" y="1471141"/>
            <a:ext cx="2788171" cy="554636"/>
          </a:xfrm>
          <a:custGeom>
            <a:avLst/>
            <a:gdLst>
              <a:gd name="connsiteX0" fmla="*/ 0 w 2788171"/>
              <a:gd name="connsiteY0" fmla="*/ 554636 h 554636"/>
              <a:gd name="connsiteX1" fmla="*/ 749508 w 2788171"/>
              <a:gd name="connsiteY1" fmla="*/ 14990 h 554636"/>
              <a:gd name="connsiteX2" fmla="*/ 1948721 w 2788171"/>
              <a:gd name="connsiteY2" fmla="*/ 359764 h 554636"/>
              <a:gd name="connsiteX3" fmla="*/ 2788171 w 2788171"/>
              <a:gd name="connsiteY3" fmla="*/ 0 h 554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88171" h="554636">
                <a:moveTo>
                  <a:pt x="0" y="554636"/>
                </a:moveTo>
                <a:cubicBezTo>
                  <a:pt x="212360" y="301052"/>
                  <a:pt x="424721" y="47469"/>
                  <a:pt x="749508" y="14990"/>
                </a:cubicBezTo>
                <a:cubicBezTo>
                  <a:pt x="1074295" y="-17489"/>
                  <a:pt x="1608944" y="362262"/>
                  <a:pt x="1948721" y="359764"/>
                </a:cubicBezTo>
                <a:cubicBezTo>
                  <a:pt x="2288498" y="357266"/>
                  <a:pt x="2788171" y="0"/>
                  <a:pt x="2788171" y="0"/>
                </a:cubicBezTo>
              </a:path>
            </a:pathLst>
          </a:custGeom>
          <a:noFill/>
          <a:ln w="19050">
            <a:solidFill>
              <a:schemeClr val="bg1">
                <a:lumMod val="50000"/>
              </a:schemeClr>
            </a:solidFill>
            <a:miter lim="800000"/>
            <a:headEnd type="arrow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4051298" y="3212976"/>
            <a:ext cx="1872208" cy="335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cs-CZ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singularita</a:t>
            </a:r>
          </a:p>
        </p:txBody>
      </p:sp>
      <p:sp>
        <p:nvSpPr>
          <p:cNvPr id="15" name="Volný tvar 14"/>
          <p:cNvSpPr/>
          <p:nvPr/>
        </p:nvSpPr>
        <p:spPr bwMode="auto">
          <a:xfrm>
            <a:off x="1835696" y="2461559"/>
            <a:ext cx="2143594" cy="988524"/>
          </a:xfrm>
          <a:custGeom>
            <a:avLst/>
            <a:gdLst>
              <a:gd name="connsiteX0" fmla="*/ 0 w 2143594"/>
              <a:gd name="connsiteY0" fmla="*/ 0 h 988524"/>
              <a:gd name="connsiteX1" fmla="*/ 674557 w 2143594"/>
              <a:gd name="connsiteY1" fmla="*/ 149902 h 988524"/>
              <a:gd name="connsiteX2" fmla="*/ 1543987 w 2143594"/>
              <a:gd name="connsiteY2" fmla="*/ 899410 h 988524"/>
              <a:gd name="connsiteX3" fmla="*/ 2143594 w 2143594"/>
              <a:gd name="connsiteY3" fmla="*/ 974361 h 988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3594" h="988524">
                <a:moveTo>
                  <a:pt x="0" y="0"/>
                </a:moveTo>
                <a:cubicBezTo>
                  <a:pt x="208613" y="0"/>
                  <a:pt x="417226" y="0"/>
                  <a:pt x="674557" y="149902"/>
                </a:cubicBezTo>
                <a:cubicBezTo>
                  <a:pt x="931888" y="299804"/>
                  <a:pt x="1299148" y="762000"/>
                  <a:pt x="1543987" y="899410"/>
                </a:cubicBezTo>
                <a:cubicBezTo>
                  <a:pt x="1788826" y="1036820"/>
                  <a:pt x="2143594" y="974361"/>
                  <a:pt x="2143594" y="974361"/>
                </a:cubicBezTo>
              </a:path>
            </a:pathLst>
          </a:custGeom>
          <a:noFill/>
          <a:ln w="19050">
            <a:solidFill>
              <a:schemeClr val="bg1">
                <a:lumMod val="50000"/>
              </a:schemeClr>
            </a:solidFill>
            <a:miter lim="800000"/>
            <a:headEnd type="arrow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5796136" y="2145118"/>
            <a:ext cx="3112990" cy="916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>
              <a:defRPr/>
            </a:pPr>
            <a:r>
              <a:rPr lang="cs-CZ" dirty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n</a:t>
            </a:r>
            <a:r>
              <a:rPr lang="cs-CZ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erotující nenabitá černá díra je jednoznačně popsána svojí hmotností</a:t>
            </a:r>
          </a:p>
        </p:txBody>
      </p:sp>
      <p:sp>
        <p:nvSpPr>
          <p:cNvPr id="18" name="Rectangle 8"/>
          <p:cNvSpPr>
            <a:spLocks noChangeArrowheads="1"/>
          </p:cNvSpPr>
          <p:nvPr/>
        </p:nvSpPr>
        <p:spPr bwMode="auto">
          <a:xfrm>
            <a:off x="3967014" y="4175199"/>
            <a:ext cx="5040560" cy="811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>
              <a:defRPr/>
            </a:pPr>
            <a:r>
              <a:rPr lang="cs-CZ" dirty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č</a:t>
            </a:r>
            <a:r>
              <a:rPr lang="cs-CZ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erná díra deformuje prostor kolem sebe a ovlivňuje plynutí času</a:t>
            </a:r>
            <a:endParaRPr lang="en-US" dirty="0" smtClean="0">
              <a:solidFill>
                <a:schemeClr val="bg2">
                  <a:lumMod val="20000"/>
                  <a:lumOff val="80000"/>
                </a:schemeClr>
              </a:solidFill>
              <a:latin typeface="Calibri" pitchFamily="34" charset="0"/>
            </a:endParaRPr>
          </a:p>
          <a:p>
            <a:pPr algn="just">
              <a:defRPr/>
            </a:pPr>
            <a:endParaRPr lang="en-US" dirty="0" smtClean="0">
              <a:solidFill>
                <a:schemeClr val="bg2">
                  <a:lumMod val="20000"/>
                  <a:lumOff val="80000"/>
                </a:schemeClr>
              </a:solidFill>
              <a:latin typeface="Calibri" pitchFamily="34" charset="0"/>
            </a:endParaRPr>
          </a:p>
          <a:p>
            <a:pPr algn="just">
              <a:defRPr/>
            </a:pPr>
            <a:r>
              <a:rPr lang="cs-CZ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</a:t>
            </a:r>
          </a:p>
          <a:p>
            <a:pPr algn="just">
              <a:defRPr/>
            </a:pPr>
            <a:endParaRPr lang="cs-CZ" dirty="0">
              <a:solidFill>
                <a:schemeClr val="bg2">
                  <a:lumMod val="20000"/>
                  <a:lumOff val="80000"/>
                </a:schemeClr>
              </a:solidFill>
              <a:latin typeface="Calibri" pitchFamily="34" charset="0"/>
            </a:endParaRPr>
          </a:p>
          <a:p>
            <a:pPr algn="just">
              <a:defRPr/>
            </a:pPr>
            <a:r>
              <a:rPr lang="cs-CZ" dirty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g</a:t>
            </a:r>
            <a:r>
              <a:rPr lang="cs-CZ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eometrii prostoru a času popisuje metrický tenzor (metrika)</a:t>
            </a:r>
          </a:p>
        </p:txBody>
      </p:sp>
      <p:pic>
        <p:nvPicPr>
          <p:cNvPr id="19" name="Obrázek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3" y="4097636"/>
            <a:ext cx="3660065" cy="2285673"/>
          </a:xfrm>
          <a:prstGeom prst="rect">
            <a:avLst/>
          </a:prstGeom>
        </p:spPr>
      </p:pic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175632" y="6357904"/>
            <a:ext cx="1820066" cy="411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>
              <a:defRPr/>
            </a:pPr>
            <a:r>
              <a:rPr lang="cs-CZ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Diagram vnoření</a:t>
            </a:r>
          </a:p>
        </p:txBody>
      </p:sp>
    </p:spTree>
    <p:extLst>
      <p:ext uri="{BB962C8B-B14F-4D97-AF65-F5344CB8AC3E}">
        <p14:creationId xmlns:p14="http://schemas.microsoft.com/office/powerpoint/2010/main" val="3024904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175632" y="145772"/>
            <a:ext cx="4684400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cs-CZ" sz="3200" dirty="0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Metrika </a:t>
            </a:r>
            <a:endParaRPr lang="cs-CZ" sz="3200" dirty="0">
              <a:ln w="12700">
                <a:solidFill>
                  <a:schemeClr val="bg2">
                    <a:lumMod val="20000"/>
                    <a:lumOff val="80000"/>
                  </a:schemeClr>
                </a:solidFill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Calibri" pitchFamily="34" charset="0"/>
            </a:endParaRPr>
          </a:p>
        </p:txBody>
      </p:sp>
      <p:cxnSp>
        <p:nvCxnSpPr>
          <p:cNvPr id="5" name="Přímá spojnice 2"/>
          <p:cNvCxnSpPr/>
          <p:nvPr/>
        </p:nvCxnSpPr>
        <p:spPr>
          <a:xfrm>
            <a:off x="250825" y="692150"/>
            <a:ext cx="1368847" cy="0"/>
          </a:xfrm>
          <a:prstGeom prst="line">
            <a:avLst/>
          </a:prstGeom>
          <a:ln w="41275" cap="rnd">
            <a:solidFill>
              <a:schemeClr val="bg2">
                <a:lumMod val="60000"/>
                <a:lumOff val="40000"/>
              </a:schemeClr>
            </a:soli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>
                <a:spLocks noChangeArrowheads="1"/>
              </p:cNvSpPr>
              <p:nvPr/>
            </p:nvSpPr>
            <p:spPr bwMode="auto">
              <a:xfrm>
                <a:off x="427660" y="1404524"/>
                <a:ext cx="4032448" cy="4320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cs-CZ" sz="2000" b="0" i="0" baseline="0" smtClean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Cambria Math" panose="02040503050406030204" pitchFamily="18" charset="0"/>
                        </a:rPr>
                        <m:t>d</m:t>
                      </m:r>
                      <m:sSup>
                        <m:sSupPr>
                          <m:ctrlPr>
                            <a:rPr lang="cs-CZ" sz="2000" b="0" i="1" baseline="0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cs-CZ" sz="2000" b="0" i="1" baseline="0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  <m:sup>
                          <m:r>
                            <a:rPr lang="cs-CZ" sz="2000" b="0" i="1" baseline="0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cs-CZ" sz="2000" b="0" i="1" baseline="0" smtClean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b="0" i="1" baseline="0" smtClean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sz="2000" b="0" i="1" baseline="0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0" i="1" baseline="0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p>
                          <m:r>
                            <a:rPr lang="en-US" sz="2000" b="0" i="1" baseline="0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cs-CZ" sz="200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Cambria Math" panose="02040503050406030204" pitchFamily="18" charset="0"/>
                        </a:rPr>
                        <m:t>d</m:t>
                      </m:r>
                      <m:sSup>
                        <m:sSupPr>
                          <m:ctrlPr>
                            <a:rPr lang="en-US" sz="2000" b="0" i="1" baseline="0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0" i="1" baseline="0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p>
                          <m:r>
                            <a:rPr lang="en-US" sz="2000" b="0" i="1" baseline="0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000" b="0" i="1" baseline="0" smtClean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cs-CZ" sz="200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Cambria Math" panose="02040503050406030204" pitchFamily="18" charset="0"/>
                        </a:rPr>
                        <m:t>d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000" i="1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000" b="0" i="1" smtClean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cs-CZ" sz="200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Cambria Math" panose="02040503050406030204" pitchFamily="18" charset="0"/>
                        </a:rPr>
                        <m:t>d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sz="2000" i="1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000" b="0" i="1" smtClean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cs-CZ" sz="200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Cambria Math" panose="02040503050406030204" pitchFamily="18" charset="0"/>
                        </a:rPr>
                        <m:t>d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  <m:sup>
                          <m:r>
                            <a:rPr lang="en-US" sz="2000" i="1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cs-CZ" sz="2000" i="1" dirty="0" smtClean="0">
                  <a:solidFill>
                    <a:schemeClr val="bg2">
                      <a:lumMod val="20000"/>
                      <a:lumOff val="80000"/>
                    </a:schemeClr>
                  </a:solidFill>
                  <a:latin typeface="Calibri" pitchFamily="34" charset="0"/>
                </a:endParaRP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27660" y="1404524"/>
                <a:ext cx="4032448" cy="432048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8"/>
              <p:cNvSpPr>
                <a:spLocks noChangeArrowheads="1"/>
              </p:cNvSpPr>
              <p:nvPr/>
            </p:nvSpPr>
            <p:spPr bwMode="auto">
              <a:xfrm>
                <a:off x="250825" y="4079222"/>
                <a:ext cx="5373737" cy="39675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cs-CZ" sz="2000" b="0" i="0" baseline="0" smtClean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Cambria Math" panose="02040503050406030204" pitchFamily="18" charset="0"/>
                        </a:rPr>
                        <m:t>d</m:t>
                      </m:r>
                      <m:sSup>
                        <m:sSupPr>
                          <m:ctrlPr>
                            <a:rPr lang="cs-CZ" sz="2000" b="0" i="1" baseline="0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cs-CZ" sz="2000" b="0" i="1" baseline="0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  <m:sup>
                          <m:r>
                            <a:rPr lang="cs-CZ" sz="2000" b="0" i="1" baseline="0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cs-CZ" sz="2000" b="0" i="1" baseline="0" smtClean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b="0" i="1" baseline="0" smtClean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sz="2000" b="0" i="1" baseline="0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0" i="1" baseline="0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p>
                          <m:r>
                            <a:rPr lang="en-US" sz="2000" b="0" i="1" baseline="0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cs-CZ" sz="200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Cambria Math" panose="02040503050406030204" pitchFamily="18" charset="0"/>
                        </a:rPr>
                        <m:t>d</m:t>
                      </m:r>
                      <m:sSup>
                        <m:sSupPr>
                          <m:ctrlPr>
                            <a:rPr lang="en-US" sz="2000" b="0" i="1" baseline="0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0" i="1" baseline="0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p>
                          <m:r>
                            <a:rPr lang="en-US" sz="2000" b="0" i="1" baseline="0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000" b="0" i="1" baseline="0" smtClean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cs-CZ" sz="200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Cambria Math" panose="02040503050406030204" pitchFamily="18" charset="0"/>
                        </a:rPr>
                        <m:t>d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p>
                          <m:r>
                            <a:rPr lang="en-US" sz="2000" i="1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000" b="0" i="1" smtClean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p>
                          <m:r>
                            <a:rPr lang="en-US" sz="2000" i="1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cs-CZ" sz="200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Cambria Math" panose="02040503050406030204" pitchFamily="18" charset="0"/>
                        </a:rPr>
                        <m:t>d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</m:e>
                        <m:sup>
                          <m:r>
                            <a:rPr lang="en-US" sz="2000" i="1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000" b="0" i="1" smtClean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p>
                          <m:r>
                            <a:rPr lang="en-US" sz="2000" i="1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func>
                        <m:funcPr>
                          <m:ctrlPr>
                            <a:rPr lang="en-US" sz="2000" i="1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en-US" sz="2000" i="1" smtClean="0">
                                  <a:solidFill>
                                    <a:schemeClr val="bg2">
                                      <a:lumMod val="20000"/>
                                      <a:lumOff val="8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2000" i="0" smtClean="0">
                                  <a:solidFill>
                                    <a:schemeClr val="bg2">
                                      <a:lumMod val="20000"/>
                                      <a:lumOff val="8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e>
                            <m:sup>
                              <m:r>
                                <a:rPr lang="en-US" sz="2000" b="0" i="1" smtClean="0">
                                  <a:solidFill>
                                    <a:schemeClr val="bg2">
                                      <a:lumMod val="20000"/>
                                      <a:lumOff val="8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fName>
                        <m:e>
                          <m:r>
                            <a:rPr lang="en-US" sz="2000" i="1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</m:e>
                      </m:func>
                      <m:r>
                        <m:rPr>
                          <m:sty m:val="p"/>
                        </m:rPr>
                        <a:rPr lang="cs-CZ" sz="200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Cambria Math" panose="02040503050406030204" pitchFamily="18" charset="0"/>
                        </a:rPr>
                        <m:t>d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i="1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𝜑</m:t>
                          </m:r>
                        </m:e>
                        <m:sup>
                          <m:r>
                            <a:rPr lang="en-US" sz="2000" i="1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cs-CZ" sz="2000" i="1" dirty="0" smtClean="0">
                  <a:solidFill>
                    <a:schemeClr val="bg2">
                      <a:lumMod val="20000"/>
                      <a:lumOff val="80000"/>
                    </a:schemeClr>
                  </a:solidFill>
                  <a:latin typeface="Calibri" pitchFamily="34" charset="0"/>
                </a:endParaRPr>
              </a:p>
            </p:txBody>
          </p:sp>
        </mc:Choice>
        <mc:Fallback xmlns="">
          <p:sp>
            <p:nvSpPr>
              <p:cNvPr id="12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50825" y="4079222"/>
                <a:ext cx="5373737" cy="396758"/>
              </a:xfrm>
              <a:prstGeom prst="rect">
                <a:avLst/>
              </a:prstGeom>
              <a:blipFill rotWithShape="0">
                <a:blip r:embed="rId3"/>
                <a:stretch>
                  <a:fillRect b="-9231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Obrázek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4005064"/>
            <a:ext cx="2927028" cy="2707500"/>
          </a:xfrm>
          <a:prstGeom prst="rect">
            <a:avLst/>
          </a:prstGeom>
        </p:spPr>
      </p:pic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250824" y="971651"/>
            <a:ext cx="4393183" cy="335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cs-CZ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Minkowského</a:t>
            </a:r>
            <a:r>
              <a:rPr lang="cs-CZ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metrika (kartézské souřadnice)</a:t>
            </a: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175631" y="3527681"/>
            <a:ext cx="5116447" cy="335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cs-CZ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Minkowského</a:t>
            </a:r>
            <a:r>
              <a:rPr lang="cs-CZ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 metrika (sférické souřadnice)</a:t>
            </a:r>
          </a:p>
        </p:txBody>
      </p:sp>
      <p:pic>
        <p:nvPicPr>
          <p:cNvPr id="26" name="Obrázek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476672"/>
            <a:ext cx="2514901" cy="2492896"/>
          </a:xfrm>
          <a:prstGeom prst="rect">
            <a:avLst/>
          </a:prstGeom>
        </p:spPr>
      </p:pic>
      <p:sp>
        <p:nvSpPr>
          <p:cNvPr id="27" name="Pravá složená závorka 26"/>
          <p:cNvSpPr/>
          <p:nvPr/>
        </p:nvSpPr>
        <p:spPr>
          <a:xfrm rot="5400000">
            <a:off x="3986844" y="3519188"/>
            <a:ext cx="265169" cy="2345300"/>
          </a:xfrm>
          <a:prstGeom prst="rightBrac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9" name="Pravá složená závorka 28"/>
          <p:cNvSpPr/>
          <p:nvPr/>
        </p:nvSpPr>
        <p:spPr>
          <a:xfrm rot="5400000">
            <a:off x="1684413" y="1666500"/>
            <a:ext cx="265169" cy="682686"/>
          </a:xfrm>
          <a:prstGeom prst="rightBrac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0" name="Pravá složená závorka 29"/>
          <p:cNvSpPr/>
          <p:nvPr/>
        </p:nvSpPr>
        <p:spPr>
          <a:xfrm rot="5400000">
            <a:off x="623718" y="1793712"/>
            <a:ext cx="265169" cy="433502"/>
          </a:xfrm>
          <a:prstGeom prst="rightBrac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1" name="Rectangle 8"/>
          <p:cNvSpPr>
            <a:spLocks noChangeArrowheads="1"/>
          </p:cNvSpPr>
          <p:nvPr/>
        </p:nvSpPr>
        <p:spPr bwMode="auto">
          <a:xfrm>
            <a:off x="175632" y="2251700"/>
            <a:ext cx="1156008" cy="629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defRPr/>
            </a:pPr>
            <a:r>
              <a:rPr lang="cs-CZ" sz="14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element </a:t>
            </a:r>
          </a:p>
          <a:p>
            <a:pPr algn="ctr">
              <a:defRPr/>
            </a:pPr>
            <a:r>
              <a:rPr lang="cs-CZ" sz="14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vzdálenosti</a:t>
            </a:r>
          </a:p>
          <a:p>
            <a:pPr algn="ctr">
              <a:defRPr/>
            </a:pPr>
            <a:endParaRPr lang="cs-CZ" sz="1400" i="1" baseline="30000" dirty="0" smtClean="0">
              <a:solidFill>
                <a:schemeClr val="bg2">
                  <a:lumMod val="20000"/>
                  <a:lumOff val="80000"/>
                </a:schemeClr>
              </a:solidFill>
              <a:latin typeface="Calibri" pitchFamily="34" charset="0"/>
            </a:endParaRPr>
          </a:p>
        </p:txBody>
      </p:sp>
      <p:sp>
        <p:nvSpPr>
          <p:cNvPr id="32" name="Rectangle 8"/>
          <p:cNvSpPr>
            <a:spLocks noChangeArrowheads="1"/>
          </p:cNvSpPr>
          <p:nvPr/>
        </p:nvSpPr>
        <p:spPr bwMode="auto">
          <a:xfrm>
            <a:off x="1238993" y="2249752"/>
            <a:ext cx="1156008" cy="4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defRPr/>
            </a:pPr>
            <a:r>
              <a:rPr lang="cs-CZ" sz="1400" dirty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č</a:t>
            </a:r>
            <a:r>
              <a:rPr lang="cs-CZ" sz="14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asová část</a:t>
            </a:r>
          </a:p>
        </p:txBody>
      </p:sp>
      <p:sp>
        <p:nvSpPr>
          <p:cNvPr id="33" name="Rectangle 8"/>
          <p:cNvSpPr>
            <a:spLocks noChangeArrowheads="1"/>
          </p:cNvSpPr>
          <p:nvPr/>
        </p:nvSpPr>
        <p:spPr bwMode="auto">
          <a:xfrm>
            <a:off x="2793008" y="2233517"/>
            <a:ext cx="1156008" cy="4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defRPr/>
            </a:pPr>
            <a:r>
              <a:rPr lang="cs-CZ" sz="1400" dirty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p</a:t>
            </a:r>
            <a:r>
              <a:rPr lang="cs-CZ" sz="14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rostorová  část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 8"/>
              <p:cNvSpPr>
                <a:spLocks noChangeArrowheads="1"/>
              </p:cNvSpPr>
              <p:nvPr/>
            </p:nvSpPr>
            <p:spPr bwMode="auto">
              <a:xfrm>
                <a:off x="685065" y="5865699"/>
                <a:ext cx="3419872" cy="39675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cs-CZ" sz="2000" b="0" i="0" baseline="0" smtClean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Cambria Math" panose="02040503050406030204" pitchFamily="18" charset="0"/>
                        </a:rPr>
                        <m:t>d</m:t>
                      </m:r>
                      <m:sSup>
                        <m:sSupPr>
                          <m:ctrlPr>
                            <a:rPr lang="cs-CZ" sz="2000" b="0" i="1" baseline="0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cs-CZ" sz="2000" b="0" i="1" baseline="0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  <m:sup>
                          <m:r>
                            <a:rPr lang="cs-CZ" sz="2000" b="0" i="1" baseline="0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cs-CZ" sz="2000" b="0" i="1" baseline="0" smtClean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b="0" i="1" baseline="0" smtClean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sz="2000" b="0" i="1" baseline="0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0" i="1" baseline="0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p>
                          <m:r>
                            <a:rPr lang="en-US" sz="2000" b="0" i="1" baseline="0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cs-CZ" sz="200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Cambria Math" panose="02040503050406030204" pitchFamily="18" charset="0"/>
                        </a:rPr>
                        <m:t>d</m:t>
                      </m:r>
                      <m:sSup>
                        <m:sSupPr>
                          <m:ctrlPr>
                            <a:rPr lang="en-US" sz="2000" b="0" i="1" baseline="0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0" i="1" baseline="0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p>
                          <m:r>
                            <a:rPr lang="en-US" sz="2000" b="0" i="1" baseline="0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000" b="0" i="1" baseline="0" smtClean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cs-CZ" sz="200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Cambria Math" panose="02040503050406030204" pitchFamily="18" charset="0"/>
                        </a:rPr>
                        <m:t>d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p>
                          <m:r>
                            <a:rPr lang="en-US" sz="2000" i="1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000" b="0" i="1" smtClean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p>
                          <m:r>
                            <a:rPr lang="en-US" sz="2000" i="1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cs-CZ" sz="200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Cambria Math" panose="02040503050406030204" pitchFamily="18" charset="0"/>
                        </a:rPr>
                        <m:t>d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l-GR" sz="2000" i="1" smtClean="0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Ω</m:t>
                          </m:r>
                        </m:e>
                        <m:sup>
                          <m:r>
                            <a:rPr lang="en-US" sz="2000" i="1">
                              <a:solidFill>
                                <a:schemeClr val="bg2">
                                  <a:lumMod val="20000"/>
                                  <a:lumOff val="8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cs-CZ" sz="2000" i="1" dirty="0" smtClean="0">
                  <a:solidFill>
                    <a:schemeClr val="bg2">
                      <a:lumMod val="20000"/>
                      <a:lumOff val="80000"/>
                    </a:schemeClr>
                  </a:solidFill>
                  <a:latin typeface="Calibri" pitchFamily="34" charset="0"/>
                </a:endParaRPr>
              </a:p>
            </p:txBody>
          </p:sp>
        </mc:Choice>
        <mc:Fallback xmlns="">
          <p:sp>
            <p:nvSpPr>
              <p:cNvPr id="34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85065" y="5865699"/>
                <a:ext cx="3419872" cy="396758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Pravá složená závorka 34"/>
          <p:cNvSpPr/>
          <p:nvPr/>
        </p:nvSpPr>
        <p:spPr>
          <a:xfrm rot="5400000">
            <a:off x="3234299" y="1144080"/>
            <a:ext cx="265169" cy="1745401"/>
          </a:xfrm>
          <a:prstGeom prst="rightBrac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6" name="Pravá složená závorka 35"/>
          <p:cNvSpPr/>
          <p:nvPr/>
        </p:nvSpPr>
        <p:spPr>
          <a:xfrm rot="5400000">
            <a:off x="2387767" y="4439232"/>
            <a:ext cx="265169" cy="505216"/>
          </a:xfrm>
          <a:prstGeom prst="rightBrac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7" name="Rectangle 8"/>
          <p:cNvSpPr>
            <a:spLocks noChangeArrowheads="1"/>
          </p:cNvSpPr>
          <p:nvPr/>
        </p:nvSpPr>
        <p:spPr bwMode="auto">
          <a:xfrm>
            <a:off x="1939828" y="4952587"/>
            <a:ext cx="1156008" cy="4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defRPr/>
            </a:pPr>
            <a:r>
              <a:rPr lang="cs-CZ" sz="14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radiální část</a:t>
            </a:r>
          </a:p>
        </p:txBody>
      </p:sp>
      <p:sp>
        <p:nvSpPr>
          <p:cNvPr id="38" name="Rectangle 8"/>
          <p:cNvSpPr>
            <a:spLocks noChangeArrowheads="1"/>
          </p:cNvSpPr>
          <p:nvPr/>
        </p:nvSpPr>
        <p:spPr bwMode="auto">
          <a:xfrm>
            <a:off x="3541424" y="4952587"/>
            <a:ext cx="1156008" cy="4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defRPr/>
            </a:pPr>
            <a:r>
              <a:rPr lang="cs-CZ" sz="14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</a:rPr>
              <a:t>úhlová část</a:t>
            </a:r>
          </a:p>
        </p:txBody>
      </p:sp>
    </p:spTree>
    <p:extLst>
      <p:ext uri="{BB962C8B-B14F-4D97-AF65-F5344CB8AC3E}">
        <p14:creationId xmlns:p14="http://schemas.microsoft.com/office/powerpoint/2010/main" val="124530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27" grpId="0" animBg="1"/>
      <p:bldP spid="29" grpId="0" animBg="1"/>
      <p:bldP spid="30" grpId="0" animBg="1"/>
      <p:bldP spid="31" grpId="0"/>
      <p:bldP spid="32" grpId="0"/>
      <p:bldP spid="33" grpId="0"/>
      <p:bldP spid="34" grpId="0"/>
      <p:bldP spid="35" grpId="0" animBg="1"/>
      <p:bldP spid="36" grpId="0" animBg="1"/>
      <p:bldP spid="37" grpId="0"/>
      <p:bldP spid="38" grpId="0"/>
    </p:bldLst>
  </p:timing>
</p:sld>
</file>

<file path=ppt/theme/theme1.xml><?xml version="1.0" encoding="utf-8"?>
<a:theme xmlns:a="http://schemas.openxmlformats.org/drawingml/2006/main" name="Výchozí návrh">
  <a:themeElements>
    <a:clrScheme name="Výchozí návrh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Výchozí návrh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chemeClr val="tx1"/>
              </a:solidFill>
              <a:miter lim="800000"/>
              <a:headEnd/>
              <a:tailEnd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>
        <a:defPPr>
          <a:defRPr sz="2000" dirty="0">
            <a:solidFill>
              <a:srgbClr val="CCCCFF"/>
            </a:solidFill>
            <a:latin typeface="Comic Sans MS" pitchFamily="66" charset="0"/>
          </a:defRPr>
        </a:defPPr>
      </a:lstStyle>
    </a:spDef>
  </a:objectDefaults>
  <a:extraClrSchemeLst>
    <a:extraClrScheme>
      <a:clrScheme name="Výchozí návrh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335806</TotalTime>
  <Words>1602</Words>
  <Application>Microsoft Office PowerPoint</Application>
  <PresentationFormat>Předvádění na obrazovce (4:3)</PresentationFormat>
  <Paragraphs>435</Paragraphs>
  <Slides>51</Slides>
  <Notes>0</Notes>
  <HiddenSlides>0</HiddenSlides>
  <MMClips>3</MMClips>
  <ScaleCrop>false</ScaleCrop>
  <HeadingPairs>
    <vt:vector size="6" baseType="variant">
      <vt:variant>
        <vt:lpstr>Použitá písma</vt:lpstr>
      </vt:variant>
      <vt:variant>
        <vt:i4>7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51</vt:i4>
      </vt:variant>
    </vt:vector>
  </HeadingPairs>
  <TitlesOfParts>
    <vt:vector size="59" baseType="lpstr">
      <vt:lpstr>Arial</vt:lpstr>
      <vt:lpstr>Blackadder ITC</vt:lpstr>
      <vt:lpstr>Calibri</vt:lpstr>
      <vt:lpstr>Cambria Math</vt:lpstr>
      <vt:lpstr>Comic Sans MS</vt:lpstr>
      <vt:lpstr>Open Sans</vt:lpstr>
      <vt:lpstr>Wingdings</vt:lpstr>
      <vt:lpstr>Výchozí návrh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Cesta do nitra hmoty</dc:title>
  <dc:creator>Miroslav H</dc:creator>
  <cp:lastModifiedBy>Miroslav Havranek</cp:lastModifiedBy>
  <cp:revision>1246</cp:revision>
  <dcterms:created xsi:type="dcterms:W3CDTF">2011-03-14T21:24:06Z</dcterms:created>
  <dcterms:modified xsi:type="dcterms:W3CDTF">2019-06-19T20:12:02Z</dcterms:modified>
</cp:coreProperties>
</file>