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  <p:sldMasterId id="2147483710" r:id="rId2"/>
    <p:sldMasterId id="2147483722" r:id="rId3"/>
    <p:sldMasterId id="2147483735" r:id="rId4"/>
    <p:sldMasterId id="2147483747" r:id="rId5"/>
    <p:sldMasterId id="2147483759" r:id="rId6"/>
    <p:sldMasterId id="2147483771" r:id="rId7"/>
    <p:sldMasterId id="2147483783" r:id="rId8"/>
    <p:sldMasterId id="2147483795" r:id="rId9"/>
  </p:sldMasterIdLst>
  <p:notesMasterIdLst>
    <p:notesMasterId r:id="rId43"/>
  </p:notesMasterIdLst>
  <p:handoutMasterIdLst>
    <p:handoutMasterId r:id="rId44"/>
  </p:handoutMasterIdLst>
  <p:sldIdLst>
    <p:sldId id="666" r:id="rId10"/>
    <p:sldId id="681" r:id="rId11"/>
    <p:sldId id="593" r:id="rId12"/>
    <p:sldId id="699" r:id="rId13"/>
    <p:sldId id="667" r:id="rId14"/>
    <p:sldId id="669" r:id="rId15"/>
    <p:sldId id="670" r:id="rId16"/>
    <p:sldId id="671" r:id="rId17"/>
    <p:sldId id="673" r:id="rId18"/>
    <p:sldId id="674" r:id="rId19"/>
    <p:sldId id="676" r:id="rId20"/>
    <p:sldId id="675" r:id="rId21"/>
    <p:sldId id="678" r:id="rId22"/>
    <p:sldId id="677" r:id="rId23"/>
    <p:sldId id="680" r:id="rId24"/>
    <p:sldId id="679" r:id="rId25"/>
    <p:sldId id="682" r:id="rId26"/>
    <p:sldId id="683" r:id="rId27"/>
    <p:sldId id="684" r:id="rId28"/>
    <p:sldId id="686" r:id="rId29"/>
    <p:sldId id="685" r:id="rId30"/>
    <p:sldId id="687" r:id="rId31"/>
    <p:sldId id="688" r:id="rId32"/>
    <p:sldId id="689" r:id="rId33"/>
    <p:sldId id="691" r:id="rId34"/>
    <p:sldId id="690" r:id="rId35"/>
    <p:sldId id="692" r:id="rId36"/>
    <p:sldId id="693" r:id="rId37"/>
    <p:sldId id="694" r:id="rId38"/>
    <p:sldId id="695" r:id="rId39"/>
    <p:sldId id="696" r:id="rId40"/>
    <p:sldId id="697" r:id="rId41"/>
    <p:sldId id="698" r:id="rId42"/>
  </p:sldIdLst>
  <p:sldSz cx="9144000" cy="6858000" type="screen4x3"/>
  <p:notesSz cx="6645275" cy="9777413"/>
  <p:embeddedFontLst>
    <p:embeddedFont>
      <p:font typeface="Cambria" panose="02040503050406030204" pitchFamily="18" charset="0"/>
      <p:regular r:id="rId45"/>
      <p:bold r:id="rId46"/>
      <p:italic r:id="rId47"/>
      <p:boldItalic r:id="rId48"/>
    </p:embeddedFont>
    <p:embeddedFont>
      <p:font typeface="MS Mincho" panose="02020609040205080304" pitchFamily="49" charset="-128"/>
      <p:regular r:id="rId49"/>
    </p:embeddedFont>
    <p:embeddedFont>
      <p:font typeface="Monotype Sorts" panose="01010601010101010101" pitchFamily="2" charset="2"/>
      <p:regular r:id="rId50"/>
    </p:embeddedFont>
    <p:embeddedFont>
      <p:font typeface="Arial Narrow" panose="020B0606020202030204" pitchFamily="34" charset="0"/>
      <p:regular r:id="rId51"/>
      <p:bold r:id="rId52"/>
      <p:italic r:id="rId53"/>
      <p:boldItalic r:id="rId54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6699"/>
    <a:srgbClr val="006600"/>
    <a:srgbClr val="000066"/>
    <a:srgbClr val="006666"/>
    <a:srgbClr val="003399"/>
    <a:srgbClr val="000050"/>
    <a:srgbClr val="CC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50" autoAdjust="0"/>
    <p:restoredTop sz="92779" autoAdjust="0"/>
  </p:normalViewPr>
  <p:slideViewPr>
    <p:cSldViewPr snapToGrid="0">
      <p:cViewPr varScale="1">
        <p:scale>
          <a:sx n="108" d="100"/>
          <a:sy n="108" d="100"/>
        </p:scale>
        <p:origin x="444" y="102"/>
      </p:cViewPr>
      <p:guideLst>
        <p:guide orient="horz" pos="213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font" Target="fonts/font5.fntdata"/><Relationship Id="rId57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handoutMaster" Target="handoutMasters/handoutMaster1.xml"/><Relationship Id="rId52" Type="http://schemas.openxmlformats.org/officeDocument/2006/relationships/font" Target="fonts/font8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7.fntdata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6E35891A-D64E-453E-9F2E-EB95DEEF582C}" type="datetime1">
              <a:rPr lang="cs-CZ"/>
              <a:pPr>
                <a:defRPr/>
              </a:pPr>
              <a:t>5.12.2015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5978E058-2750-414B-8764-C9685F94D7E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05220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A0B07B15-4BCD-417A-88B5-B8DF10375BB5}" type="datetime1">
              <a:rPr lang="cs-CZ"/>
              <a:pPr>
                <a:defRPr/>
              </a:pPr>
              <a:t>5.12.2015</a:t>
            </a:fld>
            <a:endParaRPr 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F45F7C8D-5C48-4B2A-8177-ED20BFEC268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638209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853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130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27B68-D6DD-452A-852A-64AC7605C45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8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115A7-E884-4CA2-BD61-3AD45241AAA7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71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CCE09-4B3E-47DF-A941-2174A745C29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57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286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712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828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 smtClean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B58FF93-0B26-44BA-B764-894EFD980D50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45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F6184-9FAF-4489-9783-B047A5CE75AE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34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B05D6-3077-48FF-81A4-A905EEB0507A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10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8CECF-ACE8-481B-86F5-A8459A23E105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14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02E31-0E46-4DE2-A35C-D22EFEBC8EF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22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55F2-94AF-4452-A8FB-AD7DB5545543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1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577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BE3A8-CAF7-4D88-8E36-0A1C84CE9B99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6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3AE70-BE92-4E4B-ABA5-E85C93F8319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13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27B68-D6DD-452A-852A-64AC7605C45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42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115A7-E884-4CA2-BD61-3AD45241AAA7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54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CCE09-4B3E-47DF-A941-2174A745C29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89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 smtClean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308F94A-81D6-4046-A554-99CF4F48DFCC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29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81767-E30C-4059-B243-E15371AD0813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61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C3E7C-FDED-4A61-8CA8-E91C95C6FECD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78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8E605-A80D-4962-96BE-8D7124882228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90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CE685-CC14-42FD-976F-51C218284C76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34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113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E4CEF0-3B7C-4830-8108-819A114F1D1A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92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AEBF73-198D-442A-91EA-BB888D171339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78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20DF1-AFAA-43B6-81A4-2724FC58CC6A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94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0E171C-1901-480B-A0B4-8258D98303DF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7AB4F-9B71-44F2-9BBE-C02F39DA2214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46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864C97-B3EA-4E3F-908E-81EC54486C83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23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0000FF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A6C5C14-D4C4-4EBC-9DF4-E7951717A12F}" type="slidenum">
              <a:rPr lang="cs-CZ" altLang="cs-CZ">
                <a:solidFill>
                  <a:srgbClr val="0000FF"/>
                </a:solidFill>
              </a:rPr>
              <a:pPr/>
              <a:t>‹#›</a:t>
            </a:fld>
            <a:endParaRPr lang="cs-CZ" altLang="cs-CZ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91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 smtClean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B58FF93-0B26-44BA-B764-894EFD980D50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96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F6184-9FAF-4489-9783-B047A5CE75AE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15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B05D6-3077-48FF-81A4-A905EEB0507A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33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487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8CECF-ACE8-481B-86F5-A8459A23E105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61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02E31-0E46-4DE2-A35C-D22EFEBC8EF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43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55F2-94AF-4452-A8FB-AD7DB5545543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46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BE3A8-CAF7-4D88-8E36-0A1C84CE9B99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55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3AE70-BE92-4E4B-ABA5-E85C93F8319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28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27B68-D6DD-452A-852A-64AC7605C45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25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115A7-E884-4CA2-BD61-3AD45241AAA7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30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CCE09-4B3E-47DF-A941-2174A745C29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84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 smtClean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B58FF93-0B26-44BA-B764-894EFD980D50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92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F6184-9FAF-4489-9783-B047A5CE75AE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0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49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B05D6-3077-48FF-81A4-A905EEB0507A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95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8CECF-ACE8-481B-86F5-A8459A23E105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12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02E31-0E46-4DE2-A35C-D22EFEBC8EF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94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55F2-94AF-4452-A8FB-AD7DB5545543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01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BE3A8-CAF7-4D88-8E36-0A1C84CE9B99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88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3AE70-BE92-4E4B-ABA5-E85C93F8319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96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27B68-D6DD-452A-852A-64AC7605C45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69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115A7-E884-4CA2-BD61-3AD45241AAA7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43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CCE09-4B3E-47DF-A941-2174A745C29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7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 smtClean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B58FF93-0B26-44BA-B764-894EFD980D50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54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102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F6184-9FAF-4489-9783-B047A5CE75AE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34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B05D6-3077-48FF-81A4-A905EEB0507A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3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8CECF-ACE8-481B-86F5-A8459A23E105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08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02E31-0E46-4DE2-A35C-D22EFEBC8EF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62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55F2-94AF-4452-A8FB-AD7DB5545543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35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BE3A8-CAF7-4D88-8E36-0A1C84CE9B99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76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3AE70-BE92-4E4B-ABA5-E85C93F8319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6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27B68-D6DD-452A-852A-64AC7605C45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74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115A7-E884-4CA2-BD61-3AD45241AAA7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66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CCE09-4B3E-47DF-A941-2174A745C29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83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371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 smtClean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B58FF93-0B26-44BA-B764-894EFD980D50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87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F6184-9FAF-4489-9783-B047A5CE75AE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17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B05D6-3077-48FF-81A4-A905EEB0507A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66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8CECF-ACE8-481B-86F5-A8459A23E105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7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02E31-0E46-4DE2-A35C-D22EFEBC8EF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9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55F2-94AF-4452-A8FB-AD7DB5545543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01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BE3A8-CAF7-4D88-8E36-0A1C84CE9B99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05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3AE70-BE92-4E4B-ABA5-E85C93F8319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91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27B68-D6DD-452A-852A-64AC7605C45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1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115A7-E884-4CA2-BD61-3AD45241AAA7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26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472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CCE09-4B3E-47DF-A941-2174A745C29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01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 smtClean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B58FF93-0B26-44BA-B764-894EFD980D50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28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F6184-9FAF-4489-9783-B047A5CE75AE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13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B05D6-3077-48FF-81A4-A905EEB0507A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60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8CECF-ACE8-481B-86F5-A8459A23E105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94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02E31-0E46-4DE2-A35C-D22EFEBC8EF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57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55F2-94AF-4452-A8FB-AD7DB5545543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1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BE3A8-CAF7-4D88-8E36-0A1C84CE9B99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82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3AE70-BE92-4E4B-ABA5-E85C93F8319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8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27B68-D6DD-452A-852A-64AC7605C45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53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818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115A7-E884-4CA2-BD61-3AD45241AAA7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CCE09-4B3E-47DF-A941-2174A745C29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31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 smtClean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B58FF93-0B26-44BA-B764-894EFD980D50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03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F6184-9FAF-4489-9783-B047A5CE75AE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34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B05D6-3077-48FF-81A4-A905EEB0507A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3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28CECF-ACE8-481B-86F5-A8459A23E105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95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02E31-0E46-4DE2-A35C-D22EFEBC8EF8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23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55F2-94AF-4452-A8FB-AD7DB5545543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17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BE3A8-CAF7-4D88-8E36-0A1C84CE9B99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59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>
              <a:solidFill>
                <a:srgbClr val="FF9966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3AE70-BE92-4E4B-ABA5-E85C93F8319C}" type="slidenum">
              <a:rPr lang="cs-CZ" altLang="cs-CZ">
                <a:solidFill>
                  <a:srgbClr val="FF9966"/>
                </a:solidFill>
              </a:rPr>
              <a:pPr/>
              <a:t>‹#›</a:t>
            </a:fld>
            <a:endParaRPr lang="cs-CZ" altLang="cs-CZ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54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upravíte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  <p:sldLayoutId id="2147483697" r:id="rId12"/>
    <p:sldLayoutId id="2147483708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5B64242-EA7C-47B3-9E9F-3898BD4AC3AC}" type="slidenum">
              <a:rPr lang="cs-CZ" altLang="cs-CZ" smtClean="0">
                <a:solidFill>
                  <a:srgbClr val="FF9966"/>
                </a:solidFill>
              </a:rPr>
              <a:pPr/>
              <a:t>‹#›</a:t>
            </a:fld>
            <a:endParaRPr lang="cs-CZ" altLang="cs-CZ" smtClean="0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931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0000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0000FF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5C8E0E2E-921A-4195-AC8B-F74240EF33BB}" type="slidenum">
              <a:rPr lang="cs-CZ" altLang="cs-CZ" smtClean="0">
                <a:solidFill>
                  <a:srgbClr val="0000FF"/>
                </a:solidFill>
              </a:rPr>
              <a:pPr/>
              <a:t>‹#›</a:t>
            </a:fld>
            <a:endParaRPr lang="cs-CZ" altLang="cs-CZ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785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5B64242-EA7C-47B3-9E9F-3898BD4AC3AC}" type="slidenum">
              <a:rPr lang="cs-CZ" altLang="cs-CZ" smtClean="0">
                <a:solidFill>
                  <a:srgbClr val="FF9966"/>
                </a:solidFill>
              </a:rPr>
              <a:pPr/>
              <a:t>‹#›</a:t>
            </a:fld>
            <a:endParaRPr lang="cs-CZ" altLang="cs-CZ" smtClean="0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54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5B64242-EA7C-47B3-9E9F-3898BD4AC3AC}" type="slidenum">
              <a:rPr lang="cs-CZ" altLang="cs-CZ" smtClean="0">
                <a:solidFill>
                  <a:srgbClr val="FF9966"/>
                </a:solidFill>
              </a:rPr>
              <a:pPr/>
              <a:t>‹#›</a:t>
            </a:fld>
            <a:endParaRPr lang="cs-CZ" altLang="cs-CZ" smtClean="0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530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5B64242-EA7C-47B3-9E9F-3898BD4AC3AC}" type="slidenum">
              <a:rPr lang="cs-CZ" altLang="cs-CZ" smtClean="0">
                <a:solidFill>
                  <a:srgbClr val="FF9966"/>
                </a:solidFill>
              </a:rPr>
              <a:pPr/>
              <a:t>‹#›</a:t>
            </a:fld>
            <a:endParaRPr lang="cs-CZ" altLang="cs-CZ" smtClean="0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69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5B64242-EA7C-47B3-9E9F-3898BD4AC3AC}" type="slidenum">
              <a:rPr lang="cs-CZ" altLang="cs-CZ" smtClean="0">
                <a:solidFill>
                  <a:srgbClr val="FF9966"/>
                </a:solidFill>
              </a:rPr>
              <a:pPr/>
              <a:t>‹#›</a:t>
            </a:fld>
            <a:endParaRPr lang="cs-CZ" altLang="cs-CZ" smtClean="0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149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5B64242-EA7C-47B3-9E9F-3898BD4AC3AC}" type="slidenum">
              <a:rPr lang="cs-CZ" altLang="cs-CZ" smtClean="0">
                <a:solidFill>
                  <a:srgbClr val="FF9966"/>
                </a:solidFill>
              </a:rPr>
              <a:pPr/>
              <a:t>‹#›</a:t>
            </a:fld>
            <a:endParaRPr lang="cs-CZ" altLang="cs-CZ" smtClean="0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432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 smtClean="0">
              <a:solidFill>
                <a:srgbClr val="FF9966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5B64242-EA7C-47B3-9E9F-3898BD4AC3AC}" type="slidenum">
              <a:rPr lang="cs-CZ" altLang="cs-CZ" smtClean="0">
                <a:solidFill>
                  <a:srgbClr val="FF9966"/>
                </a:solidFill>
              </a:rPr>
              <a:pPr/>
              <a:t>‹#›</a:t>
            </a:fld>
            <a:endParaRPr lang="cs-CZ" altLang="cs-CZ" smtClean="0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681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5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7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7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36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9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9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video" Target="../media/media1.mp4"/><Relationship Id="rId7" Type="http://schemas.openxmlformats.org/officeDocument/2006/relationships/oleObject" Target="../embeddings/oleObject3.bin"/><Relationship Id="rId2" Type="http://schemas.microsoft.com/office/2007/relationships/media" Target="../media/media1.mp4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36.xml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58659" cy="6858000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4276" y="6008335"/>
            <a:ext cx="6497903" cy="861803"/>
          </a:xfrm>
          <a:prstGeom prst="rect">
            <a:avLst/>
          </a:prstGeom>
          <a:ln>
            <a:noFill/>
          </a:ln>
        </p:spPr>
        <p:txBody>
          <a:bodyPr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cs-CZ" sz="2400" b="0" kern="0" dirty="0" smtClean="0">
                <a:solidFill>
                  <a:schemeClr val="accent1"/>
                </a:solidFill>
                <a:latin typeface="+mn-lt"/>
              </a:rPr>
              <a:t>Petr Kulhánek: </a:t>
            </a:r>
          </a:p>
          <a:p>
            <a:pPr>
              <a:lnSpc>
                <a:spcPct val="100000"/>
              </a:lnSpc>
            </a:pPr>
            <a:r>
              <a:rPr lang="cs-CZ" sz="2400" b="0" kern="0" dirty="0" smtClean="0">
                <a:solidFill>
                  <a:schemeClr val="accent1"/>
                </a:solidFill>
                <a:latin typeface="+mn-lt"/>
              </a:rPr>
              <a:t>SI v novém kabátě</a:t>
            </a:r>
            <a:endParaRPr lang="cs-CZ" sz="2400" b="0" kern="0" dirty="0" smtClean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385" y="142504"/>
            <a:ext cx="1899243" cy="184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1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ChangeArrowheads="1"/>
          </p:cNvSpPr>
          <p:nvPr/>
        </p:nvSpPr>
        <p:spPr bwMode="auto">
          <a:xfrm>
            <a:off x="0" y="0"/>
            <a:ext cx="8839200" cy="67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Měření univerzální gravitační konstanty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959161" y="5608397"/>
            <a:ext cx="508985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b="0" dirty="0" smtClean="0">
                <a:solidFill>
                  <a:srgbClr val="FF0000"/>
                </a:solidFill>
                <a:latin typeface="+mn-lt"/>
              </a:rPr>
              <a:t>1798: 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Henry </a:t>
            </a:r>
            <a:r>
              <a:rPr lang="cs-CZ" altLang="cs-CZ" b="0" dirty="0" err="1">
                <a:solidFill>
                  <a:schemeClr val="tx2"/>
                </a:solidFill>
                <a:latin typeface="+mn-lt"/>
              </a:rPr>
              <a:t>Cavendish</a:t>
            </a:r>
            <a:r>
              <a:rPr lang="cs-CZ" altLang="cs-CZ" b="0" dirty="0">
                <a:solidFill>
                  <a:schemeClr val="tx2"/>
                </a:solidFill>
                <a:latin typeface="+mn-lt"/>
              </a:rPr>
              <a:t>, tyč 180 cm, </a:t>
            </a:r>
            <a:r>
              <a:rPr lang="cs-CZ" altLang="cs-CZ" b="0" dirty="0" err="1">
                <a:solidFill>
                  <a:schemeClr val="tx2"/>
                </a:solidFill>
                <a:latin typeface="+mn-lt"/>
              </a:rPr>
              <a:t>Pb</a:t>
            </a:r>
            <a:r>
              <a:rPr lang="cs-CZ" altLang="cs-CZ" b="0" dirty="0">
                <a:solidFill>
                  <a:schemeClr val="tx2"/>
                </a:solidFill>
                <a:latin typeface="+mn-lt"/>
              </a:rPr>
              <a:t> koule, 160 kg každá</a:t>
            </a:r>
          </a:p>
        </p:txBody>
      </p:sp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406521"/>
              </p:ext>
            </p:extLst>
          </p:nvPr>
        </p:nvGraphicFramePr>
        <p:xfrm>
          <a:off x="3767166" y="1024326"/>
          <a:ext cx="105251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" name="Equation" r:id="rId3" imgW="711000" imgH="406080" progId="Equation.DSMT4">
                  <p:embed/>
                </p:oleObj>
              </mc:Choice>
              <mc:Fallback>
                <p:oleObj name="Equation" r:id="rId3" imgW="7110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7166" y="1024326"/>
                        <a:ext cx="1052512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56" y="810774"/>
            <a:ext cx="4933814" cy="4520665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111" y="808315"/>
            <a:ext cx="3563026" cy="452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30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 bwMode="auto">
          <a:xfrm>
            <a:off x="0" y="5534952"/>
            <a:ext cx="9144000" cy="132304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graphicFrame>
        <p:nvGraphicFramePr>
          <p:cNvPr id="3000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3745212"/>
              </p:ext>
            </p:extLst>
          </p:nvPr>
        </p:nvGraphicFramePr>
        <p:xfrm>
          <a:off x="4044950" y="5661025"/>
          <a:ext cx="3948113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2" name="Equation" r:id="rId3" imgW="2666880" imgH="253800" progId="Equation.DSMT4">
                  <p:embed/>
                </p:oleObj>
              </mc:Choice>
              <mc:Fallback>
                <p:oleObj name="Equation" r:id="rId3" imgW="266688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4950" y="5661025"/>
                        <a:ext cx="3948113" cy="376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Obráze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737" y="630717"/>
            <a:ext cx="3808679" cy="4637660"/>
          </a:xfrm>
          <a:prstGeom prst="rect">
            <a:avLst/>
          </a:prstGeom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967570" y="1286586"/>
            <a:ext cx="262123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Henry 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Cavendish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(1731–1810</a:t>
            </a:r>
            <a:r>
              <a:rPr lang="cs-CZ" altLang="cs-CZ" b="0" dirty="0">
                <a:solidFill>
                  <a:schemeClr val="tx2"/>
                </a:solidFill>
                <a:latin typeface="+mn-lt"/>
              </a:rPr>
              <a:t>)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403933" y="5706185"/>
            <a:ext cx="20441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další metody měření </a:t>
            </a:r>
            <a:r>
              <a:rPr lang="cs-CZ" b="0" i="1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G</a:t>
            </a:r>
            <a:r>
              <a:rPr lang="cs-CZ" b="0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 smtClean="0">
                <a:solidFill>
                  <a:schemeClr val="tx2"/>
                </a:solidFill>
                <a:latin typeface="+mn-lt"/>
              </a:rPr>
              <a:t>odklon od svislice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 smtClean="0">
                <a:solidFill>
                  <a:schemeClr val="tx2"/>
                </a:solidFill>
                <a:latin typeface="+mn-lt"/>
              </a:rPr>
              <a:t>kmity kyvadla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 smtClean="0">
                <a:solidFill>
                  <a:schemeClr val="tx2"/>
                </a:solidFill>
                <a:latin typeface="+mn-lt"/>
              </a:rPr>
              <a:t>kvantové metody</a:t>
            </a:r>
            <a:endParaRPr lang="cs-CZ" b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440437" y="5729254"/>
            <a:ext cx="641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2014:</a:t>
            </a:r>
            <a:endParaRPr lang="cs-CZ" b="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" y="756206"/>
            <a:ext cx="3857813" cy="4382236"/>
          </a:xfrm>
          <a:prstGeom prst="rect">
            <a:avLst/>
          </a:prstGeom>
        </p:spPr>
      </p:pic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8839200" cy="67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Měření univerzální gravitační konstanty</a:t>
            </a:r>
          </a:p>
        </p:txBody>
      </p:sp>
      <p:sp>
        <p:nvSpPr>
          <p:cNvPr id="15" name="TextovéPole 14"/>
          <p:cNvSpPr txBox="1"/>
          <p:nvPr/>
        </p:nvSpPr>
        <p:spPr>
          <a:xfrm>
            <a:off x="4090197" y="1668820"/>
            <a:ext cx="256352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 smtClean="0">
                <a:solidFill>
                  <a:schemeClr val="tx2"/>
                </a:solidFill>
                <a:latin typeface="+mn-lt"/>
              </a:rPr>
              <a:t>změření </a:t>
            </a:r>
            <a:r>
              <a:rPr lang="cs-CZ" b="0" i="1" dirty="0" smtClean="0">
                <a:solidFill>
                  <a:schemeClr val="tx2"/>
                </a:solidFill>
                <a:latin typeface="+mn-lt"/>
              </a:rPr>
              <a:t>G</a:t>
            </a:r>
            <a:endParaRPr lang="cs-CZ" b="0" dirty="0" smtClean="0">
              <a:solidFill>
                <a:schemeClr val="tx2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 smtClean="0">
                <a:solidFill>
                  <a:schemeClr val="tx2"/>
                </a:solidFill>
                <a:latin typeface="+mn-lt"/>
              </a:rPr>
              <a:t>měření měrných tepel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 smtClean="0">
                <a:solidFill>
                  <a:schemeClr val="tx2"/>
                </a:solidFill>
                <a:latin typeface="+mn-lt"/>
              </a:rPr>
              <a:t>pokusy s elektřinou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 smtClean="0">
                <a:solidFill>
                  <a:schemeClr val="tx2"/>
                </a:solidFill>
                <a:latin typeface="+mn-lt"/>
              </a:rPr>
              <a:t>izolace vodíku ze vzduchu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 smtClean="0">
                <a:solidFill>
                  <a:schemeClr val="tx2"/>
                </a:solidFill>
                <a:latin typeface="+mn-lt"/>
              </a:rPr>
              <a:t>určil hustotu Země</a:t>
            </a:r>
            <a:endParaRPr lang="cs-CZ" b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Obdélník 4"/>
          <p:cNvSpPr/>
          <p:nvPr/>
        </p:nvSpPr>
        <p:spPr bwMode="auto">
          <a:xfrm>
            <a:off x="5278185" y="4474895"/>
            <a:ext cx="402424" cy="24276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17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80897" y="1205715"/>
            <a:ext cx="4176712" cy="439344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 algn="l">
              <a:lnSpc>
                <a:spcPct val="130000"/>
              </a:lnSpc>
            </a:pPr>
            <a:r>
              <a:rPr lang="cs-CZ" sz="2400" b="0" dirty="0" smtClean="0"/>
              <a:t>‒</a:t>
            </a:r>
            <a:r>
              <a:rPr lang="cs-CZ" sz="2400" dirty="0" smtClean="0"/>
              <a:t> o rychlosti světla</a:t>
            </a:r>
            <a:br>
              <a:rPr lang="cs-CZ" sz="240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o gravitační konstantě</a:t>
            </a:r>
            <a:br>
              <a:rPr lang="cs-CZ" sz="2400" dirty="0" smtClean="0"/>
            </a:br>
            <a:r>
              <a:rPr lang="cs-CZ" sz="2400" b="0" dirty="0">
                <a:solidFill>
                  <a:srgbClr val="FF0000"/>
                </a:solidFill>
              </a:rPr>
              <a:t>‒</a:t>
            </a:r>
            <a:r>
              <a:rPr lang="cs-CZ" sz="24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  <a:r>
              <a:rPr lang="cs-CZ" sz="2400" dirty="0" smtClean="0">
                <a:solidFill>
                  <a:srgbClr val="FF0000"/>
                </a:solidFill>
              </a:rPr>
              <a:t>o Planckově konstantě</a:t>
            </a:r>
            <a:br>
              <a:rPr lang="cs-CZ" sz="2400" dirty="0" smtClean="0">
                <a:solidFill>
                  <a:srgbClr val="FF0000"/>
                </a:solidFill>
              </a:rPr>
            </a:br>
            <a:r>
              <a:rPr lang="cs-CZ" sz="2400" b="0" dirty="0"/>
              <a:t>‒ </a:t>
            </a:r>
            <a:r>
              <a:rPr lang="cs-CZ" sz="2400" dirty="0"/>
              <a:t>Planckovy škály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metr</a:t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kilogram, sekunda</a:t>
            </a:r>
            <a:br>
              <a:rPr lang="cs-CZ" sz="2400" dirty="0" smtClean="0"/>
            </a:br>
            <a:r>
              <a:rPr lang="cs-CZ" sz="2400" b="0" dirty="0" smtClean="0"/>
              <a:t>‒ </a:t>
            </a:r>
            <a:r>
              <a:rPr lang="cs-CZ" sz="2400" dirty="0"/>
              <a:t>ampér, kelvin, mol, kandela</a:t>
            </a:r>
            <a:r>
              <a:rPr lang="cs-CZ" sz="2400" b="0" dirty="0" smtClean="0"/>
              <a:t/>
            </a:r>
            <a:br>
              <a:rPr lang="cs-CZ" sz="2400" b="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nový návrh</a:t>
            </a:r>
            <a:br>
              <a:rPr lang="cs-CZ" sz="2400" dirty="0" smtClean="0"/>
            </a:br>
            <a:endParaRPr lang="cs-CZ" sz="240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9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ChangeArrowheads="1"/>
          </p:cNvSpPr>
          <p:nvPr/>
        </p:nvSpPr>
        <p:spPr bwMode="auto">
          <a:xfrm>
            <a:off x="0" y="0"/>
            <a:ext cx="3277274" cy="54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Planckova konstanta</a:t>
            </a:r>
          </a:p>
        </p:txBody>
      </p:sp>
      <p:pic>
        <p:nvPicPr>
          <p:cNvPr id="301061" name="Picture 5" descr="orbita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275" y="889000"/>
            <a:ext cx="3652838" cy="367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1062" name="Text Box 6"/>
          <p:cNvSpPr txBox="1">
            <a:spLocks noChangeArrowheads="1"/>
          </p:cNvSpPr>
          <p:nvPr/>
        </p:nvSpPr>
        <p:spPr bwMode="auto">
          <a:xfrm>
            <a:off x="484107" y="3427576"/>
            <a:ext cx="218200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Max Planck (1858-1947)</a:t>
            </a:r>
          </a:p>
        </p:txBody>
      </p:sp>
      <p:sp>
        <p:nvSpPr>
          <p:cNvPr id="301063" name="Text Box 7"/>
          <p:cNvSpPr txBox="1">
            <a:spLocks noChangeArrowheads="1"/>
          </p:cNvSpPr>
          <p:nvPr/>
        </p:nvSpPr>
        <p:spPr bwMode="auto">
          <a:xfrm>
            <a:off x="477445" y="6508034"/>
            <a:ext cx="236314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>
              <a:defRPr b="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cs-CZ" altLang="cs-CZ" dirty="0"/>
              <a:t>Albert Einstein (1879-1955)</a:t>
            </a:r>
          </a:p>
        </p:txBody>
      </p:sp>
      <p:sp>
        <p:nvSpPr>
          <p:cNvPr id="301064" name="Text Box 8"/>
          <p:cNvSpPr txBox="1">
            <a:spLocks noChangeArrowheads="1"/>
          </p:cNvSpPr>
          <p:nvPr/>
        </p:nvSpPr>
        <p:spPr bwMode="auto">
          <a:xfrm>
            <a:off x="4263971" y="5299547"/>
            <a:ext cx="374814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b="0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Význam </a:t>
            </a:r>
            <a:r>
              <a:rPr lang="cs-CZ" altLang="cs-CZ" b="0" i="1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h</a:t>
            </a:r>
          </a:p>
          <a:p>
            <a:pPr>
              <a:buFontTx/>
              <a:buChar char="•"/>
            </a:pP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elementární kvantum momentu hybnosti</a:t>
            </a:r>
          </a:p>
          <a:p>
            <a:pPr>
              <a:buFontTx/>
              <a:buChar char="•"/>
            </a:pP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základní pixel rozmazání fázového prostoru</a:t>
            </a:r>
          </a:p>
          <a:p>
            <a:pPr>
              <a:buFontTx/>
              <a:buChar char="•"/>
            </a:pP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vystupuje v zákonech mikrosvěta</a:t>
            </a:r>
          </a:p>
          <a:p>
            <a:pPr>
              <a:buFontTx/>
              <a:buChar char="•"/>
            </a:pP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nekomutující svět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03" y="530354"/>
            <a:ext cx="2075253" cy="2897373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03" y="3839177"/>
            <a:ext cx="2089412" cy="269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5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ChangeArrowheads="1"/>
          </p:cNvSpPr>
          <p:nvPr/>
        </p:nvSpPr>
        <p:spPr bwMode="auto">
          <a:xfrm>
            <a:off x="0" y="42075"/>
            <a:ext cx="8839200" cy="4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Měření Planckovy konstanty</a:t>
            </a:r>
          </a:p>
        </p:txBody>
      </p:sp>
      <p:graphicFrame>
        <p:nvGraphicFramePr>
          <p:cNvPr id="3143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305618"/>
              </p:ext>
            </p:extLst>
          </p:nvPr>
        </p:nvGraphicFramePr>
        <p:xfrm>
          <a:off x="3076512" y="1836892"/>
          <a:ext cx="5762688" cy="2413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5" name="CorelDRAW" r:id="rId3" imgW="5571112" imgH="2333183" progId="CorelDRAW.Graphic.12">
                  <p:embed/>
                </p:oleObj>
              </mc:Choice>
              <mc:Fallback>
                <p:oleObj name="CorelDRAW" r:id="rId3" imgW="5571112" imgH="2333183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6512" y="1836892"/>
                        <a:ext cx="5762688" cy="24136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374" name="Text Box 6"/>
          <p:cNvSpPr txBox="1">
            <a:spLocks noChangeArrowheads="1"/>
          </p:cNvSpPr>
          <p:nvPr/>
        </p:nvSpPr>
        <p:spPr bwMode="auto">
          <a:xfrm>
            <a:off x="2545763" y="5881871"/>
            <a:ext cx="115768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Robert</a:t>
            </a:r>
          </a:p>
          <a:p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Andrews</a:t>
            </a:r>
            <a:endParaRPr lang="cs-CZ" altLang="cs-CZ" b="0" dirty="0" smtClean="0">
              <a:solidFill>
                <a:schemeClr val="tx2"/>
              </a:solidFill>
              <a:latin typeface="+mn-lt"/>
            </a:endParaRPr>
          </a:p>
          <a:p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Millikan</a:t>
            </a:r>
            <a:endParaRPr lang="cs-CZ" altLang="cs-CZ" b="0" dirty="0" smtClean="0">
              <a:solidFill>
                <a:schemeClr val="tx2"/>
              </a:solidFill>
              <a:latin typeface="+mn-lt"/>
            </a:endParaRP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(1868-1953)</a:t>
            </a:r>
          </a:p>
        </p:txBody>
      </p:sp>
      <p:sp>
        <p:nvSpPr>
          <p:cNvPr id="314376" name="Text Box 8"/>
          <p:cNvSpPr txBox="1">
            <a:spLocks noChangeArrowheads="1"/>
          </p:cNvSpPr>
          <p:nvPr/>
        </p:nvSpPr>
        <p:spPr bwMode="auto">
          <a:xfrm>
            <a:off x="4895551" y="5809561"/>
            <a:ext cx="279114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náboj </a:t>
            </a:r>
            <a:r>
              <a:rPr lang="cs-CZ" altLang="cs-CZ" b="0" dirty="0">
                <a:solidFill>
                  <a:schemeClr val="tx2"/>
                </a:solidFill>
                <a:latin typeface="+mn-lt"/>
              </a:rPr>
              <a:t>elektronu: 1909</a:t>
            </a: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Planckova konstanta: 1913-1916</a:t>
            </a: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přesnost: 0,5 </a:t>
            </a:r>
            <a:r>
              <a:rPr lang="en-US" altLang="cs-CZ" b="0" dirty="0" smtClean="0">
                <a:solidFill>
                  <a:schemeClr val="tx2"/>
                </a:solidFill>
                <a:latin typeface="+mn-lt"/>
              </a:rPr>
              <a:t>%</a:t>
            </a:r>
            <a:endParaRPr lang="cs-CZ" altLang="cs-CZ" b="0" dirty="0" smtClean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4" y="534314"/>
            <a:ext cx="2474941" cy="3123139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777059"/>
            <a:ext cx="2511355" cy="308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36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ChangeArrowheads="1"/>
          </p:cNvSpPr>
          <p:nvPr/>
        </p:nvSpPr>
        <p:spPr bwMode="auto">
          <a:xfrm>
            <a:off x="0" y="42075"/>
            <a:ext cx="8839200" cy="4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Měření Planckovy konstanty</a:t>
            </a:r>
          </a:p>
        </p:txBody>
      </p:sp>
      <p:pic>
        <p:nvPicPr>
          <p:cNvPr id="314373" name="Picture 5" descr="ni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756"/>
            <a:ext cx="5462123" cy="583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4375" name="Text Box 7"/>
          <p:cNvSpPr txBox="1">
            <a:spLocks noChangeArrowheads="1"/>
          </p:cNvSpPr>
          <p:nvPr/>
        </p:nvSpPr>
        <p:spPr bwMode="auto">
          <a:xfrm>
            <a:off x="5522092" y="6170117"/>
            <a:ext cx="35230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NIST, Edwin 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Williams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, David 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Newell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, 2001</a:t>
            </a: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výška zařízení 4 m, chlazení na 4 K  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5907808" y="857756"/>
            <a:ext cx="2635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cs-CZ" b="0" i="1" dirty="0" smtClean="0">
                <a:solidFill>
                  <a:schemeClr val="tx2"/>
                </a:solidFill>
                <a:latin typeface="+mn-lt"/>
              </a:rPr>
              <a:t>h</a:t>
            </a:r>
            <a:r>
              <a:rPr lang="cs-CZ" b="0" dirty="0" smtClean="0">
                <a:solidFill>
                  <a:schemeClr val="tx2"/>
                </a:solidFill>
                <a:latin typeface="+mn-lt"/>
              </a:rPr>
              <a:t> = 6.626070040(81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)×10</a:t>
            </a:r>
            <a:r>
              <a:rPr lang="cs-CZ" b="0" baseline="30000" dirty="0">
                <a:solidFill>
                  <a:schemeClr val="tx2"/>
                </a:solidFill>
                <a:latin typeface="+mn-lt"/>
              </a:rPr>
              <a:t>−</a:t>
            </a:r>
            <a:r>
              <a:rPr lang="cs-CZ" b="0" baseline="30000" dirty="0" smtClean="0">
                <a:solidFill>
                  <a:schemeClr val="tx2"/>
                </a:solidFill>
                <a:latin typeface="+mn-lt"/>
              </a:rPr>
              <a:t>34</a:t>
            </a:r>
            <a:r>
              <a:rPr lang="cs-CZ" b="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cs-CZ" b="0" dirty="0" err="1" smtClean="0">
                <a:solidFill>
                  <a:schemeClr val="tx2"/>
                </a:solidFill>
                <a:latin typeface="+mn-lt"/>
              </a:rPr>
              <a:t>Js</a:t>
            </a:r>
            <a:endParaRPr lang="cs-CZ" b="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425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80897" y="1205715"/>
            <a:ext cx="4176712" cy="439344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 algn="l">
              <a:lnSpc>
                <a:spcPct val="130000"/>
              </a:lnSpc>
            </a:pPr>
            <a:r>
              <a:rPr lang="cs-CZ" sz="2400" b="0" dirty="0" smtClean="0"/>
              <a:t>‒</a:t>
            </a:r>
            <a:r>
              <a:rPr lang="cs-CZ" sz="2400" dirty="0" smtClean="0"/>
              <a:t> o rychlosti světla</a:t>
            </a:r>
            <a:br>
              <a:rPr lang="cs-CZ" sz="240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o gravitační konstantě</a:t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o Planckově konstantě</a:t>
            </a:r>
            <a:br>
              <a:rPr lang="cs-CZ" sz="2400" dirty="0" smtClean="0"/>
            </a:br>
            <a:r>
              <a:rPr lang="cs-CZ" sz="2400" b="0" dirty="0">
                <a:solidFill>
                  <a:srgbClr val="FF0000"/>
                </a:solidFill>
              </a:rPr>
              <a:t>‒ </a:t>
            </a:r>
            <a:r>
              <a:rPr lang="cs-CZ" sz="2400" dirty="0">
                <a:solidFill>
                  <a:srgbClr val="FF0000"/>
                </a:solidFill>
              </a:rPr>
              <a:t>Planckovy škály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metr</a:t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kilogram, sekunda</a:t>
            </a:r>
            <a:br>
              <a:rPr lang="cs-CZ" sz="2400" dirty="0" smtClean="0"/>
            </a:br>
            <a:r>
              <a:rPr lang="cs-CZ" sz="2400" b="0" dirty="0"/>
              <a:t>‒ </a:t>
            </a:r>
            <a:r>
              <a:rPr lang="cs-CZ" sz="2400" dirty="0"/>
              <a:t>ampér, kelvin, mol, kandela</a:t>
            </a:r>
            <a:r>
              <a:rPr lang="cs-CZ" sz="2400" b="0" dirty="0" smtClean="0"/>
              <a:t/>
            </a:r>
            <a:br>
              <a:rPr lang="cs-CZ" sz="2400" b="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nový návrh</a:t>
            </a:r>
            <a:br>
              <a:rPr lang="cs-CZ" sz="2400" dirty="0" smtClean="0"/>
            </a:br>
            <a:r>
              <a:rPr lang="cs-CZ" sz="2400" dirty="0" smtClean="0"/>
              <a:t/>
            </a:r>
            <a:br>
              <a:rPr lang="cs-CZ" sz="2400" dirty="0" smtClean="0"/>
            </a:br>
            <a:endParaRPr lang="cs-CZ" sz="240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62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ChangeArrowheads="1"/>
          </p:cNvSpPr>
          <p:nvPr/>
        </p:nvSpPr>
        <p:spPr bwMode="auto">
          <a:xfrm>
            <a:off x="0" y="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Planckovy škály</a:t>
            </a:r>
          </a:p>
        </p:txBody>
      </p:sp>
      <p:graphicFrame>
        <p:nvGraphicFramePr>
          <p:cNvPr id="3082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976203"/>
              </p:ext>
            </p:extLst>
          </p:nvPr>
        </p:nvGraphicFramePr>
        <p:xfrm>
          <a:off x="5250832" y="557100"/>
          <a:ext cx="3365500" cy="408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8" name="Equation" r:id="rId3" imgW="1549080" imgH="1879560" progId="Equation.DSMT4">
                  <p:embed/>
                </p:oleObj>
              </mc:Choice>
              <mc:Fallback>
                <p:oleObj name="Equation" r:id="rId3" imgW="1549080" imgH="1879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0832" y="557100"/>
                        <a:ext cx="3365500" cy="40830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32" name="Object 8"/>
          <p:cNvGraphicFramePr>
            <a:graphicFrameLocks noChangeAspect="1"/>
          </p:cNvGraphicFramePr>
          <p:nvPr/>
        </p:nvGraphicFramePr>
        <p:xfrm>
          <a:off x="219075" y="5095875"/>
          <a:ext cx="8605838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9" name="CorelDRAW" r:id="rId5" imgW="8605565" imgH="1593982" progId="CorelDRAW.Graphic.12">
                  <p:embed/>
                </p:oleObj>
              </mc:Choice>
              <mc:Fallback>
                <p:oleObj name="CorelDRAW" r:id="rId5" imgW="8605565" imgH="1593982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" y="5095875"/>
                        <a:ext cx="8605838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61" y="769397"/>
            <a:ext cx="4783503" cy="409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62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ChangeArrowheads="1"/>
          </p:cNvSpPr>
          <p:nvPr/>
        </p:nvSpPr>
        <p:spPr bwMode="auto">
          <a:xfrm>
            <a:off x="0" y="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Planckovy škály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92306"/>
            <a:ext cx="9165835" cy="566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8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88474" y="1479177"/>
            <a:ext cx="4176712" cy="4765437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 algn="l">
              <a:lnSpc>
                <a:spcPct val="130000"/>
              </a:lnSpc>
            </a:pPr>
            <a:r>
              <a:rPr lang="cs-CZ" sz="2400" b="0" dirty="0" smtClean="0"/>
              <a:t>‒</a:t>
            </a:r>
            <a:r>
              <a:rPr lang="cs-CZ" sz="2400" dirty="0" smtClean="0"/>
              <a:t> o rychlosti světla</a:t>
            </a:r>
            <a:br>
              <a:rPr lang="cs-CZ" sz="240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o gravitační konstantě</a:t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o Planckově konstantě</a:t>
            </a:r>
            <a:br>
              <a:rPr lang="cs-CZ" sz="2400" dirty="0" smtClean="0"/>
            </a:br>
            <a:r>
              <a:rPr lang="cs-CZ" sz="2400" b="0" dirty="0"/>
              <a:t>‒ </a:t>
            </a:r>
            <a:r>
              <a:rPr lang="cs-CZ" sz="2400" dirty="0"/>
              <a:t>Planckovy škály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b="0" dirty="0">
                <a:solidFill>
                  <a:srgbClr val="FF0000"/>
                </a:solidFill>
              </a:rPr>
              <a:t>‒</a:t>
            </a:r>
            <a:r>
              <a:rPr lang="cs-CZ" sz="24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  <a:r>
              <a:rPr lang="cs-CZ" sz="2400" dirty="0" smtClean="0">
                <a:solidFill>
                  <a:srgbClr val="FF0000"/>
                </a:solidFill>
              </a:rPr>
              <a:t>metr</a:t>
            </a:r>
            <a:br>
              <a:rPr lang="cs-CZ" sz="2400" dirty="0" smtClean="0">
                <a:solidFill>
                  <a:srgbClr val="FF0000"/>
                </a:solidFill>
              </a:rPr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kilogram, sekunda</a:t>
            </a:r>
            <a:br>
              <a:rPr lang="cs-CZ" sz="2400" dirty="0" smtClean="0"/>
            </a:br>
            <a:r>
              <a:rPr lang="cs-CZ" sz="2400" b="0" dirty="0"/>
              <a:t>‒ </a:t>
            </a:r>
            <a:r>
              <a:rPr lang="cs-CZ" sz="2400" dirty="0"/>
              <a:t>ampér, kelvin, mol, kandela</a:t>
            </a:r>
            <a:r>
              <a:rPr lang="cs-CZ" sz="2400" b="0" dirty="0" smtClean="0"/>
              <a:t/>
            </a:r>
            <a:br>
              <a:rPr lang="cs-CZ" sz="2400" b="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nový návrh</a:t>
            </a:r>
            <a:br>
              <a:rPr lang="cs-CZ" sz="2400" dirty="0" smtClean="0"/>
            </a:br>
            <a:r>
              <a:rPr lang="cs-CZ" sz="2400" dirty="0" smtClean="0"/>
              <a:t/>
            </a:r>
            <a:br>
              <a:rPr lang="cs-CZ" sz="2400" dirty="0" smtClean="0"/>
            </a:br>
            <a:endParaRPr lang="cs-CZ" sz="240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3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58659" cy="6858000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95473" y="3819089"/>
            <a:ext cx="8367713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cs-CZ" altLang="cs-CZ" b="0" dirty="0" smtClean="0">
                <a:solidFill>
                  <a:schemeClr val="bg1"/>
                </a:solidFill>
                <a:latin typeface="+mn-lt"/>
              </a:rPr>
              <a:t>BIPM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 – 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Bureau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International des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Poids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et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Mesures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; International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Bureau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of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Weights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and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Measures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; </a:t>
            </a:r>
            <a:r>
              <a:rPr lang="cs-CZ" altLang="cs-CZ" b="0" dirty="0">
                <a:solidFill>
                  <a:srgbClr val="FFFF00"/>
                </a:solidFill>
                <a:latin typeface="+mn-lt"/>
              </a:rPr>
              <a:t>Mezinárodní úřad měr a vah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. Úřad má sídlo v 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Sevres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v blízkosti Paříže. Založen byl v roce 1875 a jeho hlavním úkolem je zajistit jednotný celosvětový systém měr a vah. Prováděcí práva má výbor CIPM.</a:t>
            </a:r>
          </a:p>
          <a:p>
            <a:endParaRPr lang="cs-CZ" altLang="cs-CZ" b="0" dirty="0">
              <a:solidFill>
                <a:schemeClr val="bg1"/>
              </a:solidFill>
              <a:latin typeface="+mn-lt"/>
            </a:endParaRPr>
          </a:p>
          <a:p>
            <a:r>
              <a:rPr lang="cs-CZ" altLang="cs-CZ" b="0" dirty="0">
                <a:solidFill>
                  <a:schemeClr val="bg1"/>
                </a:solidFill>
                <a:latin typeface="+mn-lt"/>
              </a:rPr>
              <a:t>CGPM – 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Conférence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Générale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des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Poids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et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Mesures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; General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Conference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on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Weights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and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Measures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; </a:t>
            </a:r>
            <a:r>
              <a:rPr lang="cs-CZ" altLang="cs-CZ" b="0" dirty="0">
                <a:solidFill>
                  <a:srgbClr val="FFFF00"/>
                </a:solidFill>
                <a:latin typeface="+mn-lt"/>
              </a:rPr>
              <a:t>Všeobecná konference o mírách a váhách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. Konference svolávaná za účelem řešení problematiky definice základních jednotek SI.</a:t>
            </a:r>
          </a:p>
          <a:p>
            <a:endParaRPr lang="cs-CZ" altLang="cs-CZ" b="0" dirty="0">
              <a:solidFill>
                <a:schemeClr val="bg1"/>
              </a:solidFill>
              <a:latin typeface="+mn-lt"/>
            </a:endParaRPr>
          </a:p>
          <a:p>
            <a:r>
              <a:rPr lang="cs-CZ" altLang="cs-CZ" b="0" dirty="0">
                <a:solidFill>
                  <a:schemeClr val="bg1"/>
                </a:solidFill>
                <a:latin typeface="+mn-lt"/>
              </a:rPr>
              <a:t>CIPM – 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Comité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International des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Poids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et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Mesures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; International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Committee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for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Weights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and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Measures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; </a:t>
            </a:r>
            <a:r>
              <a:rPr lang="cs-CZ" altLang="cs-CZ" b="0" dirty="0">
                <a:solidFill>
                  <a:srgbClr val="FFFF00"/>
                </a:solidFill>
                <a:latin typeface="+mn-lt"/>
              </a:rPr>
              <a:t>Mezinárodní výbor pro míry a váhy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.</a:t>
            </a:r>
          </a:p>
          <a:p>
            <a:endParaRPr lang="cs-CZ" altLang="cs-CZ" b="0" dirty="0">
              <a:solidFill>
                <a:schemeClr val="bg1"/>
              </a:solidFill>
              <a:latin typeface="+mn-lt"/>
            </a:endParaRPr>
          </a:p>
          <a:p>
            <a:r>
              <a:rPr lang="cs-CZ" altLang="cs-CZ" b="0" dirty="0">
                <a:solidFill>
                  <a:schemeClr val="bg1"/>
                </a:solidFill>
                <a:latin typeface="+mn-lt"/>
              </a:rPr>
              <a:t>NIST – 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National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Institute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for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cs-CZ" altLang="cs-CZ" b="0" dirty="0" err="1">
                <a:solidFill>
                  <a:schemeClr val="bg1"/>
                </a:solidFill>
                <a:latin typeface="+mn-lt"/>
              </a:rPr>
              <a:t>Standards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 and Technology. </a:t>
            </a:r>
            <a:r>
              <a:rPr lang="cs-CZ" altLang="cs-CZ" b="0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cs-CZ" altLang="cs-CZ" b="0" dirty="0" smtClean="0">
                <a:solidFill>
                  <a:schemeClr val="bg1"/>
                </a:solidFill>
                <a:latin typeface="+mn-lt"/>
              </a:rPr>
            </a:br>
            <a:r>
              <a:rPr lang="cs-CZ" altLang="cs-CZ" b="0" dirty="0" smtClean="0">
                <a:solidFill>
                  <a:srgbClr val="FFFF00"/>
                </a:solidFill>
                <a:latin typeface="+mn-lt"/>
              </a:rPr>
              <a:t>Americký úřad </a:t>
            </a:r>
            <a:r>
              <a:rPr lang="cs-CZ" altLang="cs-CZ" b="0" dirty="0">
                <a:solidFill>
                  <a:srgbClr val="FFFF00"/>
                </a:solidFill>
                <a:latin typeface="+mn-lt"/>
              </a:rPr>
              <a:t>pro standardy a technologie</a:t>
            </a:r>
            <a:r>
              <a:rPr lang="cs-CZ" altLang="cs-CZ" b="0" dirty="0">
                <a:solidFill>
                  <a:schemeClr val="bg1"/>
                </a:solidFill>
                <a:latin typeface="+mn-lt"/>
              </a:rPr>
              <a:t>. Založen byl v roce 1901.</a:t>
            </a:r>
          </a:p>
        </p:txBody>
      </p:sp>
    </p:spTree>
    <p:extLst>
      <p:ext uri="{BB962C8B-B14F-4D97-AF65-F5344CB8AC3E}">
        <p14:creationId xmlns:p14="http://schemas.microsoft.com/office/powerpoint/2010/main" val="30508212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ChangeArrowheads="1"/>
          </p:cNvSpPr>
          <p:nvPr/>
        </p:nvSpPr>
        <p:spPr bwMode="auto">
          <a:xfrm>
            <a:off x="0" y="0"/>
            <a:ext cx="88392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Jak vznikl metr?</a:t>
            </a:r>
          </a:p>
        </p:txBody>
      </p:sp>
      <p:sp>
        <p:nvSpPr>
          <p:cNvPr id="317443" name="Rectangle 3"/>
          <p:cNvSpPr>
            <a:spLocks noChangeArrowheads="1"/>
          </p:cNvSpPr>
          <p:nvPr/>
        </p:nvSpPr>
        <p:spPr bwMode="auto">
          <a:xfrm>
            <a:off x="1312863" y="1952625"/>
            <a:ext cx="3894137" cy="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pic>
        <p:nvPicPr>
          <p:cNvPr id="317445" name="Picture 5" descr="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711200"/>
            <a:ext cx="365760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47" name="Text Box 7"/>
          <p:cNvSpPr txBox="1">
            <a:spLocks noChangeArrowheads="1"/>
          </p:cNvSpPr>
          <p:nvPr/>
        </p:nvSpPr>
        <p:spPr bwMode="auto">
          <a:xfrm>
            <a:off x="114144" y="4895458"/>
            <a:ext cx="590418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1790 – sekundové kyvadlo (Jean 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Picard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, Ole 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Roemer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)</a:t>
            </a: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1791 </a:t>
            </a:r>
            <a:r>
              <a:rPr lang="cs-CZ" altLang="cs-CZ" b="0" dirty="0">
                <a:solidFill>
                  <a:schemeClr val="tx2"/>
                </a:solidFill>
                <a:latin typeface="+mn-lt"/>
              </a:rPr>
              <a:t>–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pomocí poledníku (Joseph 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Lagrange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, 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Pierre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Laplace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)</a:t>
            </a: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1792 </a:t>
            </a:r>
            <a:r>
              <a:rPr lang="cs-CZ" altLang="cs-CZ" b="0" dirty="0">
                <a:solidFill>
                  <a:schemeClr val="tx2"/>
                </a:solidFill>
                <a:latin typeface="+mn-lt"/>
              </a:rPr>
              <a:t>–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počátek měření J.B.J. 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Delambre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cs-CZ" b="0" dirty="0" smtClean="0">
                <a:solidFill>
                  <a:schemeClr val="tx2"/>
                </a:solidFill>
                <a:latin typeface="+mn-lt"/>
              </a:rPr>
              <a:t>&amp;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en-US" altLang="cs-CZ" b="0" dirty="0" smtClean="0">
                <a:solidFill>
                  <a:schemeClr val="tx2"/>
                </a:solidFill>
                <a:latin typeface="+mn-lt"/>
              </a:rPr>
              <a:t>P.F.A. M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é</a:t>
            </a:r>
            <a:r>
              <a:rPr lang="en-US" altLang="cs-CZ" b="0" dirty="0" err="1" smtClean="0">
                <a:solidFill>
                  <a:schemeClr val="tx2"/>
                </a:solidFill>
                <a:latin typeface="+mn-lt"/>
              </a:rPr>
              <a:t>chanin</a:t>
            </a:r>
            <a:endParaRPr lang="cs-CZ" altLang="cs-CZ" b="0" dirty="0" smtClean="0">
              <a:solidFill>
                <a:schemeClr val="tx2"/>
              </a:solidFill>
              <a:latin typeface="+mn-lt"/>
            </a:endParaRP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1795 – odlévání provizorních platinových metrů</a:t>
            </a: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1798 </a:t>
            </a:r>
            <a:r>
              <a:rPr lang="cs-CZ" altLang="cs-CZ" b="0" dirty="0">
                <a:solidFill>
                  <a:schemeClr val="tx2"/>
                </a:solidFill>
                <a:latin typeface="+mn-lt"/>
              </a:rPr>
              <a:t>– 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dokončeno 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měření</a:t>
            </a: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1799 </a:t>
            </a:r>
            <a:r>
              <a:rPr lang="cs-CZ" altLang="cs-CZ" b="0" dirty="0">
                <a:solidFill>
                  <a:schemeClr val="tx2"/>
                </a:solidFill>
                <a:latin typeface="+mn-lt"/>
              </a:rPr>
              <a:t>– 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Metre 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des 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Archives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(nejlepší provizorní metr)</a:t>
            </a: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1837 </a:t>
            </a:r>
            <a:r>
              <a:rPr lang="cs-CZ" altLang="cs-CZ" b="0" dirty="0">
                <a:solidFill>
                  <a:schemeClr val="tx2"/>
                </a:solidFill>
                <a:latin typeface="+mn-lt"/>
              </a:rPr>
              <a:t>– 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Friedrich 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Bessel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: neuvažovalo se zploštění Země, chyba 0,2 mm</a:t>
            </a: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1875 </a:t>
            </a:r>
            <a:r>
              <a:rPr lang="cs-CZ" altLang="cs-CZ" b="0" dirty="0">
                <a:solidFill>
                  <a:schemeClr val="tx2"/>
                </a:solidFill>
                <a:latin typeface="+mn-lt"/>
              </a:rPr>
              <a:t>– 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založen 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BIPM, 18 zemí podepisuje Dohodu o metru</a:t>
            </a:r>
          </a:p>
        </p:txBody>
      </p:sp>
      <p:sp>
        <p:nvSpPr>
          <p:cNvPr id="317448" name="Text Box 8"/>
          <p:cNvSpPr txBox="1">
            <a:spLocks noChangeArrowheads="1"/>
          </p:cNvSpPr>
          <p:nvPr/>
        </p:nvSpPr>
        <p:spPr bwMode="auto">
          <a:xfrm>
            <a:off x="6430192" y="4776788"/>
            <a:ext cx="19351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Dunkirk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(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Delambre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)</a:t>
            </a:r>
          </a:p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Barcelona (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Méchanin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5015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42" name="Rectangle 38"/>
          <p:cNvSpPr>
            <a:spLocks noChangeArrowheads="1"/>
          </p:cNvSpPr>
          <p:nvPr/>
        </p:nvSpPr>
        <p:spPr bwMode="auto">
          <a:xfrm>
            <a:off x="1312863" y="1952625"/>
            <a:ext cx="3894137" cy="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pic>
        <p:nvPicPr>
          <p:cNvPr id="303191" name="Picture 87" descr="alloy18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303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6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lnSpc>
                <a:spcPct val="70000"/>
              </a:lnSpc>
            </a:pPr>
            <a:r>
              <a:rPr lang="cs-CZ" altLang="cs-CZ" sz="2800" dirty="0" smtClean="0">
                <a:solidFill>
                  <a:schemeClr val="accent3"/>
                </a:solidFill>
                <a:latin typeface="Arial Narrow" panose="020B0606020202030204" pitchFamily="34" charset="0"/>
              </a:rPr>
              <a:t>Odlévání metru</a:t>
            </a:r>
          </a:p>
        </p:txBody>
      </p:sp>
    </p:spTree>
    <p:extLst>
      <p:ext uri="{BB962C8B-B14F-4D97-AF65-F5344CB8AC3E}">
        <p14:creationId xmlns:p14="http://schemas.microsoft.com/office/powerpoint/2010/main" val="349266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ChangeArrowheads="1"/>
          </p:cNvSpPr>
          <p:nvPr/>
        </p:nvSpPr>
        <p:spPr bwMode="auto">
          <a:xfrm>
            <a:off x="0" y="0"/>
            <a:ext cx="88392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Vývoj definice metru</a:t>
            </a:r>
          </a:p>
        </p:txBody>
      </p:sp>
      <p:sp>
        <p:nvSpPr>
          <p:cNvPr id="316419" name="Rectangle 3"/>
          <p:cNvSpPr>
            <a:spLocks noChangeArrowheads="1"/>
          </p:cNvSpPr>
          <p:nvPr/>
        </p:nvSpPr>
        <p:spPr bwMode="auto">
          <a:xfrm>
            <a:off x="1312863" y="1952625"/>
            <a:ext cx="3894137" cy="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graphicFrame>
        <p:nvGraphicFramePr>
          <p:cNvPr id="316453" name="Group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772577"/>
              </p:ext>
            </p:extLst>
          </p:nvPr>
        </p:nvGraphicFramePr>
        <p:xfrm>
          <a:off x="151850" y="998372"/>
          <a:ext cx="5055150" cy="3841751"/>
        </p:xfrm>
        <a:graphic>
          <a:graphicData uri="http://schemas.openxmlformats.org/drawingml/2006/table">
            <a:tbl>
              <a:tblPr/>
              <a:tblGrid>
                <a:gridCol w="895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9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6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1799</a:t>
                      </a:r>
                      <a:endParaRPr kumimoji="1" lang="en-US" alt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provizorních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platinových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metrů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byl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vybrán</a:t>
                      </a:r>
                      <a:r>
                        <a:rPr kumimoji="1" lang="en-US" altLang="cs-CZ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Mètre</a:t>
                      </a:r>
                      <a:r>
                        <a:rPr kumimoji="1" lang="en-US" altLang="cs-CZ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des Archives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prototyp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metru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odvozený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z 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délky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zemského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kvadrantu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kumimoji="1" lang="en-US" altLang="cs-CZ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5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1889</a:t>
                      </a:r>
                      <a:endParaRPr kumimoji="1" lang="en-US" altLang="cs-CZ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Byl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schválen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nový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prototyp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ze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slitiny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platiny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 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iridia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odvozen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od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skutečné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velikosti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Mètre</a:t>
                      </a:r>
                      <a:r>
                        <a:rPr kumimoji="1" lang="en-US" altLang="cs-CZ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des Archives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kumimoji="1" lang="en-US" altLang="cs-CZ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1960</a:t>
                      </a:r>
                      <a:endParaRPr kumimoji="1" lang="en-US" altLang="cs-CZ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Metr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definován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jako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1 650 763</a:t>
                      </a:r>
                      <a:r>
                        <a:rPr kumimoji="1" lang="cs-CZ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73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násobek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vlnové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délky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oranžovo-červené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čáry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kryptonu</a:t>
                      </a:r>
                      <a:r>
                        <a:rPr kumimoji="1" lang="cs-CZ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kumimoji="1" lang="en-US" altLang="cs-CZ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1983</a:t>
                      </a:r>
                      <a:endParaRPr kumimoji="1" lang="en-US" alt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Metr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definován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jako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dráha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kterou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světlo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proběhne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za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1/299 792 458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zlomek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sekundy</a:t>
                      </a:r>
                      <a:r>
                        <a:rPr kumimoji="1" lang="en-US" altLang="cs-CZ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kumimoji="1" lang="en-US" altLang="cs-CZ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2018</a:t>
                      </a:r>
                      <a:endParaRPr kumimoji="1" lang="en-US" altLang="cs-CZ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cs-CZ" altLang="cs-CZ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???</a:t>
                      </a:r>
                      <a:endParaRPr kumimoji="1" lang="en-US" altLang="cs-CZ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Picture 4" descr="bi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511" y="3892990"/>
            <a:ext cx="3704489" cy="2965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684" y="998372"/>
            <a:ext cx="3733316" cy="2780484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8389397" y="6550223"/>
            <a:ext cx="553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 smtClean="0">
                <a:solidFill>
                  <a:schemeClr val="accent1"/>
                </a:solidFill>
                <a:latin typeface="+mj-lt"/>
              </a:rPr>
              <a:t>BIPM</a:t>
            </a:r>
            <a:endParaRPr lang="cs-CZ" b="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801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80897" y="1205715"/>
            <a:ext cx="4176712" cy="439344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 algn="l">
              <a:lnSpc>
                <a:spcPct val="130000"/>
              </a:lnSpc>
            </a:pPr>
            <a:r>
              <a:rPr lang="cs-CZ" sz="2400" b="0" dirty="0" smtClean="0"/>
              <a:t>‒</a:t>
            </a:r>
            <a:r>
              <a:rPr lang="cs-CZ" sz="2400" dirty="0" smtClean="0"/>
              <a:t> o rychlosti světla</a:t>
            </a:r>
            <a:br>
              <a:rPr lang="cs-CZ" sz="240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o gravitační konstantě</a:t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o Planckově konstantě</a:t>
            </a:r>
            <a:br>
              <a:rPr lang="cs-CZ" sz="2400" dirty="0" smtClean="0"/>
            </a:br>
            <a:r>
              <a:rPr lang="cs-CZ" sz="2400" b="0" dirty="0"/>
              <a:t>‒ </a:t>
            </a:r>
            <a:r>
              <a:rPr lang="cs-CZ" sz="2400" dirty="0"/>
              <a:t>Planckovy škály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metr</a:t>
            </a:r>
            <a:r>
              <a:rPr lang="cs-CZ" sz="2400" dirty="0" smtClean="0">
                <a:solidFill>
                  <a:srgbClr val="FF0000"/>
                </a:solidFill>
              </a:rPr>
              <a:t/>
            </a:r>
            <a:br>
              <a:rPr lang="cs-CZ" sz="2400" dirty="0" smtClean="0">
                <a:solidFill>
                  <a:srgbClr val="FF0000"/>
                </a:solidFill>
              </a:rPr>
            </a:br>
            <a:r>
              <a:rPr lang="cs-CZ" sz="2400" b="0" dirty="0">
                <a:solidFill>
                  <a:srgbClr val="FF0000"/>
                </a:solidFill>
              </a:rPr>
              <a:t>‒</a:t>
            </a:r>
            <a:r>
              <a:rPr lang="cs-CZ" sz="24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  <a:r>
              <a:rPr lang="cs-CZ" sz="2400" dirty="0" smtClean="0">
                <a:solidFill>
                  <a:srgbClr val="FF0000"/>
                </a:solidFill>
              </a:rPr>
              <a:t>kilogram, sekunda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b="0" dirty="0"/>
              <a:t>‒ </a:t>
            </a:r>
            <a:r>
              <a:rPr lang="cs-CZ" sz="2400" dirty="0"/>
              <a:t>ampér, kelvin, mol, kandela</a:t>
            </a:r>
            <a:r>
              <a:rPr lang="cs-CZ" sz="2400" b="0" dirty="0" smtClean="0"/>
              <a:t/>
            </a:r>
            <a:br>
              <a:rPr lang="cs-CZ" sz="2400" b="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nový návrh</a:t>
            </a:r>
            <a:br>
              <a:rPr lang="cs-CZ" sz="2400" dirty="0" smtClean="0"/>
            </a:br>
            <a:r>
              <a:rPr lang="cs-CZ" sz="2400" dirty="0" smtClean="0"/>
              <a:t/>
            </a:r>
            <a:br>
              <a:rPr lang="cs-CZ" sz="2400" dirty="0" smtClean="0"/>
            </a:br>
            <a:endParaRPr lang="cs-CZ" sz="240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33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ChangeArrowheads="1"/>
          </p:cNvSpPr>
          <p:nvPr/>
        </p:nvSpPr>
        <p:spPr bwMode="auto">
          <a:xfrm>
            <a:off x="0" y="0"/>
            <a:ext cx="8839200" cy="62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 Kilogram a sekunda</a:t>
            </a:r>
          </a:p>
        </p:txBody>
      </p:sp>
      <p:sp>
        <p:nvSpPr>
          <p:cNvPr id="304131" name="Text Box 3"/>
          <p:cNvSpPr txBox="1">
            <a:spLocks noChangeArrowheads="1"/>
          </p:cNvSpPr>
          <p:nvPr/>
        </p:nvSpPr>
        <p:spPr bwMode="auto">
          <a:xfrm>
            <a:off x="99588" y="627064"/>
            <a:ext cx="380311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Konec 18. století: kilogram je hmotnost 1 litru vody. Při odlévání 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prototypu 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metru bylo také odlito 40 prototypů kilogramu. Jeden z nich byl v roce 1899 prohlášen na 1. CGPM za prototyp kilogramu. Je uložen v BIPM v </a:t>
            </a:r>
            <a:r>
              <a:rPr lang="cs-CZ" altLang="cs-CZ" b="0" dirty="0" err="1" smtClean="0">
                <a:solidFill>
                  <a:schemeClr val="tx2"/>
                </a:solidFill>
                <a:latin typeface="+mn-lt"/>
              </a:rPr>
              <a:t>Sevres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 u Paříže. </a:t>
            </a:r>
          </a:p>
        </p:txBody>
      </p:sp>
      <p:sp>
        <p:nvSpPr>
          <p:cNvPr id="304132" name="Rectangle 4"/>
          <p:cNvSpPr>
            <a:spLocks noChangeArrowheads="1"/>
          </p:cNvSpPr>
          <p:nvPr/>
        </p:nvSpPr>
        <p:spPr bwMode="auto">
          <a:xfrm>
            <a:off x="1312863" y="1998663"/>
            <a:ext cx="3894137" cy="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graphicFrame>
        <p:nvGraphicFramePr>
          <p:cNvPr id="304188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895413"/>
              </p:ext>
            </p:extLst>
          </p:nvPr>
        </p:nvGraphicFramePr>
        <p:xfrm>
          <a:off x="3902704" y="247270"/>
          <a:ext cx="5138389" cy="1978806"/>
        </p:xfrm>
        <a:graphic>
          <a:graphicData uri="http://schemas.openxmlformats.org/drawingml/2006/table">
            <a:tbl>
              <a:tblPr/>
              <a:tblGrid>
                <a:gridCol w="935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2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23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1889</a:t>
                      </a:r>
                      <a:endParaRPr kumimoji="1" lang="en-US" altLang="cs-CZ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Sekunda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cs-CZ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 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1/86 400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díl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středního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slunečního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dne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 Kilogram </a:t>
                      </a:r>
                      <a:r>
                        <a:rPr kumimoji="1" lang="cs-CZ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hmotnost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platino-iridiového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prototypu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uloženého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v 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Mezinárodním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úřadu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pro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míry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 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váhy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v Sevres u 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Paříže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kumimoji="1" lang="en-US" altLang="cs-CZ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7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1960</a:t>
                      </a:r>
                      <a:endParaRPr kumimoji="1" lang="en-US" altLang="cs-C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Sekunda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cs-CZ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určitý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zlomek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tropického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roku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kumimoji="1" lang="en-US" altLang="cs-CZ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1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1967</a:t>
                      </a:r>
                      <a:endParaRPr kumimoji="1" lang="en-US" altLang="cs-CZ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Sekunda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cs-CZ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doba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trvání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9 192 631 770 period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záření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které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odpovídá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přechodu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mezi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dvěma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hladinami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velmi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jemné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struktury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základního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stavu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atomu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cs-CZ" sz="1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cesia</a:t>
                      </a:r>
                      <a:r>
                        <a:rPr kumimoji="1" lang="en-US" altLang="cs-CZ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133.</a:t>
                      </a:r>
                      <a:endParaRPr kumimoji="1" lang="en-US" altLang="cs-CZ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3488"/>
            <a:ext cx="9140681" cy="4401783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704483" y="6237838"/>
            <a:ext cx="3522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0" dirty="0">
                <a:solidFill>
                  <a:schemeClr val="accent1"/>
                </a:solidFill>
                <a:latin typeface="+mn-lt"/>
              </a:rPr>
              <a:t> P</a:t>
            </a:r>
            <a:r>
              <a:rPr lang="cs-CZ" b="0" dirty="0" smtClean="0">
                <a:solidFill>
                  <a:schemeClr val="accent1"/>
                </a:solidFill>
                <a:latin typeface="+mn-lt"/>
              </a:rPr>
              <a:t>ři </a:t>
            </a:r>
            <a:r>
              <a:rPr lang="cs-CZ" b="0" dirty="0">
                <a:solidFill>
                  <a:schemeClr val="accent1"/>
                </a:solidFill>
                <a:latin typeface="+mn-lt"/>
              </a:rPr>
              <a:t>čistících procedurách ztratil etalon </a:t>
            </a:r>
            <a:r>
              <a:rPr lang="cs-CZ" b="0" dirty="0" smtClean="0">
                <a:solidFill>
                  <a:schemeClr val="accent1"/>
                </a:solidFill>
                <a:latin typeface="+mn-lt"/>
              </a:rPr>
              <a:t/>
            </a:r>
            <a:br>
              <a:rPr lang="cs-CZ" b="0" dirty="0" smtClean="0">
                <a:solidFill>
                  <a:schemeClr val="accent1"/>
                </a:solidFill>
                <a:latin typeface="+mn-lt"/>
              </a:rPr>
            </a:br>
            <a:r>
              <a:rPr lang="cs-CZ" b="0" dirty="0" smtClean="0">
                <a:solidFill>
                  <a:schemeClr val="accent1"/>
                </a:solidFill>
                <a:latin typeface="+mn-lt"/>
              </a:rPr>
              <a:t>za </a:t>
            </a:r>
            <a:r>
              <a:rPr lang="cs-CZ" b="0" dirty="0">
                <a:solidFill>
                  <a:schemeClr val="accent1"/>
                </a:solidFill>
                <a:latin typeface="+mn-lt"/>
              </a:rPr>
              <a:t>posledních sto let 50 </a:t>
            </a:r>
            <a:r>
              <a:rPr lang="el-GR" b="0" dirty="0">
                <a:solidFill>
                  <a:schemeClr val="accent1"/>
                </a:solidFill>
                <a:latin typeface="+mn-lt"/>
              </a:rPr>
              <a:t>μ</a:t>
            </a:r>
            <a:r>
              <a:rPr lang="cs-CZ" b="0" dirty="0">
                <a:solidFill>
                  <a:schemeClr val="accent1"/>
                </a:solidFill>
                <a:latin typeface="+mn-lt"/>
              </a:rPr>
              <a:t>g své </a:t>
            </a:r>
            <a:r>
              <a:rPr lang="cs-CZ" b="0" dirty="0" smtClean="0">
                <a:solidFill>
                  <a:schemeClr val="accent1"/>
                </a:solidFill>
                <a:latin typeface="+mn-lt"/>
              </a:rPr>
              <a:t>hmotnosti</a:t>
            </a:r>
            <a:endParaRPr lang="cs-CZ" b="0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882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80897" y="1205715"/>
            <a:ext cx="4176712" cy="439344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 algn="l">
              <a:lnSpc>
                <a:spcPct val="130000"/>
              </a:lnSpc>
            </a:pPr>
            <a:r>
              <a:rPr lang="cs-CZ" sz="2400" b="0" dirty="0" smtClean="0"/>
              <a:t>‒</a:t>
            </a:r>
            <a:r>
              <a:rPr lang="cs-CZ" sz="2400" dirty="0" smtClean="0"/>
              <a:t> o rychlosti světla</a:t>
            </a:r>
            <a:br>
              <a:rPr lang="cs-CZ" sz="240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o gravitační konstantě</a:t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o Planckově konstantě</a:t>
            </a:r>
            <a:br>
              <a:rPr lang="cs-CZ" sz="2400" dirty="0" smtClean="0"/>
            </a:br>
            <a:r>
              <a:rPr lang="cs-CZ" sz="2400" b="0" dirty="0"/>
              <a:t>‒ </a:t>
            </a:r>
            <a:r>
              <a:rPr lang="cs-CZ" sz="2400" dirty="0"/>
              <a:t>Planckovy škály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metr</a:t>
            </a:r>
            <a:r>
              <a:rPr lang="cs-CZ" sz="2400" dirty="0" smtClean="0">
                <a:solidFill>
                  <a:srgbClr val="FF0000"/>
                </a:solidFill>
              </a:rPr>
              <a:t/>
            </a:r>
            <a:br>
              <a:rPr lang="cs-CZ" sz="2400" dirty="0" smtClean="0">
                <a:solidFill>
                  <a:srgbClr val="FF0000"/>
                </a:solidFill>
              </a:rPr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kilogram, sekunda</a:t>
            </a:r>
            <a:br>
              <a:rPr lang="cs-CZ" sz="2400" dirty="0" smtClean="0"/>
            </a:br>
            <a:r>
              <a:rPr lang="cs-CZ" sz="2400" b="0" dirty="0">
                <a:solidFill>
                  <a:srgbClr val="FF0000"/>
                </a:solidFill>
              </a:rPr>
              <a:t>‒ </a:t>
            </a:r>
            <a:r>
              <a:rPr lang="cs-CZ" sz="2400" dirty="0">
                <a:solidFill>
                  <a:srgbClr val="FF0000"/>
                </a:solidFill>
              </a:rPr>
              <a:t>ampér, kelvin, mol, kandela</a:t>
            </a:r>
            <a:r>
              <a:rPr lang="cs-CZ" sz="2400" b="0" dirty="0" smtClean="0"/>
              <a:t/>
            </a:r>
            <a:br>
              <a:rPr lang="cs-CZ" sz="2400" b="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nový návrh</a:t>
            </a:r>
            <a:br>
              <a:rPr lang="cs-CZ" sz="2400" dirty="0" smtClean="0"/>
            </a:br>
            <a:r>
              <a:rPr lang="cs-CZ" sz="2400" dirty="0" smtClean="0"/>
              <a:t/>
            </a:r>
            <a:br>
              <a:rPr lang="cs-CZ" sz="2400" dirty="0" smtClean="0"/>
            </a:br>
            <a:endParaRPr lang="cs-CZ" sz="240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4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ChangeArrowheads="1"/>
          </p:cNvSpPr>
          <p:nvPr/>
        </p:nvSpPr>
        <p:spPr bwMode="auto">
          <a:xfrm>
            <a:off x="0" y="0"/>
            <a:ext cx="8839200" cy="62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 Ampér (X. CGMP, 1954)</a:t>
            </a:r>
          </a:p>
        </p:txBody>
      </p:sp>
      <p:sp>
        <p:nvSpPr>
          <p:cNvPr id="304131" name="Text Box 3"/>
          <p:cNvSpPr txBox="1">
            <a:spLocks noChangeArrowheads="1"/>
          </p:cNvSpPr>
          <p:nvPr/>
        </p:nvSpPr>
        <p:spPr bwMode="auto">
          <a:xfrm>
            <a:off x="4795369" y="267611"/>
            <a:ext cx="386528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dirty="0">
                <a:solidFill>
                  <a:schemeClr val="tx2"/>
                </a:solidFill>
                <a:latin typeface="+mn-lt"/>
              </a:rPr>
              <a:t>Ampér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je takový elektrický proud, který vyvolá mezi dvěma rovnoběžnými nekonečně dlouhými vodiči zanedbatelného průřezu umístěnými ve vzdálenosti 1 metr ve vakuu sílu rovnou 2×10</a:t>
            </a:r>
            <a:r>
              <a:rPr lang="cs-CZ" b="0" baseline="30000" dirty="0">
                <a:solidFill>
                  <a:schemeClr val="tx2"/>
                </a:solidFill>
                <a:latin typeface="+mn-lt"/>
              </a:rPr>
              <a:t>−7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 N na jeden metr délky.</a:t>
            </a:r>
            <a:endParaRPr lang="cs-CZ" altLang="cs-CZ" b="0" dirty="0" smtClean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04132" name="Rectangle 4"/>
          <p:cNvSpPr>
            <a:spLocks noChangeArrowheads="1"/>
          </p:cNvSpPr>
          <p:nvPr/>
        </p:nvSpPr>
        <p:spPr bwMode="auto">
          <a:xfrm>
            <a:off x="1312863" y="1998663"/>
            <a:ext cx="3894137" cy="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4894728" y="1798434"/>
            <a:ext cx="3666565" cy="20313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err="1" smtClean="0">
                <a:solidFill>
                  <a:schemeClr val="tx2"/>
                </a:solidFill>
                <a:latin typeface="+mj-lt"/>
              </a:rPr>
              <a:t>Josephsonův</a:t>
            </a:r>
            <a:r>
              <a:rPr lang="cs-CZ" dirty="0" smtClean="0">
                <a:solidFill>
                  <a:schemeClr val="tx2"/>
                </a:solidFill>
                <a:latin typeface="+mj-lt"/>
              </a:rPr>
              <a:t> jev: </a:t>
            </a:r>
            <a:r>
              <a:rPr lang="cs-CZ" b="0" dirty="0" smtClean="0">
                <a:solidFill>
                  <a:schemeClr val="tx2"/>
                </a:solidFill>
                <a:latin typeface="+mj-lt"/>
              </a:rPr>
              <a:t>dva 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supravodiče </a:t>
            </a:r>
            <a:r>
              <a:rPr lang="cs-CZ" b="0" dirty="0" smtClean="0">
                <a:solidFill>
                  <a:schemeClr val="tx2"/>
                </a:solidFill>
                <a:latin typeface="+mj-lt"/>
              </a:rPr>
              <a:t>jsou odděleny 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malou </a:t>
            </a:r>
            <a:r>
              <a:rPr lang="cs-CZ" b="0" dirty="0" smtClean="0">
                <a:solidFill>
                  <a:schemeClr val="tx2"/>
                </a:solidFill>
                <a:latin typeface="+mj-lt"/>
              </a:rPr>
              <a:t>mezerou. 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Pokud na spoj aplikujeme mikrovlnné záření frekvence </a:t>
            </a:r>
            <a:r>
              <a:rPr lang="cs-CZ" b="0" i="1" dirty="0">
                <a:solidFill>
                  <a:schemeClr val="tx2"/>
                </a:solidFill>
                <a:latin typeface="+mj-lt"/>
              </a:rPr>
              <a:t>f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, bude napětí na spoji </a:t>
            </a:r>
            <a:r>
              <a:rPr lang="cs-CZ" b="0" dirty="0" smtClean="0">
                <a:solidFill>
                  <a:schemeClr val="tx2"/>
                </a:solidFill>
                <a:latin typeface="+mj-lt"/>
              </a:rPr>
              <a:t>kvantováno:</a:t>
            </a:r>
          </a:p>
          <a:p>
            <a:endParaRPr lang="cs-CZ" b="0" i="1" dirty="0" smtClean="0">
              <a:solidFill>
                <a:schemeClr val="tx2"/>
              </a:solidFill>
              <a:latin typeface="+mj-lt"/>
            </a:endParaRPr>
          </a:p>
          <a:p>
            <a:r>
              <a:rPr lang="cs-CZ" b="0" i="1" dirty="0" smtClean="0">
                <a:solidFill>
                  <a:schemeClr val="tx2"/>
                </a:solidFill>
                <a:latin typeface="+mj-lt"/>
              </a:rPr>
              <a:t>U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 = </a:t>
            </a:r>
            <a:r>
              <a:rPr lang="cs-CZ" b="0" i="1" dirty="0">
                <a:solidFill>
                  <a:schemeClr val="tx2"/>
                </a:solidFill>
                <a:latin typeface="+mj-lt"/>
              </a:rPr>
              <a:t>n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 </a:t>
            </a:r>
            <a:r>
              <a:rPr lang="cs-CZ" b="0" i="1" dirty="0">
                <a:solidFill>
                  <a:schemeClr val="tx2"/>
                </a:solidFill>
                <a:latin typeface="+mj-lt"/>
              </a:rPr>
              <a:t>U</a:t>
            </a:r>
            <a:r>
              <a:rPr lang="cs-CZ" b="0" baseline="-25000" dirty="0">
                <a:solidFill>
                  <a:schemeClr val="tx2"/>
                </a:solidFill>
                <a:latin typeface="+mj-lt"/>
              </a:rPr>
              <a:t>0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cs-CZ" b="0" dirty="0" smtClean="0">
                <a:solidFill>
                  <a:schemeClr val="tx2"/>
                </a:solidFill>
                <a:latin typeface="+mj-lt"/>
              </a:rPr>
              <a:t>;      </a:t>
            </a:r>
            <a:r>
              <a:rPr lang="cs-CZ" b="0" i="1" dirty="0" smtClean="0">
                <a:solidFill>
                  <a:schemeClr val="tx2"/>
                </a:solidFill>
                <a:latin typeface="+mj-lt"/>
              </a:rPr>
              <a:t>U</a:t>
            </a:r>
            <a:r>
              <a:rPr lang="cs-CZ" b="0" baseline="-25000" dirty="0" smtClean="0">
                <a:solidFill>
                  <a:schemeClr val="tx2"/>
                </a:solidFill>
                <a:latin typeface="+mj-lt"/>
              </a:rPr>
              <a:t>0</a:t>
            </a:r>
            <a:r>
              <a:rPr lang="cs-CZ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= </a:t>
            </a:r>
            <a:r>
              <a:rPr lang="cs-CZ" b="0" i="1" dirty="0">
                <a:solidFill>
                  <a:schemeClr val="tx2"/>
                </a:solidFill>
                <a:latin typeface="+mj-lt"/>
              </a:rPr>
              <a:t>f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/</a:t>
            </a:r>
            <a:r>
              <a:rPr lang="cs-CZ" b="0" i="1" dirty="0">
                <a:solidFill>
                  <a:schemeClr val="tx2"/>
                </a:solidFill>
                <a:latin typeface="+mj-lt"/>
              </a:rPr>
              <a:t>K</a:t>
            </a:r>
            <a:r>
              <a:rPr lang="cs-CZ" b="0" baseline="-25000" dirty="0">
                <a:solidFill>
                  <a:schemeClr val="tx2"/>
                </a:solidFill>
                <a:latin typeface="+mj-lt"/>
              </a:rPr>
              <a:t>J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,    </a:t>
            </a:r>
            <a:r>
              <a:rPr lang="cs-CZ" b="0" i="1" dirty="0">
                <a:solidFill>
                  <a:schemeClr val="tx2"/>
                </a:solidFill>
                <a:latin typeface="+mj-lt"/>
              </a:rPr>
              <a:t>K</a:t>
            </a:r>
            <a:r>
              <a:rPr lang="cs-CZ" b="0" baseline="-25000" dirty="0">
                <a:solidFill>
                  <a:schemeClr val="tx2"/>
                </a:solidFill>
                <a:latin typeface="+mj-lt"/>
              </a:rPr>
              <a:t>J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 ≡ 2</a:t>
            </a:r>
            <a:r>
              <a:rPr lang="cs-CZ" b="0" i="1" dirty="0">
                <a:solidFill>
                  <a:schemeClr val="tx2"/>
                </a:solidFill>
                <a:latin typeface="+mj-lt"/>
              </a:rPr>
              <a:t>e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/</a:t>
            </a:r>
            <a:r>
              <a:rPr lang="cs-CZ" b="0" i="1" dirty="0">
                <a:solidFill>
                  <a:schemeClr val="tx2"/>
                </a:solidFill>
                <a:latin typeface="+mj-lt"/>
              </a:rPr>
              <a:t>h</a:t>
            </a:r>
            <a:r>
              <a:rPr lang="cs-CZ" b="0" dirty="0" smtClean="0">
                <a:solidFill>
                  <a:schemeClr val="tx2"/>
                </a:solidFill>
                <a:latin typeface="+mj-lt"/>
              </a:rPr>
              <a:t>,</a:t>
            </a:r>
          </a:p>
          <a:p>
            <a:endParaRPr lang="cs-CZ" b="0" dirty="0">
              <a:solidFill>
                <a:schemeClr val="tx2"/>
              </a:solidFill>
              <a:latin typeface="+mj-lt"/>
            </a:endParaRPr>
          </a:p>
          <a:p>
            <a:r>
              <a:rPr lang="cs-CZ" b="0" dirty="0">
                <a:solidFill>
                  <a:schemeClr val="tx2"/>
                </a:solidFill>
                <a:latin typeface="+mj-lt"/>
              </a:rPr>
              <a:t>kde </a:t>
            </a:r>
            <a:r>
              <a:rPr lang="cs-CZ" b="0" i="1" dirty="0">
                <a:solidFill>
                  <a:schemeClr val="tx2"/>
                </a:solidFill>
                <a:latin typeface="+mj-lt"/>
              </a:rPr>
              <a:t>K</a:t>
            </a:r>
            <a:r>
              <a:rPr lang="cs-CZ" b="0" baseline="-25000" dirty="0">
                <a:solidFill>
                  <a:schemeClr val="tx2"/>
                </a:solidFill>
                <a:latin typeface="+mj-lt"/>
              </a:rPr>
              <a:t>J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 je tzv. </a:t>
            </a:r>
            <a:r>
              <a:rPr lang="cs-CZ" b="0" dirty="0" err="1">
                <a:solidFill>
                  <a:schemeClr val="tx2"/>
                </a:solidFill>
                <a:latin typeface="+mj-lt"/>
              </a:rPr>
              <a:t>Josephsonova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 konstanta, </a:t>
            </a:r>
            <a:r>
              <a:rPr lang="cs-CZ" b="0" i="1" dirty="0">
                <a:solidFill>
                  <a:schemeClr val="tx2"/>
                </a:solidFill>
                <a:latin typeface="+mj-lt"/>
              </a:rPr>
              <a:t>e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 je náboj elektronu a </a:t>
            </a:r>
            <a:r>
              <a:rPr lang="cs-CZ" b="0" i="1" dirty="0">
                <a:solidFill>
                  <a:schemeClr val="tx2"/>
                </a:solidFill>
                <a:latin typeface="+mj-lt"/>
              </a:rPr>
              <a:t>h</a:t>
            </a:r>
            <a:r>
              <a:rPr lang="cs-CZ" b="0" dirty="0">
                <a:solidFill>
                  <a:schemeClr val="tx2"/>
                </a:solidFill>
                <a:latin typeface="+mj-lt"/>
              </a:rPr>
              <a:t> je Planckova konstanta. 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4894729" y="4143291"/>
            <a:ext cx="3666565" cy="20313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cs-CZ" b="1" dirty="0" smtClean="0"/>
              <a:t>Kvantový </a:t>
            </a:r>
            <a:r>
              <a:rPr lang="cs-CZ" b="1" dirty="0" err="1"/>
              <a:t>Hallův</a:t>
            </a:r>
            <a:r>
              <a:rPr lang="cs-CZ" b="1" dirty="0"/>
              <a:t> </a:t>
            </a:r>
            <a:r>
              <a:rPr lang="cs-CZ" b="1" dirty="0" smtClean="0"/>
              <a:t>jev: </a:t>
            </a:r>
            <a:r>
              <a:rPr lang="cs-CZ" dirty="0" smtClean="0"/>
              <a:t>elektrický proud teče </a:t>
            </a:r>
            <a:r>
              <a:rPr lang="cs-CZ" dirty="0"/>
              <a:t>za </a:t>
            </a:r>
            <a:r>
              <a:rPr lang="cs-CZ" dirty="0" smtClean="0"/>
              <a:t>nízké </a:t>
            </a:r>
            <a:r>
              <a:rPr lang="cs-CZ" dirty="0"/>
              <a:t>teploty podél rovinné destičky. Pokud </a:t>
            </a:r>
            <a:r>
              <a:rPr lang="cs-CZ" dirty="0" smtClean="0"/>
              <a:t>působíme </a:t>
            </a:r>
            <a:r>
              <a:rPr lang="cs-CZ" dirty="0"/>
              <a:t>magnetickým polem kolmo na </a:t>
            </a:r>
            <a:r>
              <a:rPr lang="cs-CZ" dirty="0" smtClean="0"/>
              <a:t>proud</a:t>
            </a:r>
            <a:r>
              <a:rPr lang="cs-CZ" dirty="0"/>
              <a:t>, vznikne </a:t>
            </a:r>
            <a:r>
              <a:rPr lang="cs-CZ" dirty="0" err="1"/>
              <a:t>Hallovo</a:t>
            </a:r>
            <a:r>
              <a:rPr lang="cs-CZ" dirty="0"/>
              <a:t> napětí </a:t>
            </a:r>
            <a:r>
              <a:rPr lang="cs-CZ" i="1" dirty="0"/>
              <a:t>U</a:t>
            </a:r>
            <a:r>
              <a:rPr lang="cs-CZ" baseline="-25000" dirty="0"/>
              <a:t>H</a:t>
            </a:r>
            <a:r>
              <a:rPr lang="cs-CZ" dirty="0"/>
              <a:t> (kolmo na </a:t>
            </a:r>
            <a:r>
              <a:rPr lang="cs-CZ" dirty="0" smtClean="0"/>
              <a:t>proud </a:t>
            </a:r>
            <a:r>
              <a:rPr lang="cs-CZ" dirty="0"/>
              <a:t>i </a:t>
            </a:r>
            <a:r>
              <a:rPr lang="cs-CZ" dirty="0" smtClean="0"/>
              <a:t>pole</a:t>
            </a:r>
            <a:r>
              <a:rPr lang="cs-CZ" dirty="0"/>
              <a:t>), </a:t>
            </a:r>
            <a:r>
              <a:rPr lang="cs-CZ" dirty="0" smtClean="0"/>
              <a:t>je kvantováno. Odpor proto nabývá </a:t>
            </a:r>
            <a:r>
              <a:rPr lang="cs-CZ" dirty="0"/>
              <a:t>jen </a:t>
            </a:r>
            <a:r>
              <a:rPr lang="cs-CZ" dirty="0" smtClean="0"/>
              <a:t>hodnot</a:t>
            </a:r>
          </a:p>
          <a:p>
            <a:endParaRPr lang="cs-CZ" dirty="0"/>
          </a:p>
          <a:p>
            <a:r>
              <a:rPr lang="cs-CZ" i="1" dirty="0"/>
              <a:t>R</a:t>
            </a:r>
            <a:r>
              <a:rPr lang="cs-CZ" dirty="0"/>
              <a:t> = </a:t>
            </a:r>
            <a:r>
              <a:rPr lang="cs-CZ" i="1" dirty="0"/>
              <a:t>R</a:t>
            </a:r>
            <a:r>
              <a:rPr lang="cs-CZ" baseline="-25000" dirty="0"/>
              <a:t>K</a:t>
            </a:r>
            <a:r>
              <a:rPr lang="cs-CZ" dirty="0"/>
              <a:t>/</a:t>
            </a:r>
            <a:r>
              <a:rPr lang="cs-CZ" i="1" dirty="0"/>
              <a:t>n</a:t>
            </a:r>
            <a:r>
              <a:rPr lang="cs-CZ" dirty="0"/>
              <a:t>,        </a:t>
            </a:r>
            <a:r>
              <a:rPr lang="cs-CZ" i="1" dirty="0"/>
              <a:t>n</a:t>
            </a:r>
            <a:r>
              <a:rPr lang="cs-CZ" dirty="0"/>
              <a:t> = 1, 2, 3, ...,      </a:t>
            </a:r>
            <a:r>
              <a:rPr lang="cs-CZ" i="1" dirty="0" smtClean="0"/>
              <a:t>R</a:t>
            </a:r>
            <a:r>
              <a:rPr lang="cs-CZ" baseline="-25000" dirty="0" smtClean="0"/>
              <a:t>K¨</a:t>
            </a:r>
            <a:r>
              <a:rPr lang="cs-CZ" dirty="0" smtClean="0"/>
              <a:t>= </a:t>
            </a:r>
            <a:r>
              <a:rPr lang="cs-CZ" i="1" dirty="0"/>
              <a:t>h</a:t>
            </a:r>
            <a:r>
              <a:rPr lang="cs-CZ" dirty="0"/>
              <a:t>/</a:t>
            </a:r>
            <a:r>
              <a:rPr lang="cs-CZ" i="1" dirty="0"/>
              <a:t>e</a:t>
            </a:r>
            <a:r>
              <a:rPr lang="cs-CZ" baseline="30000" dirty="0"/>
              <a:t>2</a:t>
            </a:r>
            <a:r>
              <a:rPr lang="cs-CZ" dirty="0" smtClean="0"/>
              <a:t>,</a:t>
            </a:r>
          </a:p>
          <a:p>
            <a:endParaRPr lang="cs-CZ" dirty="0"/>
          </a:p>
          <a:p>
            <a:r>
              <a:rPr lang="cs-CZ" dirty="0"/>
              <a:t>kde </a:t>
            </a:r>
            <a:r>
              <a:rPr lang="cs-CZ" i="1" dirty="0"/>
              <a:t>R</a:t>
            </a:r>
            <a:r>
              <a:rPr lang="cs-CZ" baseline="-25000" dirty="0"/>
              <a:t>K</a:t>
            </a:r>
            <a:r>
              <a:rPr lang="cs-CZ" dirty="0" smtClean="0"/>
              <a:t> </a:t>
            </a:r>
            <a:r>
              <a:rPr lang="cs-CZ" dirty="0"/>
              <a:t>je tzv. von </a:t>
            </a:r>
            <a:r>
              <a:rPr lang="cs-CZ" dirty="0" err="1"/>
              <a:t>Klitzingova</a:t>
            </a:r>
            <a:r>
              <a:rPr lang="cs-CZ" dirty="0"/>
              <a:t> konstanta. 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0" y="3144940"/>
            <a:ext cx="4163570" cy="3616771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0" y="692536"/>
            <a:ext cx="2404125" cy="221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50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ChangeArrowheads="1"/>
          </p:cNvSpPr>
          <p:nvPr/>
        </p:nvSpPr>
        <p:spPr bwMode="auto">
          <a:xfrm>
            <a:off x="0" y="0"/>
            <a:ext cx="8839200" cy="62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 kelvin, kandela (X. CGMP, 1954)</a:t>
            </a:r>
          </a:p>
        </p:txBody>
      </p:sp>
      <p:sp>
        <p:nvSpPr>
          <p:cNvPr id="304131" name="Text Box 3"/>
          <p:cNvSpPr txBox="1">
            <a:spLocks noChangeArrowheads="1"/>
          </p:cNvSpPr>
          <p:nvPr/>
        </p:nvSpPr>
        <p:spPr bwMode="auto">
          <a:xfrm>
            <a:off x="151652" y="1056505"/>
            <a:ext cx="38652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dirty="0">
                <a:solidFill>
                  <a:schemeClr val="tx2"/>
                </a:solidFill>
                <a:latin typeface="+mn-lt"/>
              </a:rPr>
              <a:t>Kelvin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je teplota, která odpovídá 1/273,16 termodynamické teploty trojného bodu vody.</a:t>
            </a:r>
            <a:endParaRPr lang="cs-CZ" altLang="cs-CZ" b="0" dirty="0" smtClean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04132" name="Rectangle 4"/>
          <p:cNvSpPr>
            <a:spLocks noChangeArrowheads="1"/>
          </p:cNvSpPr>
          <p:nvPr/>
        </p:nvSpPr>
        <p:spPr bwMode="auto">
          <a:xfrm>
            <a:off x="1312863" y="1998663"/>
            <a:ext cx="3894137" cy="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151652" y="1997217"/>
            <a:ext cx="3532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tx2"/>
                </a:solidFill>
                <a:latin typeface="+mn-lt"/>
              </a:rPr>
              <a:t>Kandela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je svítivost monochromatického zdroje o frekvenci 540×10</a:t>
            </a:r>
            <a:r>
              <a:rPr lang="cs-CZ" b="0" baseline="30000" dirty="0">
                <a:solidFill>
                  <a:schemeClr val="tx2"/>
                </a:solidFill>
                <a:latin typeface="+mn-lt"/>
              </a:rPr>
              <a:t>12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 Hz, jehož zářivost v daném směru činí 1/683 wattů na </a:t>
            </a:r>
            <a:r>
              <a:rPr lang="cs-CZ" b="0" dirty="0" smtClean="0">
                <a:solidFill>
                  <a:schemeClr val="tx2"/>
                </a:solidFill>
                <a:latin typeface="+mn-lt"/>
              </a:rPr>
              <a:t>steradián.</a:t>
            </a:r>
            <a:endParaRPr lang="cs-CZ" b="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281" y="922849"/>
            <a:ext cx="2257425" cy="428625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09" y="3758795"/>
            <a:ext cx="5856350" cy="2664639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 bwMode="auto">
          <a:xfrm>
            <a:off x="0" y="5988424"/>
            <a:ext cx="6167718" cy="5109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4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ChangeArrowheads="1"/>
          </p:cNvSpPr>
          <p:nvPr/>
        </p:nvSpPr>
        <p:spPr bwMode="auto">
          <a:xfrm>
            <a:off x="0" y="0"/>
            <a:ext cx="8839200" cy="62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 mol (XIV. CGMP, 1971)</a:t>
            </a:r>
          </a:p>
        </p:txBody>
      </p:sp>
      <p:sp>
        <p:nvSpPr>
          <p:cNvPr id="304131" name="Text Box 3"/>
          <p:cNvSpPr txBox="1">
            <a:spLocks noChangeArrowheads="1"/>
          </p:cNvSpPr>
          <p:nvPr/>
        </p:nvSpPr>
        <p:spPr bwMode="auto">
          <a:xfrm>
            <a:off x="151652" y="748687"/>
            <a:ext cx="386528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cs-CZ" dirty="0">
                <a:solidFill>
                  <a:schemeClr val="tx2"/>
                </a:solidFill>
                <a:latin typeface="+mn-lt"/>
              </a:rPr>
              <a:t>Mol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je látkové množství, které obsahuje tolik elementárních jedinců, kolik je atomů obsažených v 0,012 kg uhlíku </a:t>
            </a:r>
            <a:r>
              <a:rPr lang="cs-CZ" b="0" dirty="0" smtClean="0">
                <a:solidFill>
                  <a:schemeClr val="tx2"/>
                </a:solidFill>
                <a:latin typeface="+mn-lt"/>
              </a:rPr>
              <a:t>C 12.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/>
            </a:r>
            <a:br>
              <a:rPr lang="cs-CZ" b="0" dirty="0">
                <a:solidFill>
                  <a:schemeClr val="tx2"/>
                </a:solidFill>
                <a:latin typeface="+mn-lt"/>
              </a:rPr>
            </a:br>
            <a:endParaRPr lang="cs-CZ" altLang="cs-CZ" b="0" dirty="0" smtClean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04132" name="Rectangle 4"/>
          <p:cNvSpPr>
            <a:spLocks noChangeArrowheads="1"/>
          </p:cNvSpPr>
          <p:nvPr/>
        </p:nvSpPr>
        <p:spPr bwMode="auto">
          <a:xfrm>
            <a:off x="1312863" y="1998663"/>
            <a:ext cx="3894137" cy="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996" y="748687"/>
            <a:ext cx="5339569" cy="5339569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77902" y="2588182"/>
            <a:ext cx="4947720" cy="359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0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80897" y="1205715"/>
            <a:ext cx="4176712" cy="439344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 algn="l">
              <a:lnSpc>
                <a:spcPct val="130000"/>
              </a:lnSpc>
            </a:pPr>
            <a:r>
              <a:rPr lang="cs-CZ" sz="2400" b="0" dirty="0" smtClean="0"/>
              <a:t>‒</a:t>
            </a:r>
            <a:r>
              <a:rPr lang="cs-CZ" sz="2400" dirty="0" smtClean="0"/>
              <a:t> o rychlosti světla</a:t>
            </a:r>
            <a:br>
              <a:rPr lang="cs-CZ" sz="240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o gravitační konstantě</a:t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o Planckově konstantě</a:t>
            </a:r>
            <a:br>
              <a:rPr lang="cs-CZ" sz="2400" dirty="0" smtClean="0"/>
            </a:br>
            <a:r>
              <a:rPr lang="cs-CZ" sz="2400" b="0" dirty="0"/>
              <a:t>‒ </a:t>
            </a:r>
            <a:r>
              <a:rPr lang="cs-CZ" sz="2400" dirty="0"/>
              <a:t>Planckovy škály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metr</a:t>
            </a:r>
            <a:r>
              <a:rPr lang="cs-CZ" sz="2400" dirty="0" smtClean="0">
                <a:solidFill>
                  <a:srgbClr val="FF0000"/>
                </a:solidFill>
              </a:rPr>
              <a:t/>
            </a:r>
            <a:br>
              <a:rPr lang="cs-CZ" sz="2400" dirty="0" smtClean="0">
                <a:solidFill>
                  <a:srgbClr val="FF0000"/>
                </a:solidFill>
              </a:rPr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kilogram, sekunda</a:t>
            </a:r>
            <a:br>
              <a:rPr lang="cs-CZ" sz="2400" dirty="0" smtClean="0"/>
            </a:br>
            <a:r>
              <a:rPr lang="cs-CZ" sz="2400" b="0" dirty="0"/>
              <a:t>‒ </a:t>
            </a:r>
            <a:r>
              <a:rPr lang="cs-CZ" sz="2400" dirty="0"/>
              <a:t>ampér, kelvin, mol, kandela</a:t>
            </a:r>
            <a:r>
              <a:rPr lang="cs-CZ" sz="2400" b="0" dirty="0" smtClean="0"/>
              <a:t/>
            </a:r>
            <a:br>
              <a:rPr lang="cs-CZ" sz="2400" b="0" dirty="0" smtClean="0"/>
            </a:br>
            <a:r>
              <a:rPr lang="cs-CZ" sz="2400" b="0" dirty="0" smtClean="0">
                <a:solidFill>
                  <a:srgbClr val="FF0000"/>
                </a:solidFill>
              </a:rPr>
              <a:t>‒ </a:t>
            </a:r>
            <a:r>
              <a:rPr lang="cs-CZ" sz="2400" dirty="0" smtClean="0">
                <a:solidFill>
                  <a:srgbClr val="FF0000"/>
                </a:solidFill>
              </a:rPr>
              <a:t>nový návrh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/>
            </a:r>
            <a:br>
              <a:rPr lang="cs-CZ" sz="2400" dirty="0" smtClean="0"/>
            </a:br>
            <a:endParaRPr lang="cs-CZ" sz="240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0114"/>
            <a:ext cx="4703988" cy="3036164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20" y="798992"/>
            <a:ext cx="4398180" cy="303616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676" y="3878654"/>
            <a:ext cx="4403323" cy="297934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8655"/>
            <a:ext cx="4703988" cy="2979346"/>
          </a:xfrm>
          <a:prstGeom prst="rect">
            <a:avLst/>
          </a:prstGeom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5943600" cy="573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25. CGPM, 2014</a:t>
            </a:r>
            <a:endParaRPr lang="cs-CZ" altLang="cs-CZ" sz="2800" dirty="0" smtClean="0">
              <a:solidFill>
                <a:srgbClr val="336699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78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2" name="Rectangle 4"/>
          <p:cNvSpPr>
            <a:spLocks noChangeArrowheads="1"/>
          </p:cNvSpPr>
          <p:nvPr/>
        </p:nvSpPr>
        <p:spPr bwMode="auto">
          <a:xfrm>
            <a:off x="1312863" y="1998663"/>
            <a:ext cx="3894137" cy="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863" y="660354"/>
            <a:ext cx="6197646" cy="6197646"/>
          </a:xfrm>
          <a:prstGeom prst="rect">
            <a:avLst/>
          </a:prstGeom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62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dirty="0" smtClean="0">
                <a:solidFill>
                  <a:srgbClr val="336699"/>
                </a:solidFill>
                <a:latin typeface="+mj-lt"/>
              </a:rPr>
              <a:t> Fixované konstanty (návrh XXIV CGMP, 2011, </a:t>
            </a:r>
            <a:r>
              <a:rPr lang="cs-CZ" dirty="0">
                <a:solidFill>
                  <a:schemeClr val="tx2"/>
                </a:solidFill>
                <a:latin typeface="+mj-lt"/>
              </a:rPr>
              <a:t>schválení </a:t>
            </a:r>
            <a:r>
              <a:rPr lang="cs-CZ" altLang="cs-CZ" dirty="0">
                <a:solidFill>
                  <a:schemeClr val="tx2"/>
                </a:solidFill>
                <a:latin typeface="+mj-lt"/>
              </a:rPr>
              <a:t>XXVI CGMP, </a:t>
            </a:r>
            <a:r>
              <a:rPr lang="cs-CZ" altLang="cs-CZ" dirty="0" smtClean="0">
                <a:solidFill>
                  <a:schemeClr val="tx2"/>
                </a:solidFill>
                <a:latin typeface="+mj-lt"/>
              </a:rPr>
              <a:t>2018</a:t>
            </a:r>
            <a:r>
              <a:rPr lang="cs-CZ" altLang="cs-CZ" dirty="0" smtClean="0">
                <a:solidFill>
                  <a:srgbClr val="336699"/>
                </a:solidFill>
                <a:latin typeface="+mj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1842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2" name="Rectangle 4"/>
          <p:cNvSpPr>
            <a:spLocks noChangeArrowheads="1"/>
          </p:cNvSpPr>
          <p:nvPr/>
        </p:nvSpPr>
        <p:spPr bwMode="auto">
          <a:xfrm>
            <a:off x="1312863" y="1998663"/>
            <a:ext cx="3894137" cy="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22728" y="0"/>
            <a:ext cx="8516471" cy="62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 Základní veličiny</a:t>
            </a:r>
          </a:p>
        </p:txBody>
      </p:sp>
      <p:graphicFrame>
        <p:nvGraphicFramePr>
          <p:cNvPr id="10" name="Tabulk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96444"/>
              </p:ext>
            </p:extLst>
          </p:nvPr>
        </p:nvGraphicFramePr>
        <p:xfrm>
          <a:off x="510903" y="744161"/>
          <a:ext cx="7933763" cy="57755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13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8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91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687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základní</a:t>
                      </a:r>
                      <a:b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</a:b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veličina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definující konstanta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význam konstanty a její hodnota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6413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frekvence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solidFill>
                            <a:schemeClr val="tx2"/>
                          </a:solidFill>
                          <a:effectLst/>
                        </a:rPr>
                        <a:t>ν</a:t>
                      </a:r>
                      <a:r>
                        <a:rPr lang="cs-CZ" sz="1400" baseline="-25000" dirty="0" err="1">
                          <a:solidFill>
                            <a:schemeClr val="tx2"/>
                          </a:solidFill>
                          <a:effectLst/>
                        </a:rPr>
                        <a:t>Cs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Frekvence přechodu mezi dvěma </a:t>
                      </a:r>
                      <a:r>
                        <a:rPr lang="cs-CZ" sz="1400" dirty="0" err="1">
                          <a:solidFill>
                            <a:schemeClr val="tx2"/>
                          </a:solidFill>
                          <a:effectLst/>
                        </a:rPr>
                        <a:t>hyperjemnými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hladinami základního stavu atomu 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133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Cs. Hodnota bude přesně 9 192 631 770 Hz.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9687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chemeClr val="tx2"/>
                          </a:solidFill>
                          <a:effectLst/>
                        </a:rPr>
                        <a:t>rychlost</a:t>
                      </a:r>
                      <a:endParaRPr lang="cs-CZ" sz="1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c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Rychlost světla ve vakuu. Hodnota bude přesně 299 792 458 m·s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9687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solidFill>
                            <a:schemeClr val="tx2"/>
                          </a:solidFill>
                          <a:effectLst/>
                        </a:rPr>
                        <a:t>moment hybnosti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h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Planckova konstanta. Hodnota bude přesně 6,626X × 10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−34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r>
                        <a:rPr lang="cs-CZ" sz="1400" dirty="0" err="1">
                          <a:solidFill>
                            <a:schemeClr val="tx2"/>
                          </a:solidFill>
                          <a:effectLst/>
                        </a:rPr>
                        <a:t>J·s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098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chemeClr val="tx2"/>
                          </a:solidFill>
                          <a:effectLst/>
                        </a:rPr>
                        <a:t>elektrický náboj</a:t>
                      </a:r>
                      <a:endParaRPr lang="cs-CZ" sz="1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chemeClr val="tx2"/>
                          </a:solidFill>
                          <a:effectLst/>
                        </a:rPr>
                        <a:t>e</a:t>
                      </a:r>
                      <a:endParaRPr lang="cs-CZ" sz="1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Elementární náboj. Hodnota bude přesně 1,602X × 10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−19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C.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9687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chemeClr val="tx2"/>
                          </a:solidFill>
                          <a:effectLst/>
                        </a:rPr>
                        <a:t>tepelná kapacita</a:t>
                      </a:r>
                      <a:endParaRPr lang="cs-CZ" sz="1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chemeClr val="tx2"/>
                          </a:solidFill>
                          <a:effectLst/>
                        </a:rPr>
                        <a:t>k</a:t>
                      </a:r>
                      <a:r>
                        <a:rPr lang="cs-CZ" sz="1400" baseline="-25000">
                          <a:solidFill>
                            <a:schemeClr val="tx2"/>
                          </a:solidFill>
                          <a:effectLst/>
                        </a:rPr>
                        <a:t>B</a:t>
                      </a:r>
                      <a:endParaRPr lang="cs-CZ" sz="1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solidFill>
                            <a:schemeClr val="tx2"/>
                          </a:solidFill>
                          <a:effectLst/>
                        </a:rPr>
                        <a:t>Boltzmannova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konstanta. Hodnota bude přesně 1,380X × 10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−23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J·K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9687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látkové množství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chemeClr val="tx2"/>
                          </a:solidFill>
                          <a:effectLst/>
                        </a:rPr>
                        <a:t>N</a:t>
                      </a:r>
                      <a:r>
                        <a:rPr lang="cs-CZ" sz="1400" baseline="-25000">
                          <a:solidFill>
                            <a:schemeClr val="tx2"/>
                          </a:solidFill>
                          <a:effectLst/>
                        </a:rPr>
                        <a:t>A</a:t>
                      </a:r>
                      <a:endParaRPr lang="cs-CZ" sz="14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solidFill>
                            <a:schemeClr val="tx2"/>
                          </a:solidFill>
                          <a:effectLst/>
                        </a:rPr>
                        <a:t>Avogadrova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konstanta. Hodnota bude přesně 6,022X × 10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23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mol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62640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svítivost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solidFill>
                            <a:schemeClr val="tx2"/>
                          </a:solidFill>
                          <a:effectLst/>
                        </a:rPr>
                        <a:t>K</a:t>
                      </a:r>
                      <a:r>
                        <a:rPr lang="cs-CZ" sz="1400" baseline="-25000" dirty="0" err="1">
                          <a:solidFill>
                            <a:schemeClr val="tx2"/>
                          </a:solidFill>
                          <a:effectLst/>
                        </a:rPr>
                        <a:t>cd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Světelná účinnost zdroje, který vysílá monochromatické záření frekvence 540×10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12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Hz. Hodnota bude přesně 638 lumen·W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6200" marR="76200" marT="76200" marB="762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5781880" y="144290"/>
            <a:ext cx="2680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0" i="1" dirty="0">
                <a:solidFill>
                  <a:schemeClr val="tx2"/>
                </a:solidFill>
                <a:latin typeface="+mn-lt"/>
              </a:rPr>
              <a:t>E</a:t>
            </a:r>
            <a:r>
              <a:rPr lang="pt-BR" sz="1800" b="0" dirty="0">
                <a:solidFill>
                  <a:schemeClr val="tx2"/>
                </a:solidFill>
                <a:latin typeface="+mn-lt"/>
              </a:rPr>
              <a:t> = </a:t>
            </a:r>
            <a:r>
              <a:rPr lang="pt-BR" sz="1800" b="0" i="1" dirty="0">
                <a:solidFill>
                  <a:schemeClr val="tx2"/>
                </a:solidFill>
                <a:latin typeface="+mn-lt"/>
              </a:rPr>
              <a:t>mc</a:t>
            </a:r>
            <a:r>
              <a:rPr lang="pt-BR" sz="1800" b="0" baseline="30000" dirty="0">
                <a:solidFill>
                  <a:schemeClr val="tx2"/>
                </a:solidFill>
                <a:latin typeface="+mn-lt"/>
              </a:rPr>
              <a:t>2</a:t>
            </a:r>
            <a:r>
              <a:rPr lang="pt-BR" sz="1800" b="0" dirty="0">
                <a:solidFill>
                  <a:schemeClr val="tx2"/>
                </a:solidFill>
                <a:latin typeface="+mn-lt"/>
              </a:rPr>
              <a:t> = </a:t>
            </a:r>
            <a:r>
              <a:rPr lang="pt-BR" sz="1800" b="0" i="1" dirty="0">
                <a:solidFill>
                  <a:schemeClr val="tx2"/>
                </a:solidFill>
                <a:latin typeface="+mn-lt"/>
              </a:rPr>
              <a:t>k</a:t>
            </a:r>
            <a:r>
              <a:rPr lang="pt-BR" sz="1800" b="0" baseline="-25000" dirty="0">
                <a:solidFill>
                  <a:schemeClr val="tx2"/>
                </a:solidFill>
                <a:latin typeface="+mn-lt"/>
              </a:rPr>
              <a:t>B</a:t>
            </a:r>
            <a:r>
              <a:rPr lang="pt-BR" sz="1800" b="0" i="1" dirty="0">
                <a:solidFill>
                  <a:schemeClr val="tx2"/>
                </a:solidFill>
                <a:latin typeface="+mn-lt"/>
              </a:rPr>
              <a:t>T</a:t>
            </a:r>
            <a:r>
              <a:rPr lang="pt-BR" sz="1800" b="0" dirty="0">
                <a:solidFill>
                  <a:schemeClr val="tx2"/>
                </a:solidFill>
                <a:latin typeface="+mn-lt"/>
              </a:rPr>
              <a:t> = </a:t>
            </a:r>
            <a:r>
              <a:rPr lang="pt-BR" sz="1800" b="0" i="1" dirty="0">
                <a:solidFill>
                  <a:schemeClr val="tx2"/>
                </a:solidFill>
                <a:latin typeface="+mn-lt"/>
              </a:rPr>
              <a:t>hν</a:t>
            </a:r>
            <a:r>
              <a:rPr lang="pt-BR" sz="1800" b="0" dirty="0">
                <a:solidFill>
                  <a:schemeClr val="tx2"/>
                </a:solidFill>
                <a:latin typeface="+mn-lt"/>
              </a:rPr>
              <a:t> = </a:t>
            </a:r>
            <a:r>
              <a:rPr lang="pt-BR" sz="1800" b="0" i="1" dirty="0">
                <a:solidFill>
                  <a:schemeClr val="tx2"/>
                </a:solidFill>
                <a:latin typeface="+mn-lt"/>
              </a:rPr>
              <a:t>eU</a:t>
            </a:r>
            <a:endParaRPr lang="cs-CZ" sz="1800" b="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12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2" name="Rectangle 4"/>
          <p:cNvSpPr>
            <a:spLocks noChangeArrowheads="1"/>
          </p:cNvSpPr>
          <p:nvPr/>
        </p:nvSpPr>
        <p:spPr bwMode="auto">
          <a:xfrm>
            <a:off x="1312863" y="1998663"/>
            <a:ext cx="3894137" cy="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22728" y="5627"/>
            <a:ext cx="8516471" cy="62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 Jednotky SI (XXVI CGMP, 2018)</a:t>
            </a: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008941"/>
              </p:ext>
            </p:extLst>
          </p:nvPr>
        </p:nvGraphicFramePr>
        <p:xfrm>
          <a:off x="1194689" y="813495"/>
          <a:ext cx="7127691" cy="57912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276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9393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Nové definice „starých“ jednotek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0945" marR="70945" marT="70945" marB="70945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090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b="1" dirty="0">
                          <a:solidFill>
                            <a:schemeClr val="tx2"/>
                          </a:solidFill>
                          <a:effectLst/>
                        </a:rPr>
                        <a:t>Sekunda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je jednotka času, jejíž hodnota je definována vztahem </a:t>
                      </a:r>
                      <a:r>
                        <a:rPr lang="cs-CZ" sz="1400" i="1" dirty="0" err="1">
                          <a:solidFill>
                            <a:schemeClr val="tx2"/>
                          </a:solidFill>
                          <a:effectLst/>
                        </a:rPr>
                        <a:t>ν</a:t>
                      </a:r>
                      <a:r>
                        <a:rPr lang="cs-CZ" sz="1400" baseline="-25000" dirty="0" err="1">
                          <a:solidFill>
                            <a:schemeClr val="tx2"/>
                          </a:solidFill>
                          <a:effectLst/>
                        </a:rPr>
                        <a:t>Cs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= 9 192 631 770 s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, tedy </a:t>
                      </a:r>
                      <a:r>
                        <a:rPr lang="cs-CZ" sz="1400" dirty="0" smtClean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s = 9 192 631 770/</a:t>
                      </a:r>
                      <a:r>
                        <a:rPr lang="cs-CZ" sz="1400" dirty="0" err="1">
                          <a:solidFill>
                            <a:schemeClr val="tx2"/>
                          </a:solidFill>
                          <a:effectLst/>
                        </a:rPr>
                        <a:t>ν</a:t>
                      </a:r>
                      <a:r>
                        <a:rPr lang="cs-CZ" sz="1400" baseline="-25000" dirty="0" err="1">
                          <a:solidFill>
                            <a:schemeClr val="tx2"/>
                          </a:solidFill>
                          <a:effectLst/>
                        </a:rPr>
                        <a:t>Cs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. Tato definice je ekvivalentní dosavadní definici sekundy.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0945" marR="70945" marT="70945" marB="70945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9090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b="1" dirty="0">
                          <a:solidFill>
                            <a:schemeClr val="tx2"/>
                          </a:solidFill>
                          <a:effectLst/>
                        </a:rPr>
                        <a:t>Metr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je jednotka délky, jejíž hodnota je definována vztahem </a:t>
                      </a:r>
                      <a:r>
                        <a:rPr lang="cs-CZ" sz="1400" i="1" dirty="0">
                          <a:solidFill>
                            <a:schemeClr val="tx2"/>
                          </a:solidFill>
                          <a:effectLst/>
                        </a:rPr>
                        <a:t>c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= 299 792 458 m·s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</a:t>
                      </a:r>
                      <a:r>
                        <a:rPr lang="cs-CZ" sz="1400">
                          <a:solidFill>
                            <a:schemeClr val="tx2"/>
                          </a:solidFill>
                          <a:effectLst/>
                        </a:rPr>
                        <a:t>, </a:t>
                      </a:r>
                      <a:r>
                        <a:rPr lang="cs-CZ" sz="1400" smtClean="0">
                          <a:solidFill>
                            <a:schemeClr val="tx2"/>
                          </a:solidFill>
                          <a:effectLst/>
                        </a:rPr>
                        <a:t/>
                      </a:r>
                      <a:br>
                        <a:rPr lang="cs-CZ" sz="1400" smtClean="0">
                          <a:solidFill>
                            <a:schemeClr val="tx2"/>
                          </a:solidFill>
                          <a:effectLst/>
                        </a:rPr>
                      </a:br>
                      <a:r>
                        <a:rPr lang="cs-CZ" sz="1400" smtClean="0">
                          <a:solidFill>
                            <a:schemeClr val="tx2"/>
                          </a:solidFill>
                          <a:effectLst/>
                        </a:rPr>
                        <a:t>ve 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kterém již známe sekundu. Tato definice je ekvivalentní dosavadní definici metru.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0945" marR="70945" marT="70945" marB="70945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8482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b="1" dirty="0">
                          <a:solidFill>
                            <a:schemeClr val="tx2"/>
                          </a:solidFill>
                          <a:effectLst/>
                        </a:rPr>
                        <a:t>Kilogram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je jednotkou hmotnosti, jejíž hodnota je definována vztahem </a:t>
                      </a:r>
                      <a:r>
                        <a:rPr lang="cs-CZ" sz="1400" i="1" dirty="0">
                          <a:solidFill>
                            <a:schemeClr val="tx2"/>
                          </a:solidFill>
                          <a:effectLst/>
                        </a:rPr>
                        <a:t>h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= 6,626X × 10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−34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m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2·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kg·s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, v němž již známe metr a sekundu. Jde o zcela novou definici, která nahradí původní etalon kilogramu. Praktickou realizaci lze provést jakýmkoli měřením, v němž vystupuje Planckova konstanta.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0945" marR="70945" marT="70945" marB="70945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8787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b="1" dirty="0">
                          <a:solidFill>
                            <a:schemeClr val="tx2"/>
                          </a:solidFill>
                          <a:effectLst/>
                        </a:rPr>
                        <a:t>Ampér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je jednotkou elektrického proudu, jejíž hodnota je definována vztahem e = 1,602X × 10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−19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r>
                        <a:rPr lang="cs-CZ" sz="1400" dirty="0" err="1">
                          <a:solidFill>
                            <a:schemeClr val="tx2"/>
                          </a:solidFill>
                          <a:effectLst/>
                        </a:rPr>
                        <a:t>A·s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, v němž již známe sekundu. Jde o zcela novou definici, realizaci lze provést za pomoci jakéhokoli měření, v němž vystupuje elementární náboj.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0945" marR="70945" marT="70945" marB="70945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8482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b="1" i="0" dirty="0">
                          <a:solidFill>
                            <a:schemeClr val="tx2"/>
                          </a:solidFill>
                          <a:effectLst/>
                        </a:rPr>
                        <a:t>Kelvin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je jednotkou termodynamické teploty, jejíž hodnota je definována vztahem k</a:t>
                      </a:r>
                      <a:r>
                        <a:rPr lang="cs-CZ" sz="1400" baseline="-25000" dirty="0">
                          <a:solidFill>
                            <a:schemeClr val="tx2"/>
                          </a:solidFill>
                          <a:effectLst/>
                        </a:rPr>
                        <a:t>B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= 1,380X × 10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−23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s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−2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m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kg K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, v němž již známe sekundu, metr a kilogram. Jde o zcela novou definici, realizaci lze provést za pomoci jakéhokoli měření, v němž vystupuje </a:t>
                      </a:r>
                      <a:r>
                        <a:rPr lang="cs-CZ" sz="1400" dirty="0" err="1">
                          <a:solidFill>
                            <a:schemeClr val="tx2"/>
                          </a:solidFill>
                          <a:effectLst/>
                        </a:rPr>
                        <a:t>Boltzmannova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konstanta.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0945" marR="70945" marT="70945" marB="70945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9090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b="1" dirty="0">
                          <a:solidFill>
                            <a:schemeClr val="tx2"/>
                          </a:solidFill>
                          <a:effectLst/>
                        </a:rPr>
                        <a:t>Kandela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je jednotka svítivosti v daném směru, jejíž hodnota je definována vztahem </a:t>
                      </a:r>
                      <a:r>
                        <a:rPr lang="cs-CZ" sz="1400" dirty="0" err="1">
                          <a:solidFill>
                            <a:schemeClr val="tx2"/>
                          </a:solidFill>
                          <a:effectLst/>
                        </a:rPr>
                        <a:t>K</a:t>
                      </a:r>
                      <a:r>
                        <a:rPr lang="cs-CZ" sz="1400" baseline="-25000" dirty="0" err="1">
                          <a:solidFill>
                            <a:schemeClr val="tx2"/>
                          </a:solidFill>
                          <a:effectLst/>
                        </a:rPr>
                        <a:t>cd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= 638 s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3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m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−2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kg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cd sr. Definice je ekvivalentní původní definici.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0945" marR="70945" marT="70945" marB="70945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8787">
                <a:tc>
                  <a:txBody>
                    <a:bodyPr/>
                    <a:lstStyle/>
                    <a:p>
                      <a:pPr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b="1" dirty="0">
                          <a:solidFill>
                            <a:schemeClr val="tx2"/>
                          </a:solidFill>
                          <a:effectLst/>
                        </a:rPr>
                        <a:t>Mol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 je jednotka látkového množství dané entity (atomů, molekul, iontů, elektronů nebo jiných jedinců či jejich skupin), jejíž hodnota je dána vztahem N</a:t>
                      </a:r>
                      <a:r>
                        <a:rPr lang="cs-CZ" sz="1400" baseline="-25000" dirty="0">
                          <a:solidFill>
                            <a:schemeClr val="tx2"/>
                          </a:solidFill>
                          <a:effectLst/>
                        </a:rPr>
                        <a:t>A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= 6,022X × 10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23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 mol</a:t>
                      </a:r>
                      <a:r>
                        <a:rPr lang="cs-CZ" sz="1400" baseline="30000" dirty="0">
                          <a:solidFill>
                            <a:schemeClr val="tx2"/>
                          </a:solidFill>
                          <a:effectLst/>
                        </a:rPr>
                        <a:t>−1</a:t>
                      </a:r>
                      <a:r>
                        <a:rPr lang="cs-CZ" sz="1400" dirty="0">
                          <a:solidFill>
                            <a:schemeClr val="tx2"/>
                          </a:solidFill>
                          <a:effectLst/>
                        </a:rPr>
                        <a:t>. Definice je obdobou původní definice.</a:t>
                      </a:r>
                      <a:endParaRPr lang="cs-CZ" sz="14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70945" marR="70945" marT="70945" marB="70945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32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2" name="Rectangle 4"/>
          <p:cNvSpPr>
            <a:spLocks noChangeArrowheads="1"/>
          </p:cNvSpPr>
          <p:nvPr/>
        </p:nvSpPr>
        <p:spPr bwMode="auto">
          <a:xfrm>
            <a:off x="1312863" y="1998663"/>
            <a:ext cx="3894137" cy="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69218" y="105280"/>
            <a:ext cx="3253391" cy="80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Jedna z realizací </a:t>
            </a:r>
          </a:p>
          <a:p>
            <a:pPr>
              <a:lnSpc>
                <a:spcPct val="9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kilogramu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169218" y="1507490"/>
            <a:ext cx="356041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0" dirty="0">
                <a:solidFill>
                  <a:schemeClr val="tx2"/>
                </a:solidFill>
                <a:latin typeface="+mn-lt"/>
              </a:rPr>
              <a:t>Experiment Watt Balance </a:t>
            </a:r>
            <a:r>
              <a:rPr lang="cs-CZ" b="0" dirty="0" smtClean="0">
                <a:solidFill>
                  <a:schemeClr val="tx2"/>
                </a:solidFill>
                <a:latin typeface="+mn-lt"/>
              </a:rPr>
              <a:t>4. generace</a:t>
            </a:r>
          </a:p>
          <a:p>
            <a:endParaRPr lang="cs-CZ" b="0" dirty="0" smtClean="0">
              <a:solidFill>
                <a:schemeClr val="tx2"/>
              </a:solidFill>
              <a:latin typeface="+mn-lt"/>
            </a:endParaRPr>
          </a:p>
          <a:p>
            <a:r>
              <a:rPr lang="cs-CZ" b="0" dirty="0" smtClean="0">
                <a:solidFill>
                  <a:schemeClr val="tx2"/>
                </a:solidFill>
                <a:latin typeface="+mn-lt"/>
              </a:rPr>
              <a:t>(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1) hliníkové kolo sloužící jako rameno vah. Je umístěno na tvrdém břitu a může se naklonit až o 10°. </a:t>
            </a:r>
            <a:endParaRPr lang="cs-CZ" b="0" dirty="0" smtClean="0">
              <a:solidFill>
                <a:schemeClr val="tx2"/>
              </a:solidFill>
              <a:latin typeface="+mn-lt"/>
            </a:endParaRPr>
          </a:p>
          <a:p>
            <a:endParaRPr lang="cs-CZ" b="0" dirty="0" smtClean="0">
              <a:solidFill>
                <a:schemeClr val="tx2"/>
              </a:solidFill>
              <a:latin typeface="+mn-lt"/>
            </a:endParaRPr>
          </a:p>
          <a:p>
            <a:r>
              <a:rPr lang="cs-CZ" b="0" dirty="0" smtClean="0">
                <a:solidFill>
                  <a:schemeClr val="tx2"/>
                </a:solidFill>
                <a:latin typeface="+mn-lt"/>
              </a:rPr>
              <a:t>(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2) montáž držící cívky a závaží je zavěšena na hliníkovém kole. </a:t>
            </a:r>
            <a:endParaRPr lang="cs-CZ" b="0" dirty="0" smtClean="0">
              <a:solidFill>
                <a:schemeClr val="tx2"/>
              </a:solidFill>
              <a:latin typeface="+mn-lt"/>
            </a:endParaRPr>
          </a:p>
          <a:p>
            <a:endParaRPr lang="cs-CZ" b="0" dirty="0" smtClean="0">
              <a:solidFill>
                <a:schemeClr val="tx2"/>
              </a:solidFill>
              <a:latin typeface="+mn-lt"/>
            </a:endParaRPr>
          </a:p>
          <a:p>
            <a:r>
              <a:rPr lang="cs-CZ" b="0" dirty="0" smtClean="0">
                <a:solidFill>
                  <a:schemeClr val="tx2"/>
                </a:solidFill>
                <a:latin typeface="+mn-lt"/>
              </a:rPr>
              <a:t>(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3) tříramenný držák testovací hmotnosti</a:t>
            </a:r>
            <a:r>
              <a:rPr lang="cs-CZ" b="0" dirty="0" smtClean="0">
                <a:solidFill>
                  <a:schemeClr val="tx2"/>
                </a:solidFill>
                <a:latin typeface="+mn-lt"/>
              </a:rPr>
              <a:t>.</a:t>
            </a:r>
          </a:p>
          <a:p>
            <a:r>
              <a:rPr lang="cs-CZ" b="0" dirty="0" smtClean="0">
                <a:solidFill>
                  <a:schemeClr val="tx2"/>
                </a:solidFill>
                <a:latin typeface="+mn-lt"/>
              </a:rPr>
              <a:t> </a:t>
            </a:r>
          </a:p>
          <a:p>
            <a:r>
              <a:rPr lang="cs-CZ" b="0" dirty="0" smtClean="0">
                <a:solidFill>
                  <a:schemeClr val="tx2"/>
                </a:solidFill>
                <a:latin typeface="+mn-lt"/>
              </a:rPr>
              <a:t>(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4) cívka protékaná elektrickým proudem. Pohybuje se svisle v poli permanentního magnetu, který tvoří celou spodní část přístroje. Síla působící na cívku je spolu </a:t>
            </a:r>
            <a:r>
              <a:rPr lang="cs-CZ" b="0" dirty="0" smtClean="0">
                <a:solidFill>
                  <a:schemeClr val="tx2"/>
                </a:solidFill>
                <a:latin typeface="+mn-lt"/>
              </a:rPr>
              <a:t/>
            </a:r>
            <a:br>
              <a:rPr lang="cs-CZ" b="0" dirty="0" smtClean="0">
                <a:solidFill>
                  <a:schemeClr val="tx2"/>
                </a:solidFill>
                <a:latin typeface="+mn-lt"/>
              </a:rPr>
            </a:br>
            <a:r>
              <a:rPr lang="cs-CZ" b="0" dirty="0" smtClean="0">
                <a:solidFill>
                  <a:schemeClr val="tx2"/>
                </a:solidFill>
                <a:latin typeface="+mn-lt"/>
              </a:rPr>
              <a:t>s 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tíží testované hmotnosti vyvažována protizávažím na druhé straně kola. </a:t>
            </a:r>
            <a:endParaRPr lang="cs-CZ" b="0" dirty="0" smtClean="0">
              <a:solidFill>
                <a:schemeClr val="tx2"/>
              </a:solidFill>
              <a:latin typeface="+mn-lt"/>
            </a:endParaRPr>
          </a:p>
          <a:p>
            <a:endParaRPr lang="cs-CZ" b="0" dirty="0" smtClean="0">
              <a:solidFill>
                <a:schemeClr val="tx2"/>
              </a:solidFill>
              <a:latin typeface="+mn-lt"/>
            </a:endParaRPr>
          </a:p>
          <a:p>
            <a:r>
              <a:rPr lang="cs-CZ" b="0" dirty="0" smtClean="0">
                <a:solidFill>
                  <a:schemeClr val="tx2"/>
                </a:solidFill>
                <a:latin typeface="+mn-lt"/>
              </a:rPr>
              <a:t>(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5) Permanentní magnet o indukci 0,55 T a hmotnosti 1 tuna. </a:t>
            </a:r>
            <a:endParaRPr lang="cs-CZ" b="0" dirty="0" smtClean="0">
              <a:solidFill>
                <a:schemeClr val="tx2"/>
              </a:solidFill>
              <a:latin typeface="+mn-lt"/>
            </a:endParaRPr>
          </a:p>
          <a:p>
            <a:endParaRPr lang="cs-CZ" b="0" dirty="0" smtClean="0">
              <a:solidFill>
                <a:schemeClr val="tx2"/>
              </a:solidFill>
              <a:latin typeface="+mn-lt"/>
            </a:endParaRPr>
          </a:p>
          <a:p>
            <a:r>
              <a:rPr lang="cs-CZ" b="0" dirty="0" smtClean="0">
                <a:solidFill>
                  <a:schemeClr val="tx2"/>
                </a:solidFill>
                <a:latin typeface="+mn-lt"/>
              </a:rPr>
              <a:t>(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6) </a:t>
            </a:r>
            <a:r>
              <a:rPr lang="cs-CZ" b="0" dirty="0" smtClean="0">
                <a:solidFill>
                  <a:schemeClr val="tx2"/>
                </a:solidFill>
                <a:latin typeface="+mn-lt"/>
              </a:rPr>
              <a:t>protizávaží</a:t>
            </a:r>
            <a:endParaRPr lang="cs-CZ" b="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410" y="0"/>
            <a:ext cx="50565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82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80897" y="1747881"/>
            <a:ext cx="4176712" cy="439344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 algn="l">
              <a:lnSpc>
                <a:spcPct val="130000"/>
              </a:lnSpc>
            </a:pPr>
            <a:r>
              <a:rPr lang="cs-CZ" sz="2400" b="0" dirty="0" smtClean="0">
                <a:solidFill>
                  <a:srgbClr val="FF0000"/>
                </a:solidFill>
              </a:rPr>
              <a:t>‒</a:t>
            </a:r>
            <a:r>
              <a:rPr lang="cs-CZ" sz="2400" dirty="0" smtClean="0">
                <a:solidFill>
                  <a:srgbClr val="FF0000"/>
                </a:solidFill>
              </a:rPr>
              <a:t> o rychlosti světla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o gravitační konstantě</a:t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o Planckově konstantě</a:t>
            </a:r>
            <a:br>
              <a:rPr lang="cs-CZ" sz="2400" dirty="0" smtClean="0"/>
            </a:br>
            <a:r>
              <a:rPr lang="cs-CZ" sz="2400" b="0" dirty="0"/>
              <a:t>‒ </a:t>
            </a:r>
            <a:r>
              <a:rPr lang="cs-CZ" sz="2400" dirty="0"/>
              <a:t>Planckovy škály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metr</a:t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kilogram, sekunda</a:t>
            </a:r>
            <a:br>
              <a:rPr lang="cs-CZ" sz="240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ampér, kelvin, mol, kandela</a:t>
            </a:r>
            <a:r>
              <a:rPr lang="cs-CZ" sz="2400" b="0" dirty="0" smtClean="0"/>
              <a:t/>
            </a:r>
            <a:br>
              <a:rPr lang="cs-CZ" sz="2400" b="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nový návrh</a:t>
            </a:r>
            <a:br>
              <a:rPr lang="cs-CZ" sz="2400" dirty="0" smtClean="0"/>
            </a:br>
            <a:endParaRPr lang="cs-CZ" sz="240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3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5943600" cy="573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Měření rychlosti šíření světla</a:t>
            </a:r>
          </a:p>
        </p:txBody>
      </p:sp>
      <p:pic>
        <p:nvPicPr>
          <p:cNvPr id="87047" name="Picture 7" descr="lanternani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863600"/>
            <a:ext cx="5465163" cy="2127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1629412" y="2968707"/>
            <a:ext cx="28921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cs-CZ" altLang="cs-CZ" b="0" dirty="0" smtClean="0">
                <a:solidFill>
                  <a:srgbClr val="FF0000"/>
                </a:solidFill>
                <a:latin typeface="+mn-lt"/>
              </a:rPr>
              <a:t>počátek 17. století:</a:t>
            </a:r>
            <a:r>
              <a:rPr lang="cs-CZ" altLang="cs-CZ" b="0" dirty="0" smtClean="0">
                <a:solidFill>
                  <a:srgbClr val="005654"/>
                </a:solidFill>
                <a:latin typeface="+mn-lt"/>
              </a:rPr>
              <a:t>  </a:t>
            </a:r>
            <a:r>
              <a:rPr lang="cs-CZ" altLang="cs-CZ" b="0" dirty="0" smtClean="0">
                <a:solidFill>
                  <a:schemeClr val="tx2"/>
                </a:solidFill>
                <a:latin typeface="+mn-lt"/>
              </a:rPr>
              <a:t>Galileo Galilei</a:t>
            </a:r>
          </a:p>
        </p:txBody>
      </p:sp>
      <p:sp>
        <p:nvSpPr>
          <p:cNvPr id="87051" name="Text Box 11"/>
          <p:cNvSpPr txBox="1">
            <a:spLocks noChangeArrowheads="1"/>
          </p:cNvSpPr>
          <p:nvPr/>
        </p:nvSpPr>
        <p:spPr bwMode="auto">
          <a:xfrm>
            <a:off x="3455987" y="4820444"/>
            <a:ext cx="248761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b="0">
                <a:solidFill>
                  <a:srgbClr val="FF0000"/>
                </a:solidFill>
                <a:latin typeface="+mn-lt"/>
              </a:defRPr>
            </a:lvl1pPr>
          </a:lstStyle>
          <a:p>
            <a:pPr algn="l"/>
            <a:r>
              <a:rPr lang="cs-CZ" altLang="cs-CZ" dirty="0" smtClean="0"/>
              <a:t>1675: </a:t>
            </a:r>
            <a:r>
              <a:rPr lang="cs-CZ" altLang="cs-CZ" dirty="0">
                <a:solidFill>
                  <a:schemeClr val="tx2"/>
                </a:solidFill>
              </a:rPr>
              <a:t>Ole </a:t>
            </a:r>
            <a:r>
              <a:rPr lang="cs-CZ" altLang="cs-CZ" dirty="0" err="1" smtClean="0">
                <a:solidFill>
                  <a:schemeClr val="tx2"/>
                </a:solidFill>
              </a:rPr>
              <a:t>Roemer</a:t>
            </a:r>
            <a:r>
              <a:rPr lang="cs-CZ" altLang="cs-CZ" dirty="0" smtClean="0">
                <a:solidFill>
                  <a:schemeClr val="tx2"/>
                </a:solidFill>
              </a:rPr>
              <a:t> </a:t>
            </a:r>
            <a:endParaRPr lang="cs-CZ" altLang="cs-CZ" dirty="0">
              <a:solidFill>
                <a:schemeClr val="tx2"/>
              </a:solidFill>
            </a:endParaRPr>
          </a:p>
          <a:p>
            <a:pPr algn="l"/>
            <a:r>
              <a:rPr lang="cs-CZ" altLang="cs-CZ" dirty="0"/>
              <a:t> </a:t>
            </a:r>
            <a:r>
              <a:rPr lang="cs-CZ" altLang="cs-CZ" dirty="0">
                <a:solidFill>
                  <a:schemeClr val="tx2"/>
                </a:solidFill>
              </a:rPr>
              <a:t>oběžná doba </a:t>
            </a:r>
            <a:r>
              <a:rPr lang="cs-CZ" altLang="cs-CZ" dirty="0" err="1" smtClean="0">
                <a:solidFill>
                  <a:schemeClr val="tx2"/>
                </a:solidFill>
              </a:rPr>
              <a:t>Io</a:t>
            </a:r>
            <a:r>
              <a:rPr lang="cs-CZ" altLang="cs-CZ" dirty="0" smtClean="0">
                <a:solidFill>
                  <a:schemeClr val="tx2"/>
                </a:solidFill>
              </a:rPr>
              <a:t>: </a:t>
            </a:r>
            <a:r>
              <a:rPr lang="cs-CZ" altLang="cs-CZ" dirty="0">
                <a:solidFill>
                  <a:schemeClr val="tx2"/>
                </a:solidFill>
              </a:rPr>
              <a:t>1,76 dne</a:t>
            </a:r>
          </a:p>
          <a:p>
            <a:pPr algn="l"/>
            <a:r>
              <a:rPr lang="cs-CZ" altLang="cs-CZ" dirty="0">
                <a:solidFill>
                  <a:schemeClr val="tx2"/>
                </a:solidFill>
              </a:rPr>
              <a:t> rozpor v předpovědi zákrytů</a:t>
            </a:r>
          </a:p>
          <a:p>
            <a:pPr algn="l"/>
            <a:r>
              <a:rPr lang="cs-CZ" altLang="cs-CZ" dirty="0">
                <a:solidFill>
                  <a:schemeClr val="tx2"/>
                </a:solidFill>
              </a:rPr>
              <a:t> </a:t>
            </a:r>
            <a:r>
              <a:rPr lang="cs-CZ" altLang="cs-CZ" i="1" dirty="0">
                <a:solidFill>
                  <a:schemeClr val="tx2"/>
                </a:solidFill>
              </a:rPr>
              <a:t>c</a:t>
            </a:r>
            <a:r>
              <a:rPr lang="cs-CZ" altLang="cs-CZ" dirty="0">
                <a:solidFill>
                  <a:schemeClr val="tx2"/>
                </a:solidFill>
              </a:rPr>
              <a:t> = 225 000 km/s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41" y="109155"/>
            <a:ext cx="2638003" cy="2969610"/>
          </a:xfrm>
          <a:prstGeom prst="rect">
            <a:avLst/>
          </a:prstGeom>
        </p:spPr>
      </p:pic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5756131" y="2770988"/>
            <a:ext cx="244145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s-CZ" altLang="cs-CZ" b="0" dirty="0" smtClean="0">
                <a:solidFill>
                  <a:schemeClr val="bg1"/>
                </a:solidFill>
                <a:latin typeface="+mn-lt"/>
              </a:rPr>
              <a:t>Galileo Galilei (1564-1642)</a:t>
            </a:r>
          </a:p>
        </p:txBody>
      </p:sp>
      <p:graphicFrame>
        <p:nvGraphicFramePr>
          <p:cNvPr id="13" name="Objek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4850"/>
              </p:ext>
            </p:extLst>
          </p:nvPr>
        </p:nvGraphicFramePr>
        <p:xfrm>
          <a:off x="342900" y="3817938"/>
          <a:ext cx="2992228" cy="2989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CorelDRAW" r:id="rId5" imgW="1844468" imgH="1843830" progId="CorelDraw.Graphic.16">
                  <p:embed/>
                </p:oleObj>
              </mc:Choice>
              <mc:Fallback>
                <p:oleObj name="CorelDRAW" r:id="rId5" imgW="1844468" imgH="1843830" progId="CorelDraw.Graphic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2900" y="3817938"/>
                        <a:ext cx="2992228" cy="2989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Obrázek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3182837"/>
            <a:ext cx="2342644" cy="3548152"/>
          </a:xfrm>
          <a:prstGeom prst="rect">
            <a:avLst/>
          </a:prstGeom>
        </p:spPr>
      </p:pic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018233" y="6423212"/>
            <a:ext cx="219337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cs-CZ" altLang="cs-CZ" dirty="0"/>
              <a:t>Ole </a:t>
            </a:r>
            <a:r>
              <a:rPr lang="cs-CZ" altLang="cs-CZ" dirty="0" err="1" smtClean="0"/>
              <a:t>Roemer</a:t>
            </a:r>
            <a:r>
              <a:rPr lang="cs-CZ" altLang="cs-CZ" dirty="0" smtClean="0"/>
              <a:t> (</a:t>
            </a:r>
            <a:r>
              <a:rPr lang="cs-CZ" altLang="cs-CZ" dirty="0"/>
              <a:t>1644-1710)</a:t>
            </a:r>
          </a:p>
        </p:txBody>
      </p:sp>
    </p:spTree>
    <p:extLst>
      <p:ext uri="{BB962C8B-B14F-4D97-AF65-F5344CB8AC3E}">
        <p14:creationId xmlns:p14="http://schemas.microsoft.com/office/powerpoint/2010/main" val="78913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8950" y="-1319"/>
            <a:ext cx="84347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/>
          <a:p>
            <a:r>
              <a:rPr lang="cs-CZ" altLang="cs-CZ" sz="2800" dirty="0" smtClean="0">
                <a:solidFill>
                  <a:srgbClr val="336699"/>
                </a:solidFill>
                <a:latin typeface="Arial Narrow"/>
              </a:rPr>
              <a:t>Význam rychlosti světla</a:t>
            </a:r>
            <a:endParaRPr lang="cs-CZ" altLang="cs-CZ" sz="2800" dirty="0">
              <a:solidFill>
                <a:srgbClr val="336699"/>
              </a:solidFill>
              <a:latin typeface="Arial Narrow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84" y="1182847"/>
            <a:ext cx="2965382" cy="5000644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432" y="1130000"/>
            <a:ext cx="2925813" cy="4927683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711" y="3908617"/>
            <a:ext cx="2119183" cy="2665639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3811970" y="6057683"/>
            <a:ext cx="2414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0" dirty="0">
                <a:solidFill>
                  <a:srgbClr val="336699"/>
                </a:solidFill>
                <a:latin typeface="Arial"/>
              </a:rPr>
              <a:t>James </a:t>
            </a:r>
            <a:r>
              <a:rPr lang="cs-CZ" b="0" dirty="0" err="1">
                <a:solidFill>
                  <a:srgbClr val="336699"/>
                </a:solidFill>
                <a:latin typeface="Arial"/>
              </a:rPr>
              <a:t>Clerk</a:t>
            </a:r>
            <a:r>
              <a:rPr lang="cs-CZ" b="0" dirty="0">
                <a:solidFill>
                  <a:srgbClr val="336699"/>
                </a:solidFill>
                <a:latin typeface="Arial"/>
              </a:rPr>
              <a:t> Maxwell (1831–1879)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711" y="692237"/>
            <a:ext cx="2112988" cy="312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30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ál 2"/>
          <p:cNvSpPr/>
          <p:nvPr/>
        </p:nvSpPr>
        <p:spPr bwMode="auto">
          <a:xfrm>
            <a:off x="7260693" y="60577"/>
            <a:ext cx="1712259" cy="1699596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cs-CZ" smtClean="0">
              <a:solidFill>
                <a:srgbClr val="005654"/>
              </a:solidFill>
            </a:endParaRPr>
          </a:p>
        </p:txBody>
      </p:sp>
      <p:sp>
        <p:nvSpPr>
          <p:cNvPr id="265218" name="Rectangle 2"/>
          <p:cNvSpPr>
            <a:spLocks noChangeArrowheads="1"/>
          </p:cNvSpPr>
          <p:nvPr/>
        </p:nvSpPr>
        <p:spPr bwMode="auto">
          <a:xfrm>
            <a:off x="63388" y="70541"/>
            <a:ext cx="48253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r>
              <a:rPr lang="cs-CZ" altLang="cs-CZ" sz="2800" dirty="0" smtClean="0">
                <a:solidFill>
                  <a:srgbClr val="336699"/>
                </a:solidFill>
                <a:latin typeface="Arial Narrow"/>
              </a:rPr>
              <a:t>Důsledky elektřiny a magnetizmu</a:t>
            </a:r>
          </a:p>
        </p:txBody>
      </p:sp>
      <p:graphicFrame>
        <p:nvGraphicFramePr>
          <p:cNvPr id="265310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219611"/>
              </p:ext>
            </p:extLst>
          </p:nvPr>
        </p:nvGraphicFramePr>
        <p:xfrm>
          <a:off x="7482293" y="842894"/>
          <a:ext cx="112395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" name="Equation" r:id="rId5" imgW="863280" imgH="406080" progId="Equation.DSMT4">
                  <p:embed/>
                </p:oleObj>
              </mc:Choice>
              <mc:Fallback>
                <p:oleObj name="Equation" r:id="rId5" imgW="86328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2293" y="842894"/>
                        <a:ext cx="1123950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ovéPole 12"/>
          <p:cNvSpPr txBox="1"/>
          <p:nvPr/>
        </p:nvSpPr>
        <p:spPr>
          <a:xfrm>
            <a:off x="157800" y="663709"/>
            <a:ext cx="8347167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cs-CZ" sz="2000" b="0" dirty="0" smtClean="0">
                <a:solidFill>
                  <a:srgbClr val="336699"/>
                </a:solidFill>
                <a:latin typeface="Arial"/>
              </a:rPr>
              <a:t>světlo je příčné vlnění</a:t>
            </a:r>
          </a:p>
          <a:p>
            <a:pPr marL="285750" indent="-285750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cs-CZ" sz="2000" b="0" dirty="0" smtClean="0">
                <a:solidFill>
                  <a:srgbClr val="336699"/>
                </a:solidFill>
                <a:latin typeface="Arial"/>
              </a:rPr>
              <a:t>světlo </a:t>
            </a:r>
            <a:r>
              <a:rPr lang="cs-CZ" sz="2000" b="0" dirty="0">
                <a:solidFill>
                  <a:srgbClr val="336699"/>
                </a:solidFill>
                <a:latin typeface="Arial"/>
              </a:rPr>
              <a:t>se šíří </a:t>
            </a:r>
            <a:r>
              <a:rPr lang="cs-CZ" sz="2000" b="0" dirty="0" smtClean="0">
                <a:solidFill>
                  <a:srgbClr val="336699"/>
                </a:solidFill>
                <a:latin typeface="Arial"/>
              </a:rPr>
              <a:t>vakuem</a:t>
            </a:r>
          </a:p>
          <a:p>
            <a:pPr marL="285750" indent="-285750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cs-CZ" sz="2000" b="0" dirty="0" smtClean="0">
                <a:solidFill>
                  <a:srgbClr val="336699"/>
                </a:solidFill>
                <a:latin typeface="Arial"/>
              </a:rPr>
              <a:t>světlo se ve všech IS šíří rychlostí </a:t>
            </a:r>
            <a:r>
              <a:rPr lang="cs-CZ" altLang="cs-CZ" sz="2000" b="0" i="1" dirty="0">
                <a:solidFill>
                  <a:srgbClr val="336699"/>
                </a:solidFill>
                <a:latin typeface="Arial"/>
              </a:rPr>
              <a:t>c </a:t>
            </a:r>
            <a:r>
              <a:rPr lang="cs-CZ" altLang="cs-CZ" sz="2000" b="0" dirty="0">
                <a:solidFill>
                  <a:srgbClr val="336699"/>
                </a:solidFill>
                <a:latin typeface="Arial"/>
              </a:rPr>
              <a:t>= 1</a:t>
            </a:r>
            <a:r>
              <a:rPr lang="cs-CZ" altLang="cs-CZ" sz="2000" b="0" dirty="0" smtClean="0">
                <a:solidFill>
                  <a:srgbClr val="336699"/>
                </a:solidFill>
                <a:latin typeface="Arial"/>
              </a:rPr>
              <a:t>/(</a:t>
            </a:r>
            <a:r>
              <a:rPr lang="cs-CZ" sz="2000" b="0" i="1" dirty="0" smtClean="0">
                <a:solidFill>
                  <a:srgbClr val="336699"/>
                </a:solidFill>
                <a:latin typeface="Arial"/>
              </a:rPr>
              <a:t>ε</a:t>
            </a:r>
            <a:r>
              <a:rPr lang="cs-CZ" altLang="cs-CZ" sz="2000" b="0" baseline="-25000" dirty="0" smtClean="0">
                <a:solidFill>
                  <a:srgbClr val="336699"/>
                </a:solidFill>
                <a:latin typeface="Arial"/>
              </a:rPr>
              <a:t>0</a:t>
            </a:r>
            <a:r>
              <a:rPr lang="cs-CZ" sz="2000" b="0" i="1" dirty="0" smtClean="0">
                <a:solidFill>
                  <a:srgbClr val="336699"/>
                </a:solidFill>
                <a:latin typeface="Arial"/>
              </a:rPr>
              <a:t>μ</a:t>
            </a:r>
            <a:r>
              <a:rPr lang="cs-CZ" altLang="cs-CZ" sz="2000" b="0" baseline="-25000" dirty="0" smtClean="0">
                <a:solidFill>
                  <a:srgbClr val="336699"/>
                </a:solidFill>
                <a:latin typeface="Arial"/>
              </a:rPr>
              <a:t>0</a:t>
            </a:r>
            <a:r>
              <a:rPr lang="cs-CZ" altLang="cs-CZ" sz="2000" b="0" dirty="0" smtClean="0">
                <a:solidFill>
                  <a:srgbClr val="336699"/>
                </a:solidFill>
                <a:latin typeface="Arial"/>
              </a:rPr>
              <a:t>)</a:t>
            </a:r>
            <a:r>
              <a:rPr lang="cs-CZ" altLang="cs-CZ" sz="2000" b="0" baseline="30000" dirty="0" smtClean="0">
                <a:solidFill>
                  <a:srgbClr val="336699"/>
                </a:solidFill>
                <a:latin typeface="Arial"/>
              </a:rPr>
              <a:t>1/2</a:t>
            </a:r>
            <a:endParaRPr lang="cs-CZ" sz="2000" b="0" dirty="0" smtClean="0">
              <a:solidFill>
                <a:srgbClr val="336699"/>
              </a:solidFill>
              <a:latin typeface="Arial"/>
            </a:endParaRPr>
          </a:p>
          <a:p>
            <a:pPr marL="285750" indent="-285750"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cs-CZ" sz="2000" b="0" dirty="0" smtClean="0">
                <a:solidFill>
                  <a:srgbClr val="336699"/>
                </a:solidFill>
                <a:latin typeface="Arial"/>
              </a:rPr>
              <a:t>rychlosti </a:t>
            </a:r>
            <a:r>
              <a:rPr lang="cs-CZ" sz="2000" b="0" dirty="0">
                <a:solidFill>
                  <a:srgbClr val="336699"/>
                </a:solidFill>
                <a:latin typeface="Arial"/>
              </a:rPr>
              <a:t>se skládají podle Lorentzovy </a:t>
            </a:r>
            <a:r>
              <a:rPr lang="cs-CZ" sz="2000" b="0" dirty="0" smtClean="0">
                <a:solidFill>
                  <a:srgbClr val="336699"/>
                </a:solidFill>
                <a:latin typeface="Arial"/>
              </a:rPr>
              <a:t>transformace</a:t>
            </a:r>
            <a:endParaRPr lang="cs-CZ" sz="2000" b="0" dirty="0">
              <a:solidFill>
                <a:srgbClr val="336699"/>
              </a:solidFill>
              <a:latin typeface="Arial"/>
            </a:endParaRPr>
          </a:p>
        </p:txBody>
      </p:sp>
      <p:graphicFrame>
        <p:nvGraphicFramePr>
          <p:cNvPr id="16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393740"/>
              </p:ext>
            </p:extLst>
          </p:nvPr>
        </p:nvGraphicFramePr>
        <p:xfrm>
          <a:off x="7728679" y="363677"/>
          <a:ext cx="776288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" name="Equation" r:id="rId7" imgW="596880" imgH="203040" progId="Equation.DSMT4">
                  <p:embed/>
                </p:oleObj>
              </mc:Choice>
              <mc:Fallback>
                <p:oleObj name="Equation" r:id="rId7" imgW="5968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8679" y="363677"/>
                        <a:ext cx="776288" cy="265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63388" y="2578103"/>
            <a:ext cx="46618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r>
              <a:rPr lang="cs-CZ" altLang="cs-CZ" sz="2800" dirty="0" smtClean="0">
                <a:solidFill>
                  <a:srgbClr val="336699"/>
                </a:solidFill>
                <a:latin typeface="Arial Narrow"/>
              </a:rPr>
              <a:t>1983: zafixování rychlosti světla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582627" y="3153570"/>
            <a:ext cx="25106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0" i="1" dirty="0" smtClean="0">
                <a:solidFill>
                  <a:schemeClr val="tx2"/>
                </a:solidFill>
                <a:latin typeface="+mn-lt"/>
              </a:rPr>
              <a:t>c</a:t>
            </a:r>
            <a:r>
              <a:rPr lang="cs-CZ" sz="2000" b="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2000" b="0" dirty="0">
                <a:solidFill>
                  <a:schemeClr val="tx2"/>
                </a:solidFill>
                <a:latin typeface="+mn-lt"/>
              </a:rPr>
              <a:t>= </a:t>
            </a:r>
            <a:r>
              <a:rPr lang="cs-CZ" sz="2000" b="0" dirty="0" smtClean="0">
                <a:solidFill>
                  <a:schemeClr val="tx2"/>
                </a:solidFill>
                <a:latin typeface="+mn-lt"/>
              </a:rPr>
              <a:t>299 792 458 m/s</a:t>
            </a:r>
            <a:endParaRPr lang="cs-CZ" sz="2000" b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78220" y="4494110"/>
            <a:ext cx="41713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r>
              <a:rPr lang="cs-CZ" altLang="cs-CZ" sz="2800" dirty="0" smtClean="0">
                <a:solidFill>
                  <a:srgbClr val="336699"/>
                </a:solidFill>
                <a:latin typeface="Arial Narrow"/>
              </a:rPr>
              <a:t>Přirozená soustava jednotek</a:t>
            </a:r>
          </a:p>
        </p:txBody>
      </p:sp>
      <p:sp>
        <p:nvSpPr>
          <p:cNvPr id="29" name="TextovéPole 28"/>
          <p:cNvSpPr txBox="1"/>
          <p:nvPr/>
        </p:nvSpPr>
        <p:spPr>
          <a:xfrm>
            <a:off x="582627" y="4946467"/>
            <a:ext cx="2525050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cs-CZ" sz="2000" b="0" i="1" dirty="0" smtClean="0">
                <a:solidFill>
                  <a:schemeClr val="tx2"/>
                </a:solidFill>
                <a:latin typeface="+mn-lt"/>
              </a:rPr>
              <a:t>c</a:t>
            </a:r>
            <a:r>
              <a:rPr lang="cs-CZ" sz="2000" b="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2000" b="0" dirty="0">
                <a:solidFill>
                  <a:schemeClr val="tx2"/>
                </a:solidFill>
                <a:latin typeface="+mn-lt"/>
              </a:rPr>
              <a:t>= </a:t>
            </a:r>
            <a:r>
              <a:rPr lang="cs-CZ" sz="2000" b="0" dirty="0" smtClean="0">
                <a:solidFill>
                  <a:schemeClr val="tx2"/>
                </a:solidFill>
                <a:latin typeface="+mn-lt"/>
              </a:rPr>
              <a:t>1</a:t>
            </a:r>
          </a:p>
          <a:p>
            <a:pPr>
              <a:lnSpc>
                <a:spcPct val="125000"/>
              </a:lnSpc>
            </a:pPr>
            <a:r>
              <a:rPr lang="cs-CZ" sz="2000" b="0" dirty="0">
                <a:solidFill>
                  <a:schemeClr val="tx2"/>
                </a:solidFill>
                <a:latin typeface="+mn-lt"/>
              </a:rPr>
              <a:t>299 792 458 </a:t>
            </a:r>
            <a:r>
              <a:rPr lang="cs-CZ" sz="2000" b="0" dirty="0" smtClean="0">
                <a:solidFill>
                  <a:schemeClr val="tx2"/>
                </a:solidFill>
                <a:latin typeface="+mn-lt"/>
              </a:rPr>
              <a:t>m/s = 1</a:t>
            </a:r>
          </a:p>
          <a:p>
            <a:pPr>
              <a:lnSpc>
                <a:spcPct val="125000"/>
              </a:lnSpc>
            </a:pPr>
            <a:r>
              <a:rPr lang="cs-CZ" sz="2000" b="0" dirty="0">
                <a:solidFill>
                  <a:schemeClr val="tx2"/>
                </a:solidFill>
                <a:latin typeface="+mn-lt"/>
              </a:rPr>
              <a:t>299 792 458 </a:t>
            </a:r>
            <a:r>
              <a:rPr lang="cs-CZ" sz="2000" b="0" dirty="0" smtClean="0">
                <a:solidFill>
                  <a:schemeClr val="tx2"/>
                </a:solidFill>
                <a:latin typeface="+mn-lt"/>
              </a:rPr>
              <a:t>m </a:t>
            </a:r>
            <a:r>
              <a:rPr lang="cs-CZ" sz="2000" b="0" dirty="0">
                <a:solidFill>
                  <a:schemeClr val="tx2"/>
                </a:solidFill>
                <a:latin typeface="+mn-lt"/>
              </a:rPr>
              <a:t>= </a:t>
            </a:r>
            <a:r>
              <a:rPr lang="cs-CZ" sz="2000" b="0" dirty="0" smtClean="0">
                <a:solidFill>
                  <a:schemeClr val="tx2"/>
                </a:solidFill>
                <a:latin typeface="+mn-lt"/>
              </a:rPr>
              <a:t>1 s</a:t>
            </a:r>
          </a:p>
          <a:p>
            <a:pPr>
              <a:lnSpc>
                <a:spcPct val="125000"/>
              </a:lnSpc>
            </a:pPr>
            <a:r>
              <a:rPr lang="cs-CZ" sz="2000" b="0" i="1" dirty="0" smtClean="0">
                <a:solidFill>
                  <a:schemeClr val="tx2"/>
                </a:solidFill>
                <a:latin typeface="+mn-lt"/>
              </a:rPr>
              <a:t>G</a:t>
            </a:r>
            <a:r>
              <a:rPr lang="cs-CZ" sz="2000" b="0" dirty="0" smtClean="0">
                <a:solidFill>
                  <a:schemeClr val="tx2"/>
                </a:solidFill>
                <a:latin typeface="+mn-lt"/>
              </a:rPr>
              <a:t>, </a:t>
            </a:r>
            <a:r>
              <a:rPr lang="cs-CZ" sz="2000" b="0" i="1" dirty="0" smtClean="0">
                <a:solidFill>
                  <a:schemeClr val="tx2"/>
                </a:solidFill>
                <a:latin typeface="+mn-lt"/>
              </a:rPr>
              <a:t>h</a:t>
            </a:r>
            <a:r>
              <a:rPr lang="cs-CZ" sz="2000" b="0" dirty="0" smtClean="0">
                <a:solidFill>
                  <a:schemeClr val="tx2"/>
                </a:solidFill>
                <a:latin typeface="+mn-lt"/>
              </a:rPr>
              <a:t>, ...</a:t>
            </a:r>
            <a:endParaRPr lang="cs-CZ" sz="2000" b="0" dirty="0">
              <a:solidFill>
                <a:schemeClr val="tx2"/>
              </a:solidFill>
              <a:latin typeface="+mn-lt"/>
            </a:endParaRPr>
          </a:p>
          <a:p>
            <a:pPr>
              <a:lnSpc>
                <a:spcPct val="125000"/>
              </a:lnSpc>
            </a:pPr>
            <a:endParaRPr lang="cs-CZ" sz="2000" b="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30" name="rd_EB_Light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391433" y="3588282"/>
            <a:ext cx="3738520" cy="3304320"/>
          </a:xfrm>
          <a:prstGeom prst="rect">
            <a:avLst/>
          </a:prstGeom>
        </p:spPr>
      </p:pic>
      <p:sp>
        <p:nvSpPr>
          <p:cNvPr id="14" name="TextovéPole 13"/>
          <p:cNvSpPr txBox="1"/>
          <p:nvPr/>
        </p:nvSpPr>
        <p:spPr>
          <a:xfrm>
            <a:off x="582627" y="3608640"/>
            <a:ext cx="36423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0" i="1" dirty="0" smtClean="0">
                <a:solidFill>
                  <a:schemeClr val="tx2"/>
                </a:solidFill>
                <a:latin typeface="+mn-lt"/>
              </a:rPr>
              <a:t>c </a:t>
            </a:r>
            <a:r>
              <a:rPr lang="cs-CZ" sz="2000" b="0" i="1" dirty="0" smtClean="0">
                <a:solidFill>
                  <a:schemeClr val="tx2"/>
                </a:solidFill>
                <a:latin typeface="+mn-lt"/>
              </a:rPr>
              <a:t>/</a:t>
            </a:r>
            <a:r>
              <a:rPr lang="cs-CZ" sz="2000" b="0" dirty="0" smtClean="0">
                <a:solidFill>
                  <a:schemeClr val="tx2"/>
                </a:solidFill>
              </a:rPr>
              <a:t> </a:t>
            </a:r>
            <a:r>
              <a:rPr lang="cs-CZ" sz="2000" b="0" dirty="0">
                <a:solidFill>
                  <a:schemeClr val="tx2"/>
                </a:solidFill>
                <a:latin typeface="+mn-lt"/>
              </a:rPr>
              <a:t>299 792 458</a:t>
            </a:r>
            <a:r>
              <a:rPr lang="cs-CZ" sz="2000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2000" b="0" dirty="0" smtClean="0">
                <a:solidFill>
                  <a:schemeClr val="tx2"/>
                </a:solidFill>
                <a:latin typeface="+mn-lt"/>
              </a:rPr>
              <a:t>sekund </a:t>
            </a:r>
            <a:r>
              <a:rPr lang="cs-CZ" sz="2000" b="0" dirty="0" smtClean="0">
                <a:solidFill>
                  <a:schemeClr val="tx2"/>
                </a:solidFill>
                <a:latin typeface="+mn-lt"/>
              </a:rPr>
              <a:t>= metr</a:t>
            </a:r>
            <a:endParaRPr lang="cs-CZ" sz="2000" b="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823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ChangeArrowheads="1"/>
          </p:cNvSpPr>
          <p:nvPr/>
        </p:nvSpPr>
        <p:spPr bwMode="auto">
          <a:xfrm>
            <a:off x="0" y="-8491"/>
            <a:ext cx="5724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r>
              <a:rPr lang="cs-CZ" altLang="cs-CZ" sz="2800" dirty="0" smtClean="0">
                <a:solidFill>
                  <a:srgbClr val="336699"/>
                </a:solidFill>
                <a:latin typeface="Arial Narrow"/>
              </a:rPr>
              <a:t>Světlo se ne vždy šíří rychlostí </a:t>
            </a:r>
            <a:r>
              <a:rPr lang="cs-CZ" altLang="cs-CZ" sz="2800" i="1" dirty="0" smtClean="0">
                <a:solidFill>
                  <a:srgbClr val="336699"/>
                </a:solidFill>
                <a:latin typeface="Arial Narrow"/>
              </a:rPr>
              <a:t>c</a:t>
            </a:r>
            <a:r>
              <a:rPr lang="cs-CZ" altLang="cs-CZ" sz="2800" dirty="0" smtClean="0">
                <a:solidFill>
                  <a:srgbClr val="336699"/>
                </a:solidFill>
                <a:latin typeface="Arial Narrow"/>
              </a:rPr>
              <a:t> (2014)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130435" y="883534"/>
            <a:ext cx="8347167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"/>
              </a:spcAft>
            </a:pPr>
            <a:r>
              <a:rPr lang="en-US" b="0" dirty="0">
                <a:solidFill>
                  <a:srgbClr val="336699"/>
                </a:solidFill>
                <a:latin typeface="Arial"/>
              </a:rPr>
              <a:t>Daniel </a:t>
            </a:r>
            <a:r>
              <a:rPr lang="en-US" b="0" dirty="0" err="1" smtClean="0">
                <a:solidFill>
                  <a:srgbClr val="336699"/>
                </a:solidFill>
                <a:latin typeface="Arial"/>
              </a:rPr>
              <a:t>Giovannini</a:t>
            </a:r>
            <a:r>
              <a:rPr lang="cs-CZ" b="0" dirty="0" smtClean="0">
                <a:solidFill>
                  <a:srgbClr val="336699"/>
                </a:solidFill>
                <a:latin typeface="Arial"/>
              </a:rPr>
              <a:t>, Václav Potoček</a:t>
            </a:r>
            <a:r>
              <a:rPr lang="en-US" b="0" dirty="0" smtClean="0">
                <a:solidFill>
                  <a:srgbClr val="336699"/>
                </a:solidFill>
                <a:latin typeface="Arial"/>
              </a:rPr>
              <a:t> </a:t>
            </a:r>
            <a:r>
              <a:rPr lang="en-US" b="0" dirty="0">
                <a:solidFill>
                  <a:srgbClr val="336699"/>
                </a:solidFill>
                <a:latin typeface="Arial"/>
              </a:rPr>
              <a:t>et al.: </a:t>
            </a:r>
            <a:endParaRPr lang="cs-CZ" b="0" dirty="0" smtClean="0">
              <a:solidFill>
                <a:srgbClr val="336699"/>
              </a:solidFill>
              <a:latin typeface="Arial"/>
            </a:endParaRPr>
          </a:p>
          <a:p>
            <a:pPr>
              <a:spcAft>
                <a:spcPts val="100"/>
              </a:spcAft>
            </a:pPr>
            <a:r>
              <a:rPr lang="en-US" b="0" dirty="0" smtClean="0">
                <a:solidFill>
                  <a:srgbClr val="336699"/>
                </a:solidFill>
                <a:latin typeface="Arial"/>
              </a:rPr>
              <a:t>Photons </a:t>
            </a:r>
            <a:r>
              <a:rPr lang="en-US" b="0" dirty="0">
                <a:solidFill>
                  <a:srgbClr val="336699"/>
                </a:solidFill>
                <a:latin typeface="Arial"/>
              </a:rPr>
              <a:t>that travel in free space slower than the speed of light; </a:t>
            </a:r>
            <a:endParaRPr lang="cs-CZ" b="0" dirty="0" smtClean="0">
              <a:solidFill>
                <a:srgbClr val="336699"/>
              </a:solidFill>
              <a:latin typeface="Arial"/>
            </a:endParaRPr>
          </a:p>
          <a:p>
            <a:pPr>
              <a:spcAft>
                <a:spcPts val="100"/>
              </a:spcAft>
            </a:pPr>
            <a:r>
              <a:rPr lang="en-US" b="0" dirty="0" smtClean="0">
                <a:solidFill>
                  <a:srgbClr val="336699"/>
                </a:solidFill>
                <a:latin typeface="Arial"/>
              </a:rPr>
              <a:t>University </a:t>
            </a:r>
            <a:r>
              <a:rPr lang="en-US" b="0" dirty="0">
                <a:solidFill>
                  <a:srgbClr val="336699"/>
                </a:solidFill>
                <a:latin typeface="Arial"/>
              </a:rPr>
              <a:t>of </a:t>
            </a:r>
            <a:r>
              <a:rPr lang="en-US" b="0" dirty="0" smtClean="0">
                <a:solidFill>
                  <a:srgbClr val="336699"/>
                </a:solidFill>
                <a:latin typeface="Arial"/>
              </a:rPr>
              <a:t>Glasgow</a:t>
            </a:r>
            <a:endParaRPr lang="cs-CZ" b="0" dirty="0" smtClean="0">
              <a:solidFill>
                <a:srgbClr val="336699"/>
              </a:solidFill>
              <a:latin typeface="Arial"/>
            </a:endParaRPr>
          </a:p>
          <a:p>
            <a:pPr>
              <a:spcAft>
                <a:spcPts val="100"/>
              </a:spcAft>
            </a:pPr>
            <a:endParaRPr lang="cs-CZ" b="0" dirty="0">
              <a:solidFill>
                <a:srgbClr val="336699"/>
              </a:solidFill>
              <a:latin typeface="Arial"/>
            </a:endParaRPr>
          </a:p>
          <a:p>
            <a:pPr>
              <a:spcAft>
                <a:spcPts val="100"/>
              </a:spcAft>
            </a:pPr>
            <a:r>
              <a:rPr lang="cs-CZ" b="0" dirty="0" err="1" smtClean="0">
                <a:solidFill>
                  <a:srgbClr val="336699"/>
                </a:solidFill>
                <a:latin typeface="Arial"/>
              </a:rPr>
              <a:t>Besselův</a:t>
            </a:r>
            <a:r>
              <a:rPr lang="cs-CZ" b="0" dirty="0" smtClean="0">
                <a:solidFill>
                  <a:srgbClr val="336699"/>
                </a:solidFill>
                <a:latin typeface="Arial"/>
              </a:rPr>
              <a:t> svazek, Gaussův svazek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169" y="209623"/>
            <a:ext cx="3296375" cy="256057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12" y="3217985"/>
            <a:ext cx="4895378" cy="3363739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169" y="4895480"/>
            <a:ext cx="3393831" cy="196252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199" y="2855328"/>
            <a:ext cx="3164801" cy="211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7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80897" y="1205715"/>
            <a:ext cx="4176712" cy="439344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 algn="l">
              <a:lnSpc>
                <a:spcPct val="130000"/>
              </a:lnSpc>
            </a:pPr>
            <a:r>
              <a:rPr lang="cs-CZ" sz="2400" b="0" dirty="0" smtClean="0"/>
              <a:t>‒</a:t>
            </a:r>
            <a:r>
              <a:rPr lang="cs-CZ" sz="2400" dirty="0" smtClean="0"/>
              <a:t> o rychlosti světla</a:t>
            </a:r>
            <a:br>
              <a:rPr lang="cs-CZ" sz="2400" dirty="0" smtClean="0"/>
            </a:br>
            <a:r>
              <a:rPr lang="cs-CZ" sz="2400" b="0" dirty="0" smtClean="0">
                <a:solidFill>
                  <a:srgbClr val="FF0000"/>
                </a:solidFill>
              </a:rPr>
              <a:t>‒ </a:t>
            </a:r>
            <a:r>
              <a:rPr lang="cs-CZ" sz="2400" dirty="0" smtClean="0">
                <a:solidFill>
                  <a:srgbClr val="FF0000"/>
                </a:solidFill>
              </a:rPr>
              <a:t>o gravitační konstantě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o Planckově konstantě</a:t>
            </a:r>
            <a:br>
              <a:rPr lang="cs-CZ" sz="2400" dirty="0" smtClean="0"/>
            </a:br>
            <a:r>
              <a:rPr lang="cs-CZ" sz="2400" b="0" dirty="0"/>
              <a:t>‒ </a:t>
            </a:r>
            <a:r>
              <a:rPr lang="cs-CZ" sz="2400" dirty="0"/>
              <a:t>Planckovy škály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metr</a:t>
            </a:r>
            <a:br>
              <a:rPr lang="cs-CZ" sz="2400" dirty="0" smtClean="0"/>
            </a:br>
            <a:r>
              <a:rPr lang="cs-CZ" sz="2400" b="0" dirty="0"/>
              <a:t>‒</a:t>
            </a:r>
            <a:r>
              <a:rPr lang="cs-CZ" sz="2400" dirty="0" smtClean="0">
                <a:latin typeface="Cambria" panose="02040503050406030204" pitchFamily="18" charset="0"/>
              </a:rPr>
              <a:t> </a:t>
            </a:r>
            <a:r>
              <a:rPr lang="cs-CZ" sz="2400" dirty="0" smtClean="0"/>
              <a:t>kilogram, sekunda</a:t>
            </a:r>
            <a:br>
              <a:rPr lang="cs-CZ" sz="240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ampér</a:t>
            </a:r>
            <a:r>
              <a:rPr lang="cs-CZ" sz="2400" dirty="0"/>
              <a:t>, kelvin, mol, kandela</a:t>
            </a:r>
            <a:r>
              <a:rPr lang="cs-CZ" sz="2400" b="0" dirty="0" smtClean="0"/>
              <a:t/>
            </a:r>
            <a:br>
              <a:rPr lang="cs-CZ" sz="2400" b="0" dirty="0" smtClean="0"/>
            </a:br>
            <a:r>
              <a:rPr lang="cs-CZ" sz="2400" b="0" dirty="0" smtClean="0"/>
              <a:t>‒ </a:t>
            </a:r>
            <a:r>
              <a:rPr lang="cs-CZ" sz="2400" dirty="0" smtClean="0"/>
              <a:t>nový návrh</a:t>
            </a:r>
            <a:br>
              <a:rPr lang="cs-CZ" sz="2400" dirty="0" smtClean="0"/>
            </a:br>
            <a:endParaRPr lang="cs-CZ" sz="240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29" y="3535148"/>
            <a:ext cx="2001503" cy="284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42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FF9966"/>
      </a:hlink>
      <a:folHlink>
        <a:srgbClr val="FFFFCC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8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efault Design">
  <a:themeElements>
    <a:clrScheme name="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FF9966"/>
      </a:hlink>
      <a:folHlink>
        <a:srgbClr val="FFFFCC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Default Design">
  <a:themeElements>
    <a:clrScheme name="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FF9966"/>
      </a:hlink>
      <a:folHlink>
        <a:srgbClr val="FFFFCC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Default Design">
  <a:themeElements>
    <a:clrScheme name="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FF9966"/>
      </a:hlink>
      <a:folHlink>
        <a:srgbClr val="FFFFCC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Default Design">
  <a:themeElements>
    <a:clrScheme name="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FF9966"/>
      </a:hlink>
      <a:folHlink>
        <a:srgbClr val="FFFFCC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Default Design">
  <a:themeElements>
    <a:clrScheme name="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FF9966"/>
      </a:hlink>
      <a:folHlink>
        <a:srgbClr val="FFFFCC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Default Design">
  <a:themeElements>
    <a:clrScheme name="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FF9966"/>
      </a:hlink>
      <a:folHlink>
        <a:srgbClr val="FFFFCC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12869</TotalTime>
  <Words>887</Words>
  <Application>Microsoft Office PowerPoint</Application>
  <PresentationFormat>Předvádění na obrazovce (4:3)</PresentationFormat>
  <Paragraphs>185</Paragraphs>
  <Slides>33</Slides>
  <Notes>0</Notes>
  <HiddenSlides>0</HiddenSlides>
  <MMClips>1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9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33</vt:i4>
      </vt:variant>
    </vt:vector>
  </HeadingPairs>
  <TitlesOfParts>
    <vt:vector size="50" baseType="lpstr">
      <vt:lpstr>Cambria</vt:lpstr>
      <vt:lpstr>Times New Roman</vt:lpstr>
      <vt:lpstr>MS Mincho</vt:lpstr>
      <vt:lpstr>Monotype Sorts</vt:lpstr>
      <vt:lpstr>Arial</vt:lpstr>
      <vt:lpstr>Arial Narrow</vt:lpstr>
      <vt:lpstr>Default Design</vt:lpstr>
      <vt:lpstr>1_Default Design</vt:lpstr>
      <vt:lpstr>28_Default Design</vt:lpstr>
      <vt:lpstr>2_Default Design</vt:lpstr>
      <vt:lpstr>3_Default Design</vt:lpstr>
      <vt:lpstr>4_Default Design</vt:lpstr>
      <vt:lpstr>5_Default Design</vt:lpstr>
      <vt:lpstr>6_Default Design</vt:lpstr>
      <vt:lpstr>7_Default Design</vt:lpstr>
      <vt:lpstr>CorelDRAW</vt:lpstr>
      <vt:lpstr>Equation</vt:lpstr>
      <vt:lpstr>Prezentace aplikace PowerPoint</vt:lpstr>
      <vt:lpstr>Prezentace aplikace PowerPoint</vt:lpstr>
      <vt:lpstr>Prezentace aplikace PowerPoint</vt:lpstr>
      <vt:lpstr>‒ o rychlosti světla ‒ o gravitační konstantě ‒ o Planckově konstantě ‒ Planckovy škály ‒ metr ‒ kilogram, sekunda ‒ ampér, kelvin, mol, kandela ‒ nový návrh </vt:lpstr>
      <vt:lpstr>Prezentace aplikace PowerPoint</vt:lpstr>
      <vt:lpstr>Prezentace aplikace PowerPoint</vt:lpstr>
      <vt:lpstr>Prezentace aplikace PowerPoint</vt:lpstr>
      <vt:lpstr>Prezentace aplikace PowerPoint</vt:lpstr>
      <vt:lpstr>‒ o rychlosti světla ‒ o gravitační konstantě ‒ o Planckově konstantě ‒ Planckovy škály ‒ metr ‒ kilogram, sekunda ‒ ampér, kelvin, mol, kandela ‒ nový návrh </vt:lpstr>
      <vt:lpstr>Prezentace aplikace PowerPoint</vt:lpstr>
      <vt:lpstr>Prezentace aplikace PowerPoint</vt:lpstr>
      <vt:lpstr>‒ o rychlosti světla ‒ o gravitační konstantě ‒ o Planckově konstantě ‒ Planckovy škály ‒ metr ‒ kilogram, sekunda ‒ ampér, kelvin, mol, kandela ‒ nový návrh </vt:lpstr>
      <vt:lpstr>Prezentace aplikace PowerPoint</vt:lpstr>
      <vt:lpstr>Prezentace aplikace PowerPoint</vt:lpstr>
      <vt:lpstr>Prezentace aplikace PowerPoint</vt:lpstr>
      <vt:lpstr>‒ o rychlosti světla ‒ o gravitační konstantě ‒ o Planckově konstantě ‒ Planckovy škály ‒ metr ‒ kilogram, sekunda ‒ ampér, kelvin, mol, kandela ‒ nový návrh  </vt:lpstr>
      <vt:lpstr>Prezentace aplikace PowerPoint</vt:lpstr>
      <vt:lpstr>Prezentace aplikace PowerPoint</vt:lpstr>
      <vt:lpstr>‒ o rychlosti světla ‒ o gravitační konstantě ‒ o Planckově konstantě ‒ Planckovy škály ‒ metr ‒ kilogram, sekunda ‒ ampér, kelvin, mol, kandela ‒ nový návrh  </vt:lpstr>
      <vt:lpstr>Prezentace aplikace PowerPoint</vt:lpstr>
      <vt:lpstr>Prezentace aplikace PowerPoint</vt:lpstr>
      <vt:lpstr>Prezentace aplikace PowerPoint</vt:lpstr>
      <vt:lpstr>‒ o rychlosti světla ‒ o gravitační konstantě ‒ o Planckově konstantě ‒ Planckovy škály ‒ metr ‒ kilogram, sekunda ‒ ampér, kelvin, mol, kandela ‒ nový návrh  </vt:lpstr>
      <vt:lpstr>Prezentace aplikace PowerPoint</vt:lpstr>
      <vt:lpstr>‒ o rychlosti světla ‒ o gravitační konstantě ‒ o Planckově konstantě ‒ Planckovy škály ‒ metr ‒ kilogram, sekunda ‒ ampér, kelvin, mol, kandela ‒ nový návrh  </vt:lpstr>
      <vt:lpstr>Prezentace aplikace PowerPoint</vt:lpstr>
      <vt:lpstr>Prezentace aplikace PowerPoint</vt:lpstr>
      <vt:lpstr>Prezentace aplikace PowerPoint</vt:lpstr>
      <vt:lpstr>‒ o rychlosti světla ‒ o gravitační konstantě ‒ o Planckově konstantě ‒ Planckovy škály ‒ metr ‒ kilogram, sekunda ‒ ampér, kelvin, mol, kandela ‒ nový návrh  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</dc:title>
  <dc:creator>Petr Kulhanek</dc:creator>
  <cp:lastModifiedBy>Turban</cp:lastModifiedBy>
  <cp:revision>1256</cp:revision>
  <dcterms:created xsi:type="dcterms:W3CDTF">1998-08-13T14:52:10Z</dcterms:created>
  <dcterms:modified xsi:type="dcterms:W3CDTF">2015-12-05T07:48:11Z</dcterms:modified>
</cp:coreProperties>
</file>